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5" r:id="rId6"/>
    <p:sldId id="292" r:id="rId7"/>
    <p:sldId id="293" r:id="rId8"/>
    <p:sldId id="294" r:id="rId9"/>
    <p:sldId id="262" r:id="rId10"/>
    <p:sldId id="271" r:id="rId11"/>
    <p:sldId id="279" r:id="rId12"/>
    <p:sldId id="280" r:id="rId13"/>
    <p:sldId id="282" r:id="rId14"/>
    <p:sldId id="265" r:id="rId15"/>
    <p:sldId id="277" r:id="rId16"/>
    <p:sldId id="278" r:id="rId17"/>
    <p:sldId id="284" r:id="rId18"/>
    <p:sldId id="283" r:id="rId19"/>
    <p:sldId id="281" r:id="rId20"/>
    <p:sldId id="290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891A-4F3E-4FEA-BDA6-5B876A6FC4D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6C27-C480-4EE1-B90F-59F6223ED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!!!\1%20&#1074;&#1086;&#1087;&#1088;&#1086;&#1089;\volinka.wa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Вперед и вместе: через живое общение, через работу в группах,  где каждый обучающийся субъект  познания нового.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образного видения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Закройте глаза, послушайте музыку  и нарисуйте образы, которые возникают, когда вы слышите звучание волынки.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olink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500063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придумывания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Позволяет детям создать ранее неизвестный продукт в результате их определенных умственных действий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Например, если бы Баба Яга жила в наше время, как бы выглядела ее ступа? Придумайте новый вид транспорта для Бабы Яги.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«Если бы…»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Детям предлагается пофантазировать, что бы могло быть, если бы, например,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животные умели разговаривать или динозавры ожили, или люди переселились на Луну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Выполнение подобных заданий не только развивает их воображение, но и позволяет лучше понять устройство реального мира, взаимосвязь его составляющих.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(вживания)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Учащиеся «вселяются»  в любые объекты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эвристического исследования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позволяет исследовать объект: букву, звук, слово, цифру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сказку,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поговорку,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стихотворение,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лист дерева, одежда, небо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т.д., собирается информация по данному объекту, просматриваются все версии, выслушиваются различные гипотезы и делаются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выводы.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исследования - план работы - факты об объекте – опыты, рисунки опытов, новые факты - возникшие вопросы и проблемы – версии ответов, гипотезы – рефлексивные суждения, осознанные способы деятельности и результаты – выводы.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для исследования - линейка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Придумайте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можно больше способов применения данного предмета.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должны быть оригинальными, необычными и вместе с тем осуществимыми (нелепица отвергается).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применения линейки: подпорка для цветка, почесать спину, использовать как барабанную палочку, закладка в книгу, альбом, вместо ножниц, чтобы ровно оторвать лист бумаги и другие.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 эвристического исследования </a:t>
            </a:r>
            <a:r>
              <a:rPr lang="ru-RU" sz="3200" spc="-150" dirty="0" smtClean="0"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русского языка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1. Найдите два русских слова, которые различались бы в написании, но не различались бы в произношении. Придумайте несколько примеров для каждого языка, которые вы знаете.</a:t>
            </a:r>
          </a:p>
          <a:p>
            <a:pPr marL="0" indent="0" algn="just">
              <a:buNone/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2. Поясните, как были образованы слова:</a:t>
            </a:r>
          </a:p>
          <a:p>
            <a:pPr marL="0" indent="0" algn="just">
              <a:defRPr/>
            </a:pPr>
            <a:r>
              <a:rPr lang="ru-RU" i="1" spc="-150" dirty="0" smtClean="0">
                <a:latin typeface="Times New Roman" pitchFamily="18" charset="0"/>
                <a:cs typeface="Times New Roman" pitchFamily="18" charset="0"/>
              </a:rPr>
              <a:t>"каша",  "винегрет", "окрошка" 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– в значении "путаница", "мешанина";</a:t>
            </a:r>
          </a:p>
          <a:p>
            <a:pPr marL="0" indent="0" algn="just">
              <a:defRPr/>
            </a:pPr>
            <a:r>
              <a:rPr lang="ru-RU" i="1" spc="-150" dirty="0" smtClean="0">
                <a:latin typeface="Times New Roman" pitchFamily="18" charset="0"/>
                <a:cs typeface="Times New Roman" pitchFamily="18" charset="0"/>
              </a:rPr>
              <a:t>"страшно", "жутко", "ужасно" 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– в значении "очень";</a:t>
            </a:r>
          </a:p>
          <a:p>
            <a:pPr marL="0" indent="0" algn="just">
              <a:defRPr/>
            </a:pPr>
            <a:r>
              <a:rPr lang="ru-RU" i="1" spc="-150" dirty="0" smtClean="0">
                <a:latin typeface="Times New Roman" pitchFamily="18" charset="0"/>
                <a:cs typeface="Times New Roman" pitchFamily="18" charset="0"/>
              </a:rPr>
              <a:t>"река", "потоки" (слез) 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– в значении "очень много".</a:t>
            </a:r>
            <a:endParaRPr lang="en-US" spc="-15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pc="-15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. Определите по какой модели образованы приведенные ниже авторские неологизмы:</a:t>
            </a:r>
          </a:p>
          <a:p>
            <a:pPr marL="0" indent="0" algn="just"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 "я </a:t>
            </a:r>
            <a:r>
              <a:rPr lang="ru-RU" spc="-150" dirty="0" err="1" smtClean="0">
                <a:latin typeface="Times New Roman" pitchFamily="18" charset="0"/>
                <a:cs typeface="Times New Roman" pitchFamily="18" charset="0"/>
              </a:rPr>
              <a:t>огончарован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" (Пушкин);</a:t>
            </a:r>
          </a:p>
          <a:p>
            <a:pPr marL="0" indent="0" algn="just"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pc="-150" dirty="0" err="1" smtClean="0">
                <a:latin typeface="Times New Roman" pitchFamily="18" charset="0"/>
                <a:cs typeface="Times New Roman" pitchFamily="18" charset="0"/>
              </a:rPr>
              <a:t>толкастика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" (Чехов);</a:t>
            </a:r>
          </a:p>
          <a:p>
            <a:pPr marL="0" indent="0" algn="just"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 "громокипящий" (Тютчев);</a:t>
            </a:r>
          </a:p>
          <a:p>
            <a:pPr marL="0" indent="0" algn="just"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pc="-150" dirty="0" err="1" smtClean="0">
                <a:latin typeface="Times New Roman" pitchFamily="18" charset="0"/>
                <a:cs typeface="Times New Roman" pitchFamily="18" charset="0"/>
              </a:rPr>
              <a:t>тарел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" (Вознесенский);</a:t>
            </a:r>
          </a:p>
          <a:p>
            <a:pPr marL="0" indent="0" algn="just"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pc="-150" dirty="0" err="1" smtClean="0">
                <a:latin typeface="Times New Roman" pitchFamily="18" charset="0"/>
                <a:cs typeface="Times New Roman" pitchFamily="18" charset="0"/>
              </a:rPr>
              <a:t>русал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" (Нагибин);</a:t>
            </a:r>
          </a:p>
          <a:p>
            <a:pPr marL="0" indent="0" algn="just"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 "головотяп" (Салтыков-Щедрин);</a:t>
            </a:r>
          </a:p>
          <a:p>
            <a:pPr marL="0" indent="0" algn="just"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 "нимф" (Ильф и Петров).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 эвристического исследования </a:t>
            </a:r>
            <a:r>
              <a:rPr lang="ru-RU" sz="2700" spc="-150" dirty="0" smtClean="0"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sz="27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алгебры и геометрии  </a:t>
            </a:r>
            <a:r>
              <a:rPr lang="ru-RU" sz="2700" spc="-150" dirty="0" smtClean="0">
                <a:latin typeface="Times New Roman" pitchFamily="18" charset="0"/>
                <a:cs typeface="Times New Roman" pitchFamily="18" charset="0"/>
              </a:rPr>
              <a:t>в старших классах при изучении темы "Производная" 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25488" algn="just">
              <a:buNone/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1.Составьте задачу для самостоятельной работы на следующем уроке.</a:t>
            </a:r>
          </a:p>
          <a:p>
            <a:pPr marL="0" indent="0" algn="just">
              <a:buNone/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2.  Выполните задание из учебника с графическим комментированием.</a:t>
            </a:r>
          </a:p>
          <a:p>
            <a:pPr marL="0" indent="0" algn="just">
              <a:buNone/>
              <a:defRPr/>
            </a:pP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3. Проведите </a:t>
            </a:r>
            <a:r>
              <a:rPr lang="ru-RU" spc="-150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en-US" spc="-15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математическое исследование производной.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4210080" cy="5626121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Петрович Богданов-Бельский , 1895 год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«Устный счет.»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материалы педсовета\vjt\картина-устный-счет-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37976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2" descr="209.gif"/>
          <p:cNvPicPr>
            <a:picLocks noChangeAspect="1"/>
          </p:cNvPicPr>
          <p:nvPr/>
        </p:nvPicPr>
        <p:blipFill>
          <a:blip r:embed="rId2"/>
          <a:srcRect t="57292"/>
          <a:stretch>
            <a:fillRect/>
          </a:stretch>
        </p:blipFill>
        <p:spPr bwMode="auto">
          <a:xfrm>
            <a:off x="642910" y="2714620"/>
            <a:ext cx="80010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Freeform 16"/>
          <p:cNvSpPr>
            <a:spLocks/>
          </p:cNvSpPr>
          <p:nvPr/>
        </p:nvSpPr>
        <p:spPr bwMode="auto">
          <a:xfrm>
            <a:off x="82550" y="508000"/>
            <a:ext cx="26988" cy="5764213"/>
          </a:xfrm>
          <a:custGeom>
            <a:avLst/>
            <a:gdLst>
              <a:gd name="T0" fmla="*/ 0 w 16"/>
              <a:gd name="T1" fmla="*/ 0 h 3376"/>
              <a:gd name="T2" fmla="*/ 2147483647 w 16"/>
              <a:gd name="T3" fmla="*/ 2147483647 h 3376"/>
              <a:gd name="T4" fmla="*/ 0 60000 65536"/>
              <a:gd name="T5" fmla="*/ 0 60000 65536"/>
              <a:gd name="T6" fmla="*/ 0 w 16"/>
              <a:gd name="T7" fmla="*/ 0 h 3376"/>
              <a:gd name="T8" fmla="*/ 16 w 16"/>
              <a:gd name="T9" fmla="*/ 3376 h 3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3376">
                <a:moveTo>
                  <a:pt x="0" y="0"/>
                </a:moveTo>
                <a:lnTo>
                  <a:pt x="16" y="3376"/>
                </a:lnTo>
              </a:path>
            </a:pathLst>
          </a:custGeom>
          <a:noFill/>
          <a:ln w="152400" cmpd="tri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052" name="Freeform 13"/>
          <p:cNvSpPr>
            <a:spLocks/>
          </p:cNvSpPr>
          <p:nvPr/>
        </p:nvSpPr>
        <p:spPr bwMode="auto">
          <a:xfrm>
            <a:off x="498475" y="71438"/>
            <a:ext cx="8167688" cy="1587"/>
          </a:xfrm>
          <a:custGeom>
            <a:avLst/>
            <a:gdLst>
              <a:gd name="T0" fmla="*/ 0 w 4864"/>
              <a:gd name="T1" fmla="*/ 0 h 1"/>
              <a:gd name="T2" fmla="*/ 2147483647 w 4864"/>
              <a:gd name="T3" fmla="*/ 0 h 1"/>
              <a:gd name="T4" fmla="*/ 0 60000 65536"/>
              <a:gd name="T5" fmla="*/ 0 60000 65536"/>
              <a:gd name="T6" fmla="*/ 0 w 4864"/>
              <a:gd name="T7" fmla="*/ 0 h 1"/>
              <a:gd name="T8" fmla="*/ 4864 w 48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64" h="1">
                <a:moveTo>
                  <a:pt x="0" y="0"/>
                </a:moveTo>
                <a:lnTo>
                  <a:pt x="4864" y="0"/>
                </a:lnTo>
              </a:path>
            </a:pathLst>
          </a:custGeom>
          <a:noFill/>
          <a:ln w="152400" cmpd="tri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053" name="Freeform 15"/>
          <p:cNvSpPr>
            <a:spLocks/>
          </p:cNvSpPr>
          <p:nvPr/>
        </p:nvSpPr>
        <p:spPr bwMode="auto">
          <a:xfrm>
            <a:off x="9069388" y="508000"/>
            <a:ext cx="1587" cy="5764213"/>
          </a:xfrm>
          <a:custGeom>
            <a:avLst/>
            <a:gdLst>
              <a:gd name="T0" fmla="*/ 0 w 1"/>
              <a:gd name="T1" fmla="*/ 0 h 3376"/>
              <a:gd name="T2" fmla="*/ 0 w 1"/>
              <a:gd name="T3" fmla="*/ 2147483647 h 3376"/>
              <a:gd name="T4" fmla="*/ 0 60000 65536"/>
              <a:gd name="T5" fmla="*/ 0 60000 65536"/>
              <a:gd name="T6" fmla="*/ 0 w 1"/>
              <a:gd name="T7" fmla="*/ 0 h 3376"/>
              <a:gd name="T8" fmla="*/ 1 w 1"/>
              <a:gd name="T9" fmla="*/ 3376 h 3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376">
                <a:moveTo>
                  <a:pt x="0" y="0"/>
                </a:moveTo>
                <a:lnTo>
                  <a:pt x="0" y="3376"/>
                </a:lnTo>
              </a:path>
            </a:pathLst>
          </a:custGeom>
          <a:noFill/>
          <a:ln w="152400" cmpd="tri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054" name="Freeform 17"/>
          <p:cNvSpPr>
            <a:spLocks/>
          </p:cNvSpPr>
          <p:nvPr/>
        </p:nvSpPr>
        <p:spPr bwMode="auto">
          <a:xfrm>
            <a:off x="82550" y="6257925"/>
            <a:ext cx="457200" cy="492125"/>
          </a:xfrm>
          <a:custGeom>
            <a:avLst/>
            <a:gdLst>
              <a:gd name="T0" fmla="*/ 0 w 272"/>
              <a:gd name="T1" fmla="*/ 0 h 288"/>
              <a:gd name="T2" fmla="*/ 2147483647 w 272"/>
              <a:gd name="T3" fmla="*/ 2147483647 h 288"/>
              <a:gd name="T4" fmla="*/ 2147483647 w 272"/>
              <a:gd name="T5" fmla="*/ 2147483647 h 288"/>
              <a:gd name="T6" fmla="*/ 0 60000 65536"/>
              <a:gd name="T7" fmla="*/ 0 60000 65536"/>
              <a:gd name="T8" fmla="*/ 0 60000 65536"/>
              <a:gd name="T9" fmla="*/ 0 w 272"/>
              <a:gd name="T10" fmla="*/ 0 h 288"/>
              <a:gd name="T11" fmla="*/ 272 w 2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88">
                <a:moveTo>
                  <a:pt x="0" y="0"/>
                </a:moveTo>
                <a:cubicBezTo>
                  <a:pt x="81" y="16"/>
                  <a:pt x="163" y="32"/>
                  <a:pt x="208" y="80"/>
                </a:cubicBezTo>
                <a:cubicBezTo>
                  <a:pt x="253" y="128"/>
                  <a:pt x="262" y="208"/>
                  <a:pt x="272" y="288"/>
                </a:cubicBezTo>
              </a:path>
            </a:pathLst>
          </a:custGeom>
          <a:noFill/>
          <a:ln w="1524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055" name="Freeform 18"/>
          <p:cNvSpPr>
            <a:spLocks/>
          </p:cNvSpPr>
          <p:nvPr/>
        </p:nvSpPr>
        <p:spPr bwMode="auto">
          <a:xfrm flipH="1">
            <a:off x="8651875" y="6245225"/>
            <a:ext cx="457200" cy="490538"/>
          </a:xfrm>
          <a:custGeom>
            <a:avLst/>
            <a:gdLst>
              <a:gd name="T0" fmla="*/ 0 w 272"/>
              <a:gd name="T1" fmla="*/ 0 h 288"/>
              <a:gd name="T2" fmla="*/ 2147483647 w 272"/>
              <a:gd name="T3" fmla="*/ 2147483647 h 288"/>
              <a:gd name="T4" fmla="*/ 2147483647 w 272"/>
              <a:gd name="T5" fmla="*/ 2147483647 h 288"/>
              <a:gd name="T6" fmla="*/ 0 60000 65536"/>
              <a:gd name="T7" fmla="*/ 0 60000 65536"/>
              <a:gd name="T8" fmla="*/ 0 60000 65536"/>
              <a:gd name="T9" fmla="*/ 0 w 272"/>
              <a:gd name="T10" fmla="*/ 0 h 288"/>
              <a:gd name="T11" fmla="*/ 272 w 2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88">
                <a:moveTo>
                  <a:pt x="0" y="0"/>
                </a:moveTo>
                <a:cubicBezTo>
                  <a:pt x="81" y="16"/>
                  <a:pt x="163" y="32"/>
                  <a:pt x="208" y="80"/>
                </a:cubicBezTo>
                <a:cubicBezTo>
                  <a:pt x="253" y="128"/>
                  <a:pt x="262" y="208"/>
                  <a:pt x="272" y="288"/>
                </a:cubicBezTo>
              </a:path>
            </a:pathLst>
          </a:custGeom>
          <a:noFill/>
          <a:ln w="1524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056" name="Freeform 19"/>
          <p:cNvSpPr>
            <a:spLocks/>
          </p:cNvSpPr>
          <p:nvPr/>
        </p:nvSpPr>
        <p:spPr bwMode="auto">
          <a:xfrm rot="16200000" flipH="1">
            <a:off x="8635207" y="34131"/>
            <a:ext cx="463550" cy="484187"/>
          </a:xfrm>
          <a:custGeom>
            <a:avLst/>
            <a:gdLst>
              <a:gd name="T0" fmla="*/ 0 w 272"/>
              <a:gd name="T1" fmla="*/ 0 h 288"/>
              <a:gd name="T2" fmla="*/ 2147483647 w 272"/>
              <a:gd name="T3" fmla="*/ 2147483647 h 288"/>
              <a:gd name="T4" fmla="*/ 2147483647 w 272"/>
              <a:gd name="T5" fmla="*/ 2147483647 h 288"/>
              <a:gd name="T6" fmla="*/ 0 60000 65536"/>
              <a:gd name="T7" fmla="*/ 0 60000 65536"/>
              <a:gd name="T8" fmla="*/ 0 60000 65536"/>
              <a:gd name="T9" fmla="*/ 0 w 272"/>
              <a:gd name="T10" fmla="*/ 0 h 288"/>
              <a:gd name="T11" fmla="*/ 272 w 2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88">
                <a:moveTo>
                  <a:pt x="0" y="0"/>
                </a:moveTo>
                <a:cubicBezTo>
                  <a:pt x="81" y="16"/>
                  <a:pt x="163" y="32"/>
                  <a:pt x="208" y="80"/>
                </a:cubicBezTo>
                <a:cubicBezTo>
                  <a:pt x="253" y="128"/>
                  <a:pt x="262" y="208"/>
                  <a:pt x="272" y="288"/>
                </a:cubicBezTo>
              </a:path>
            </a:pathLst>
          </a:custGeom>
          <a:noFill/>
          <a:ln w="1524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057" name="Freeform 20"/>
          <p:cNvSpPr>
            <a:spLocks/>
          </p:cNvSpPr>
          <p:nvPr/>
        </p:nvSpPr>
        <p:spPr bwMode="auto">
          <a:xfrm rot="5400000">
            <a:off x="38894" y="34131"/>
            <a:ext cx="463550" cy="484188"/>
          </a:xfrm>
          <a:custGeom>
            <a:avLst/>
            <a:gdLst>
              <a:gd name="T0" fmla="*/ 0 w 272"/>
              <a:gd name="T1" fmla="*/ 0 h 288"/>
              <a:gd name="T2" fmla="*/ 2147483647 w 272"/>
              <a:gd name="T3" fmla="*/ 2147483647 h 288"/>
              <a:gd name="T4" fmla="*/ 2147483647 w 272"/>
              <a:gd name="T5" fmla="*/ 2147483647 h 288"/>
              <a:gd name="T6" fmla="*/ 0 60000 65536"/>
              <a:gd name="T7" fmla="*/ 0 60000 65536"/>
              <a:gd name="T8" fmla="*/ 0 60000 65536"/>
              <a:gd name="T9" fmla="*/ 0 w 272"/>
              <a:gd name="T10" fmla="*/ 0 h 288"/>
              <a:gd name="T11" fmla="*/ 272 w 27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288">
                <a:moveTo>
                  <a:pt x="0" y="0"/>
                </a:moveTo>
                <a:cubicBezTo>
                  <a:pt x="81" y="16"/>
                  <a:pt x="163" y="32"/>
                  <a:pt x="208" y="80"/>
                </a:cubicBezTo>
                <a:cubicBezTo>
                  <a:pt x="253" y="128"/>
                  <a:pt x="262" y="208"/>
                  <a:pt x="272" y="288"/>
                </a:cubicBezTo>
              </a:path>
            </a:pathLst>
          </a:custGeom>
          <a:noFill/>
          <a:ln w="15240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058" name="Freeform 13"/>
          <p:cNvSpPr>
            <a:spLocks/>
          </p:cNvSpPr>
          <p:nvPr/>
        </p:nvSpPr>
        <p:spPr bwMode="auto">
          <a:xfrm>
            <a:off x="571500" y="6715125"/>
            <a:ext cx="8167688" cy="1588"/>
          </a:xfrm>
          <a:custGeom>
            <a:avLst/>
            <a:gdLst>
              <a:gd name="T0" fmla="*/ 0 w 4864"/>
              <a:gd name="T1" fmla="*/ 0 h 1"/>
              <a:gd name="T2" fmla="*/ 2147483647 w 4864"/>
              <a:gd name="T3" fmla="*/ 0 h 1"/>
              <a:gd name="T4" fmla="*/ 0 60000 65536"/>
              <a:gd name="T5" fmla="*/ 0 60000 65536"/>
              <a:gd name="T6" fmla="*/ 0 w 4864"/>
              <a:gd name="T7" fmla="*/ 0 h 1"/>
              <a:gd name="T8" fmla="*/ 4864 w 486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64" h="1">
                <a:moveTo>
                  <a:pt x="0" y="0"/>
                </a:moveTo>
                <a:lnTo>
                  <a:pt x="4864" y="0"/>
                </a:lnTo>
              </a:path>
            </a:pathLst>
          </a:custGeom>
          <a:noFill/>
          <a:ln w="152400" cmpd="tri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000108"/>
            <a:ext cx="6363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 приемы организации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деятельности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обучающихся в условиях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571876"/>
            <a:ext cx="235745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 -педсовет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Какие чувства вызывает картина?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Кто из вас хотел бы оказаться на месте учителя на этой картине? Почему?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Какая современная технология сродни той, которая изображена на картине?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Согласны ли вы с высказываниями великих?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- тот, кто с добротой выводит блуждающего на его дорогу.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Квинт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Учение - искусство содействовать открытию.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 Ван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методический прием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(англ.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структурный элемент метода обучения.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конкретного метода обучения на практике заключается в его композиции из отдельных приемов обучения с учетом специфики целевой аудитории и контекста обучения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способ деятельности, направленной на достижение определенной цели.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способы организации процесса обучения, предъявления образовательного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управления познавательной деятельностью обучающихся;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Применение активных методов обучения на уроках.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Метод</a:t>
            </a:r>
          </a:p>
          <a:p>
            <a:pPr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(от греч. путь к чему-либо)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разминка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 учить разных учеников?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2.Как выстраивать учебный процесс так, чтобы в нем могли хорошо чувствовать себя все дети?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Как оценивать разных детей: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способностям,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старанию,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другому (какому?) принципу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Какой метод мы сейчас применили?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общения в группе: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Говорить кратко.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Говорить конкретно.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Слушать внимательно.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Запрашивать дополнительную информацию.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объяснять своего поведения.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Избегать оценочных суждений в отношении участников группы.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Почему девиз штата Калифорнии – «Эврика!»</a:t>
            </a:r>
          </a:p>
          <a:p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</p:txBody>
      </p:sp>
      <p:pic>
        <p:nvPicPr>
          <p:cNvPr id="82947" name="Picture 3" descr="Jan272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86609" cy="5205204"/>
          </a:xfr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«Ульи»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этого метода: Развивать умение вырабатывать единую стратегию работы в группах.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1) Какие методы обучения мы знаем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2) Какие недостающие знания и умения я могу здесь получить?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649</Words>
  <Application>Microsoft Office PowerPoint</Application>
  <PresentationFormat>Экран (4:3)</PresentationFormat>
  <Paragraphs>78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Вперед и вместе: через живое общение, через работу в группах,  где каждый обучающийся субъект  познания нового. </vt:lpstr>
      <vt:lpstr>Слайд 2</vt:lpstr>
      <vt:lpstr>Слайд 3</vt:lpstr>
      <vt:lpstr>Применение активных методов обучения на уроках. </vt:lpstr>
      <vt:lpstr>Методическая разминка</vt:lpstr>
      <vt:lpstr>Правила общения в группе: </vt:lpstr>
      <vt:lpstr>Мозговой штурм</vt:lpstr>
      <vt:lpstr>Мозговой штурм</vt:lpstr>
      <vt:lpstr>Метод «Ульи» </vt:lpstr>
      <vt:lpstr>Метод образного видения </vt:lpstr>
      <vt:lpstr> Метод придумывания </vt:lpstr>
      <vt:lpstr>Метод «Если бы…»</vt:lpstr>
      <vt:lpstr>Метод эмпатии (вживания)</vt:lpstr>
      <vt:lpstr>Метод эвристического исследования</vt:lpstr>
      <vt:lpstr>Алгоритм</vt:lpstr>
      <vt:lpstr>Объект для исследования - линейка</vt:lpstr>
      <vt:lpstr>Примеры эвристического исследования на уроках русского языка</vt:lpstr>
      <vt:lpstr> Примеры эвристического исследования на уроках алгебры и геометрии  в старших классах при изучении темы "Производная"  </vt:lpstr>
      <vt:lpstr>Слайд 19</vt:lpstr>
      <vt:lpstr>Слайд 20</vt:lpstr>
      <vt:lpstr>Прием обучения или методический прием (англ. teaching techniques)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2015-12-14T19:20:20Z</dcterms:created>
  <dcterms:modified xsi:type="dcterms:W3CDTF">2015-12-28T08:22:00Z</dcterms:modified>
</cp:coreProperties>
</file>