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6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w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500063" y="428625"/>
            <a:ext cx="35433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785938"/>
            <a:ext cx="1658937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311400" y="1785938"/>
            <a:ext cx="1660525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0063" y="3995738"/>
            <a:ext cx="1658937" cy="2058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311400" y="3995738"/>
            <a:ext cx="1660525" cy="2058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B3E79-5FD5-4BBF-9E6D-225A2B257ADD}" type="datetimeFigureOut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2073E-51D2-4566-A037-722A4DB306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30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54.png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17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png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51.png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Relationship Id="rId22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64096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Внесение множителя под знак корня.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 Вынесение множителя из-под знака корня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2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ru-RU" altLang="ru-RU"/>
              <a:t>Применение новых свойств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5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444416"/>
              </p:ext>
            </p:extLst>
          </p:nvPr>
        </p:nvGraphicFramePr>
        <p:xfrm>
          <a:off x="395288" y="980728"/>
          <a:ext cx="302895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Формула" r:id="rId3" imgW="1028520" imgH="228600" progId="Equation.3">
                  <p:embed/>
                </p:oleObj>
              </mc:Choice>
              <mc:Fallback>
                <p:oleObj name="Формула" r:id="rId3" imgW="1028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980728"/>
                        <a:ext cx="3028950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5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196631"/>
              </p:ext>
            </p:extLst>
          </p:nvPr>
        </p:nvGraphicFramePr>
        <p:xfrm>
          <a:off x="222250" y="1820863"/>
          <a:ext cx="62515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Формула" r:id="rId5" imgW="1930320" imgH="241200" progId="Equation.3">
                  <p:embed/>
                </p:oleObj>
              </mc:Choice>
              <mc:Fallback>
                <p:oleObj name="Формула" r:id="rId5" imgW="1930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" y="1820863"/>
                        <a:ext cx="6251575" cy="911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0" y="3562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5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604441"/>
              </p:ext>
            </p:extLst>
          </p:nvPr>
        </p:nvGraphicFramePr>
        <p:xfrm>
          <a:off x="3635896" y="1100138"/>
          <a:ext cx="37242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Формула" r:id="rId7" imgW="1143000" imgH="228600" progId="Equation.3">
                  <p:embed/>
                </p:oleObj>
              </mc:Choice>
              <mc:Fallback>
                <p:oleObj name="Формула" r:id="rId7" imgW="114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100138"/>
                        <a:ext cx="372427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0" y="2193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75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420103"/>
              </p:ext>
            </p:extLst>
          </p:nvPr>
        </p:nvGraphicFramePr>
        <p:xfrm>
          <a:off x="520736" y="3933075"/>
          <a:ext cx="652780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Формула" r:id="rId9" imgW="1473120" imgH="228600" progId="Equation.3">
                  <p:embed/>
                </p:oleObj>
              </mc:Choice>
              <mc:Fallback>
                <p:oleObj name="Формула" r:id="rId9" imgW="147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36" y="3933075"/>
                        <a:ext cx="6527800" cy="747712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0" y="2422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0" y="3519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0" y="3789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0" y="3976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395288" y="4064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0" y="4433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0" y="4662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14394" name="Rectangle 58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397" name="Rectangle 61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400" name="Rectangle 64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406" name="Rectangle 70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409" name="Rectangle 73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418" name="Rectangle 82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526" name="Rectangle 190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529" name="Rectangle 193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532" name="Rectangle 196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535" name="Rectangle 199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538" name="Rectangle 202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541" name="Rectangle 205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544" name="Rectangle 208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547" name="Rectangle 211"/>
          <p:cNvSpPr>
            <a:spLocks noChangeArrowheads="1"/>
          </p:cNvSpPr>
          <p:nvPr/>
        </p:nvSpPr>
        <p:spPr bwMode="auto">
          <a:xfrm>
            <a:off x="3844925" y="1100138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550" name="Rectangle 214"/>
          <p:cNvSpPr>
            <a:spLocks noChangeArrowheads="1"/>
          </p:cNvSpPr>
          <p:nvPr/>
        </p:nvSpPr>
        <p:spPr bwMode="auto">
          <a:xfrm>
            <a:off x="4572000" y="2565400"/>
            <a:ext cx="727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648" name="Rectangle 312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649" name="Rectangle 313"/>
          <p:cNvSpPr>
            <a:spLocks noChangeArrowheads="1"/>
          </p:cNvSpPr>
          <p:nvPr/>
        </p:nvSpPr>
        <p:spPr bwMode="auto">
          <a:xfrm>
            <a:off x="0" y="3424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652" name="Rectangle 31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653" name="Rectangle 317"/>
          <p:cNvSpPr>
            <a:spLocks noChangeArrowheads="1"/>
          </p:cNvSpPr>
          <p:nvPr/>
        </p:nvSpPr>
        <p:spPr bwMode="auto">
          <a:xfrm>
            <a:off x="0" y="3424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212380"/>
              </p:ext>
            </p:extLst>
          </p:nvPr>
        </p:nvGraphicFramePr>
        <p:xfrm>
          <a:off x="251520" y="2743200"/>
          <a:ext cx="52927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Формула" r:id="rId11" imgW="1396800" imgH="241200" progId="Equation.3">
                  <p:embed/>
                </p:oleObj>
              </mc:Choice>
              <mc:Fallback>
                <p:oleObj name="Формула" r:id="rId11" imgW="13968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1520" y="2743200"/>
                        <a:ext cx="5292725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777283"/>
              </p:ext>
            </p:extLst>
          </p:nvPr>
        </p:nvGraphicFramePr>
        <p:xfrm>
          <a:off x="7408863" y="1111250"/>
          <a:ext cx="137318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Формула" r:id="rId13" imgW="419040" imgH="228600" progId="Equation.3">
                  <p:embed/>
                </p:oleObj>
              </mc:Choice>
              <mc:Fallback>
                <p:oleObj name="Формула" r:id="rId13" imgW="419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08863" y="1111250"/>
                        <a:ext cx="1373187" cy="7493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0979" y="4849218"/>
                <a:ext cx="3560514" cy="56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</a:rPr>
                      <m:t>1)</m:t>
                    </m:r>
                    <m:rad>
                      <m:radPr>
                        <m:degHide m:val="on"/>
                        <m:ctrlPr>
                          <a:rPr lang="ru-RU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smtClean="0">
                            <a:latin typeface="Cambria Math"/>
                          </a:rPr>
                          <m:t>50</m:t>
                        </m:r>
                      </m:e>
                    </m:rad>
                  </m:oMath>
                </a14:m>
                <a:r>
                  <a:rPr lang="ru-RU" sz="28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dirty="0" smtClean="0">
                            <a:latin typeface="Cambria Math"/>
                          </a:rPr>
                          <m:t>25</m:t>
                        </m:r>
                        <m:r>
                          <a:rPr lang="ru-RU" sz="2800" b="0" i="1" dirty="0" smtClean="0">
                            <a:latin typeface="Cambria Math"/>
                            <a:ea typeface="Cambria Math"/>
                          </a:rPr>
                          <m:t>∙2</m:t>
                        </m:r>
                      </m:e>
                    </m:rad>
                  </m:oMath>
                </a14:m>
                <a:r>
                  <a:rPr lang="ru-RU" sz="2800" dirty="0" smtClean="0"/>
                  <a:t>=</a:t>
                </a:r>
                <a14:m>
                  <m:oMath xmlns:m="http://schemas.openxmlformats.org/officeDocument/2006/math">
                    <m:r>
                      <a:rPr lang="ru-RU" sz="2800" b="0" i="1" dirty="0" smtClean="0">
                        <a:latin typeface="Cambria Math"/>
                      </a:rPr>
                      <m:t>5</m:t>
                    </m:r>
                    <m:rad>
                      <m:radPr>
                        <m:degHide m:val="on"/>
                        <m:ctrlPr>
                          <a:rPr lang="ru-RU" sz="2800" b="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dirty="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79" y="4849218"/>
                <a:ext cx="3560514" cy="568169"/>
              </a:xfrm>
              <a:prstGeom prst="rect">
                <a:avLst/>
              </a:prstGeom>
              <a:blipFill rotWithShape="1">
                <a:blip r:embed="rId15"/>
                <a:stretch>
                  <a:fillRect t="-2128" b="-287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594793" y="4857438"/>
                <a:ext cx="3560514" cy="565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/>
                  <a:t>2)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smtClean="0">
                            <a:latin typeface="Cambria Math"/>
                          </a:rPr>
                          <m:t>12</m:t>
                        </m:r>
                      </m:e>
                    </m:rad>
                  </m:oMath>
                </a14:m>
                <a:r>
                  <a:rPr lang="ru-RU" sz="28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dirty="0" smtClean="0">
                            <a:latin typeface="Cambria Math"/>
                          </a:rPr>
                          <m:t>4</m:t>
                        </m:r>
                        <m:r>
                          <a:rPr lang="ru-RU" sz="2800" b="0" i="1" dirty="0" smtClean="0">
                            <a:latin typeface="Cambria Math"/>
                            <a:ea typeface="Cambria Math"/>
                          </a:rPr>
                          <m:t>∙3</m:t>
                        </m:r>
                      </m:e>
                    </m:rad>
                  </m:oMath>
                </a14:m>
                <a:r>
                  <a:rPr lang="ru-RU" sz="2800" dirty="0" smtClean="0"/>
                  <a:t>=</a:t>
                </a:r>
                <a14:m>
                  <m:oMath xmlns:m="http://schemas.openxmlformats.org/officeDocument/2006/math">
                    <m:r>
                      <a:rPr lang="ru-RU" sz="2800" i="1" dirty="0"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sz="2800" b="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dirty="0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793" y="4857438"/>
                <a:ext cx="3560514" cy="565155"/>
              </a:xfrm>
              <a:prstGeom prst="rect">
                <a:avLst/>
              </a:prstGeom>
              <a:blipFill rotWithShape="1">
                <a:blip r:embed="rId16"/>
                <a:stretch>
                  <a:fillRect l="-3596" t="-2151" b="-30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86523" y="5554156"/>
                <a:ext cx="3560514" cy="565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</a:rPr>
                      <m:t>3)</m:t>
                    </m:r>
                    <m:rad>
                      <m:radPr>
                        <m:degHide m:val="on"/>
                        <m:ctrlPr>
                          <a:rPr lang="ru-RU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smtClean="0">
                            <a:latin typeface="Cambria Math"/>
                          </a:rPr>
                          <m:t>18</m:t>
                        </m:r>
                      </m:e>
                    </m:rad>
                  </m:oMath>
                </a14:m>
                <a:r>
                  <a:rPr lang="ru-RU" sz="28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dirty="0" smtClean="0">
                            <a:latin typeface="Cambria Math"/>
                          </a:rPr>
                          <m:t>9</m:t>
                        </m:r>
                        <m:r>
                          <a:rPr lang="ru-RU" sz="2800" b="0" i="1" dirty="0" smtClean="0">
                            <a:latin typeface="Cambria Math"/>
                            <a:ea typeface="Cambria Math"/>
                          </a:rPr>
                          <m:t>∙2</m:t>
                        </m:r>
                      </m:e>
                    </m:rad>
                  </m:oMath>
                </a14:m>
                <a:r>
                  <a:rPr lang="ru-RU" sz="2800" dirty="0" smtClean="0"/>
                  <a:t>=</a:t>
                </a:r>
                <a14:m>
                  <m:oMath xmlns:m="http://schemas.openxmlformats.org/officeDocument/2006/math">
                    <m:r>
                      <a:rPr lang="ru-RU" sz="2800" i="1" dirty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ru-RU" sz="2800" b="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dirty="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23" y="5554156"/>
                <a:ext cx="3560514" cy="565155"/>
              </a:xfrm>
              <a:prstGeom prst="rect">
                <a:avLst/>
              </a:prstGeom>
              <a:blipFill rotWithShape="1">
                <a:blip r:embed="rId17"/>
                <a:stretch>
                  <a:fillRect t="-2151" b="-30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27984" y="5554156"/>
                <a:ext cx="4392488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4) 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ru-RU" sz="2400" b="0" i="1" smtClean="0">
                        <a:latin typeface="Cambria Math"/>
                      </a:rPr>
                      <m:t>−5</m:t>
                    </m:r>
                    <m:rad>
                      <m:radPr>
                        <m:degHide m:val="on"/>
                        <m:ctrlPr>
                          <a:rPr lang="ru-RU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ru-RU" sz="2400" b="0" i="1" smtClean="0">
                        <a:latin typeface="Cambria Math"/>
                      </a:rPr>
                      <m:t>+2</m:t>
                    </m:r>
                    <m:rad>
                      <m:radPr>
                        <m:degHide m:val="on"/>
                        <m:ctrlPr>
                          <a:rPr lang="ru-RU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ru-RU" sz="2400" b="0" i="1" smtClean="0">
                        <a:latin typeface="Cambria Math"/>
                      </a:rPr>
                      <m:t>−3</m:t>
                    </m:r>
                    <m:rad>
                      <m:radPr>
                        <m:degHide m:val="on"/>
                        <m:ctrlPr>
                          <a:rPr lang="ru-RU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2400" dirty="0" smtClean="0"/>
                  <a:t>=</a:t>
                </a:r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554156"/>
                <a:ext cx="4392488" cy="497637"/>
              </a:xfrm>
              <a:prstGeom prst="rect">
                <a:avLst/>
              </a:prstGeom>
              <a:blipFill rotWithShape="1">
                <a:blip r:embed="rId18"/>
                <a:stretch>
                  <a:fillRect l="-2080" t="-2439" b="-268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4716016" y="6119311"/>
            <a:ext cx="72008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516216" y="6119311"/>
            <a:ext cx="72008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588496" y="5949280"/>
            <a:ext cx="72008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435227" y="5949280"/>
            <a:ext cx="72008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288576"/>
              </p:ext>
            </p:extLst>
          </p:nvPr>
        </p:nvGraphicFramePr>
        <p:xfrm>
          <a:off x="6599238" y="6196013"/>
          <a:ext cx="239077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Формула" r:id="rId19" imgW="825480" imgH="228600" progId="Equation.3">
                  <p:embed/>
                </p:oleObj>
              </mc:Choice>
              <mc:Fallback>
                <p:oleObj name="Формула" r:id="rId19" imgW="825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599238" y="6196013"/>
                        <a:ext cx="2390775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351531"/>
              </p:ext>
            </p:extLst>
          </p:nvPr>
        </p:nvGraphicFramePr>
        <p:xfrm>
          <a:off x="6769485" y="3976688"/>
          <a:ext cx="239077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Формула" r:id="rId21" imgW="825480" imgH="228600" progId="Equation.3">
                  <p:embed/>
                </p:oleObj>
              </mc:Choice>
              <mc:Fallback>
                <p:oleObj name="Формула" r:id="rId21" imgW="825480" imgH="2286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485" y="3976688"/>
                        <a:ext cx="2390775" cy="6619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025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5" grpId="0"/>
      <p:bldP spid="55" grpId="0"/>
      <p:bldP spid="56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74638"/>
            <a:ext cx="7972425" cy="17970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Устно. </a:t>
            </a:r>
            <a:r>
              <a:rPr lang="ru-RU" b="1" dirty="0" smtClean="0"/>
              <a:t>Примените</a:t>
            </a:r>
            <a:r>
              <a:rPr lang="ru-RU" b="1" dirty="0" smtClean="0"/>
              <a:t> </a:t>
            </a:r>
            <a:r>
              <a:rPr lang="ru-RU" b="1" dirty="0" smtClean="0"/>
              <a:t>формулы сокращенного умножения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428875"/>
            <a:ext cx="7772400" cy="35909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4800" dirty="0" smtClean="0"/>
              <a:t>(m+</a:t>
            </a:r>
            <a:r>
              <a:rPr lang="ru-RU" sz="4800" dirty="0" smtClean="0"/>
              <a:t>3</a:t>
            </a:r>
            <a:r>
              <a:rPr lang="en-US" sz="4800" dirty="0" smtClean="0"/>
              <a:t>n)</a:t>
            </a:r>
            <a:r>
              <a:rPr lang="en-US" sz="4800" baseline="30000" dirty="0" smtClean="0"/>
              <a:t>2</a:t>
            </a:r>
            <a:r>
              <a:rPr lang="ru-RU" sz="4800" baseline="30000" dirty="0" smtClean="0"/>
              <a:t> </a:t>
            </a:r>
            <a:r>
              <a:rPr lang="en-US" sz="4800" dirty="0" smtClean="0"/>
              <a:t>=</a:t>
            </a:r>
            <a:r>
              <a:rPr lang="ru-RU" sz="4800" dirty="0" smtClean="0"/>
              <a:t> </a:t>
            </a:r>
            <a:r>
              <a:rPr lang="en-US" sz="4800" dirty="0" smtClean="0"/>
              <a:t>m</a:t>
            </a:r>
            <a:r>
              <a:rPr lang="en-US" sz="4800" baseline="30000" dirty="0" smtClean="0"/>
              <a:t>2</a:t>
            </a:r>
            <a:r>
              <a:rPr lang="ru-RU" sz="4800" baseline="30000" dirty="0" smtClean="0"/>
              <a:t> </a:t>
            </a:r>
            <a:r>
              <a:rPr lang="en-US" sz="4800" dirty="0" smtClean="0"/>
              <a:t>+</a:t>
            </a:r>
            <a:r>
              <a:rPr lang="ru-RU" sz="4800" dirty="0" smtClean="0"/>
              <a:t> </a:t>
            </a:r>
            <a:r>
              <a:rPr lang="ru-RU" sz="4800" dirty="0"/>
              <a:t>6</a:t>
            </a:r>
            <a:r>
              <a:rPr lang="en-US" sz="4800" dirty="0" err="1" smtClean="0"/>
              <a:t>mn</a:t>
            </a:r>
            <a:r>
              <a:rPr lang="ru-RU" sz="4800" dirty="0" smtClean="0"/>
              <a:t> </a:t>
            </a:r>
            <a:r>
              <a:rPr lang="en-US" sz="4800" dirty="0" smtClean="0"/>
              <a:t>+</a:t>
            </a:r>
            <a:r>
              <a:rPr lang="ru-RU" sz="4800" dirty="0" smtClean="0"/>
              <a:t> 9</a:t>
            </a:r>
            <a:r>
              <a:rPr lang="en-US" sz="4800" dirty="0" smtClean="0"/>
              <a:t>n</a:t>
            </a:r>
            <a:r>
              <a:rPr lang="en-US" sz="4800" baseline="30000" dirty="0" smtClean="0"/>
              <a:t>2</a:t>
            </a:r>
            <a:endParaRPr lang="ru-RU" sz="4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4800" dirty="0" smtClean="0"/>
              <a:t>(5+c)</a:t>
            </a:r>
            <a:r>
              <a:rPr lang="en-US" sz="4800" baseline="30000" dirty="0" smtClean="0"/>
              <a:t>2</a:t>
            </a:r>
            <a:r>
              <a:rPr lang="ru-RU" sz="4800" baseline="30000" dirty="0" smtClean="0"/>
              <a:t> </a:t>
            </a:r>
            <a:r>
              <a:rPr lang="en-US" sz="4800" dirty="0" smtClean="0"/>
              <a:t>=</a:t>
            </a:r>
            <a:r>
              <a:rPr lang="ru-RU" sz="4800" dirty="0" smtClean="0"/>
              <a:t> </a:t>
            </a:r>
            <a:r>
              <a:rPr lang="en-US" sz="4800" dirty="0" smtClean="0"/>
              <a:t>25</a:t>
            </a:r>
            <a:r>
              <a:rPr lang="ru-RU" sz="4800" dirty="0" smtClean="0"/>
              <a:t> </a:t>
            </a:r>
            <a:r>
              <a:rPr lang="en-US" sz="4800" dirty="0" smtClean="0"/>
              <a:t>+10c</a:t>
            </a:r>
            <a:r>
              <a:rPr lang="ru-RU" sz="4800" dirty="0" smtClean="0"/>
              <a:t> </a:t>
            </a:r>
            <a:r>
              <a:rPr lang="en-US" sz="4800" dirty="0" smtClean="0"/>
              <a:t>+</a:t>
            </a:r>
            <a:r>
              <a:rPr lang="ru-RU" sz="4800" dirty="0" smtClean="0"/>
              <a:t> </a:t>
            </a:r>
            <a:r>
              <a:rPr lang="en-US" sz="4800" dirty="0" smtClean="0"/>
              <a:t>c</a:t>
            </a:r>
            <a:r>
              <a:rPr lang="en-US" sz="4800" baseline="30000" dirty="0" smtClean="0"/>
              <a:t>2</a:t>
            </a:r>
            <a:endParaRPr lang="ru-RU" sz="4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4800" dirty="0" smtClean="0"/>
              <a:t>(b</a:t>
            </a:r>
            <a:r>
              <a:rPr lang="ru-RU" sz="4800" dirty="0" smtClean="0"/>
              <a:t> </a:t>
            </a:r>
            <a:r>
              <a:rPr lang="en-US" sz="4800" dirty="0" smtClean="0"/>
              <a:t>-</a:t>
            </a:r>
            <a:r>
              <a:rPr lang="ru-RU" sz="4800" dirty="0" smtClean="0"/>
              <a:t> </a:t>
            </a:r>
            <a:r>
              <a:rPr lang="en-US" sz="4800" dirty="0" smtClean="0"/>
              <a:t>7)</a:t>
            </a:r>
            <a:r>
              <a:rPr lang="en-US" sz="4800" baseline="30000" dirty="0" smtClean="0"/>
              <a:t>2</a:t>
            </a:r>
            <a:r>
              <a:rPr lang="ru-RU" sz="4800" baseline="30000" dirty="0" smtClean="0"/>
              <a:t> </a:t>
            </a:r>
            <a:r>
              <a:rPr lang="en-US" sz="4800" dirty="0" smtClean="0"/>
              <a:t>=</a:t>
            </a:r>
            <a:r>
              <a:rPr lang="ru-RU" sz="4800" dirty="0" smtClean="0"/>
              <a:t> </a:t>
            </a:r>
            <a:r>
              <a:rPr lang="en-US" sz="4800" dirty="0" smtClean="0"/>
              <a:t>b</a:t>
            </a:r>
            <a:r>
              <a:rPr lang="en-US" sz="4800" baseline="30000" dirty="0" smtClean="0"/>
              <a:t>2</a:t>
            </a:r>
            <a:r>
              <a:rPr lang="ru-RU" sz="4800" baseline="30000" dirty="0" smtClean="0"/>
              <a:t> </a:t>
            </a:r>
            <a:r>
              <a:rPr lang="en-US" sz="4800" dirty="0" smtClean="0"/>
              <a:t>-14b</a:t>
            </a:r>
            <a:r>
              <a:rPr lang="ru-RU" sz="4800" dirty="0" smtClean="0"/>
              <a:t> </a:t>
            </a:r>
            <a:r>
              <a:rPr lang="en-US" sz="4800" dirty="0" smtClean="0"/>
              <a:t>+</a:t>
            </a:r>
            <a:r>
              <a:rPr lang="ru-RU" sz="4800" dirty="0" smtClean="0"/>
              <a:t> </a:t>
            </a:r>
            <a:r>
              <a:rPr lang="en-US" sz="4800" dirty="0" smtClean="0"/>
              <a:t>49</a:t>
            </a:r>
            <a:endParaRPr lang="ru-RU" sz="4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4800" dirty="0" smtClean="0"/>
              <a:t>(a+2)(a-2)</a:t>
            </a:r>
            <a:r>
              <a:rPr lang="ru-RU" sz="4800" dirty="0" smtClean="0"/>
              <a:t> </a:t>
            </a:r>
            <a:r>
              <a:rPr lang="en-US" sz="4800" dirty="0" smtClean="0"/>
              <a:t>=</a:t>
            </a:r>
            <a:r>
              <a:rPr lang="ru-RU" sz="4800" dirty="0" smtClean="0"/>
              <a:t> </a:t>
            </a:r>
            <a:r>
              <a:rPr lang="en-US" sz="4800" dirty="0" smtClean="0"/>
              <a:t>a</a:t>
            </a:r>
            <a:r>
              <a:rPr lang="en-US" sz="4800" baseline="30000" dirty="0" smtClean="0"/>
              <a:t>2</a:t>
            </a:r>
            <a:r>
              <a:rPr lang="ru-RU" sz="4800" baseline="30000" dirty="0" smtClean="0"/>
              <a:t> </a:t>
            </a:r>
            <a:r>
              <a:rPr lang="en-US" sz="4800" dirty="0" smtClean="0"/>
              <a:t>-</a:t>
            </a:r>
            <a:r>
              <a:rPr lang="ru-RU" sz="4800" dirty="0" smtClean="0"/>
              <a:t> </a:t>
            </a:r>
            <a:r>
              <a:rPr lang="en-US" sz="4800" dirty="0" smtClean="0"/>
              <a:t>4</a:t>
            </a:r>
            <a:endParaRPr lang="ru-RU" sz="4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4800" dirty="0" smtClean="0"/>
              <a:t>(m-5)(m+5)=</a:t>
            </a:r>
            <a:r>
              <a:rPr lang="ru-RU" sz="4800" dirty="0" smtClean="0"/>
              <a:t> </a:t>
            </a:r>
            <a:r>
              <a:rPr lang="en-US" sz="4800" dirty="0" smtClean="0"/>
              <a:t>m</a:t>
            </a:r>
            <a:r>
              <a:rPr lang="en-US" sz="4800" baseline="30000" dirty="0" smtClean="0"/>
              <a:t>2</a:t>
            </a:r>
            <a:r>
              <a:rPr lang="ru-RU" sz="4800" baseline="30000" dirty="0" smtClean="0"/>
              <a:t> </a:t>
            </a:r>
            <a:r>
              <a:rPr lang="en-US" sz="4800" dirty="0" smtClean="0"/>
              <a:t>-</a:t>
            </a:r>
            <a:r>
              <a:rPr lang="ru-RU" sz="4800" dirty="0" smtClean="0"/>
              <a:t> </a:t>
            </a:r>
            <a:r>
              <a:rPr lang="en-US" sz="4800" dirty="0" smtClean="0"/>
              <a:t>25</a:t>
            </a:r>
            <a:endParaRPr lang="ru-RU" sz="4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36552" y="2420888"/>
            <a:ext cx="3500437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25" y="3143250"/>
            <a:ext cx="3500438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7688" y="4500563"/>
            <a:ext cx="2786062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71813" y="3786188"/>
            <a:ext cx="3500437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29125" y="5143500"/>
            <a:ext cx="2786063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11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09588" y="287338"/>
            <a:ext cx="8174037" cy="7921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r>
              <a:rPr lang="ru-RU" altLang="ru-RU" sz="4500" b="1" dirty="0">
                <a:latin typeface="Comic Sans MS" pitchFamily="66" charset="0"/>
              </a:rPr>
              <a:t>РЕФЛЕКСИЯ:</a:t>
            </a:r>
            <a:endParaRPr lang="ru-RU" altLang="ru-RU" dirty="0"/>
          </a:p>
        </p:txBody>
      </p:sp>
      <p:sp>
        <p:nvSpPr>
          <p:cNvPr id="78851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457200" y="981075"/>
            <a:ext cx="4030663" cy="4865688"/>
          </a:xfrm>
        </p:spPr>
        <p:txBody>
          <a:bodyPr/>
          <a:lstStyle/>
          <a:p>
            <a:pPr marL="273050" indent="-273050"/>
            <a:r>
              <a:rPr lang="ru-RU" altLang="ru-RU" sz="3600"/>
              <a:t>сегодня на уроке…</a:t>
            </a:r>
          </a:p>
          <a:p>
            <a:pPr marL="273050" indent="-273050"/>
            <a:r>
              <a:rPr lang="ru-RU" altLang="ru-RU" sz="3600"/>
              <a:t>было интересно…</a:t>
            </a:r>
          </a:p>
          <a:p>
            <a:pPr marL="273050" indent="-273050"/>
            <a:r>
              <a:rPr lang="ru-RU" altLang="ru-RU" sz="3600"/>
              <a:t>было трудно…</a:t>
            </a:r>
          </a:p>
          <a:p>
            <a:pPr marL="273050" indent="-273050"/>
            <a:r>
              <a:rPr lang="ru-RU" altLang="ru-RU" sz="3600"/>
              <a:t>я выполнял задания…</a:t>
            </a:r>
          </a:p>
          <a:p>
            <a:pPr marL="273050" indent="-273050"/>
            <a:r>
              <a:rPr lang="ru-RU" altLang="ru-RU" sz="3600"/>
              <a:t>теперь я могу…</a:t>
            </a:r>
          </a:p>
          <a:p>
            <a:pPr marL="273050" indent="-273050"/>
            <a:endParaRPr lang="ru-RU" altLang="ru-RU"/>
          </a:p>
        </p:txBody>
      </p:sp>
      <p:sp>
        <p:nvSpPr>
          <p:cNvPr id="78852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643438" y="1125538"/>
            <a:ext cx="4030662" cy="4246562"/>
          </a:xfrm>
        </p:spPr>
        <p:txBody>
          <a:bodyPr>
            <a:normAutofit fontScale="92500" lnSpcReduction="10000"/>
          </a:bodyPr>
          <a:lstStyle/>
          <a:p>
            <a:pPr marL="273050" indent="-273050"/>
            <a:r>
              <a:rPr lang="ru-RU" altLang="ru-RU" sz="3600"/>
              <a:t>я научился…</a:t>
            </a:r>
          </a:p>
          <a:p>
            <a:pPr marL="273050" indent="-273050"/>
            <a:r>
              <a:rPr lang="ru-RU" altLang="ru-RU" sz="3600"/>
              <a:t>у меня получилось …</a:t>
            </a:r>
          </a:p>
          <a:p>
            <a:pPr marL="273050" indent="-273050"/>
            <a:r>
              <a:rPr lang="ru-RU" altLang="ru-RU" sz="3600"/>
              <a:t>я попробую…</a:t>
            </a:r>
          </a:p>
          <a:p>
            <a:pPr marL="273050" indent="-273050"/>
            <a:r>
              <a:rPr lang="ru-RU" altLang="ru-RU" sz="3600"/>
              <a:t>меня удивило…</a:t>
            </a:r>
          </a:p>
          <a:p>
            <a:pPr marL="273050" indent="-273050"/>
            <a:r>
              <a:rPr lang="ru-RU" altLang="ru-RU" sz="3600"/>
              <a:t>мне захотелось…</a:t>
            </a:r>
          </a:p>
          <a:p>
            <a:pPr marL="273050" indent="-273050"/>
            <a:r>
              <a:rPr lang="ru-RU" altLang="ru-RU" sz="3600"/>
              <a:t>с урока я уйду с  …. настроением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16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2"/>
          <p:cNvSpPr>
            <a:spLocks noGrp="1"/>
          </p:cNvSpPr>
          <p:nvPr>
            <p:ph type="title" sz="quarter"/>
          </p:nvPr>
        </p:nvSpPr>
        <p:spPr>
          <a:xfrm>
            <a:off x="500063" y="428625"/>
            <a:ext cx="3351212" cy="623888"/>
          </a:xfrm>
        </p:spPr>
        <p:txBody>
          <a:bodyPr>
            <a:normAutofit fontScale="90000"/>
          </a:bodyPr>
          <a:lstStyle/>
          <a:p>
            <a:r>
              <a:rPr lang="ru-RU" altLang="ru-RU" sz="4500" b="1" smtClean="0">
                <a:solidFill>
                  <a:srgbClr val="006600"/>
                </a:solidFill>
                <a:latin typeface="Monotype Corsiva" pitchFamily="66" charset="0"/>
              </a:rPr>
              <a:t>Задание 1. Вычислить</a:t>
            </a:r>
            <a:r>
              <a:rPr lang="en-US" altLang="ru-RU" sz="4500" b="1" smtClean="0">
                <a:solidFill>
                  <a:srgbClr val="006600"/>
                </a:solidFill>
                <a:latin typeface="Monotype Corsiva" pitchFamily="66" charset="0"/>
              </a:rPr>
              <a:t>:</a:t>
            </a:r>
            <a:endParaRPr lang="ru-RU" altLang="ru-RU" sz="4500" b="1" smtClean="0">
              <a:solidFill>
                <a:srgbClr val="006600"/>
              </a:solidFill>
              <a:latin typeface="Monotype Corsiva" pitchFamily="66" charset="0"/>
            </a:endParaRPr>
          </a:p>
        </p:txBody>
      </p:sp>
      <p:graphicFrame>
        <p:nvGraphicFramePr>
          <p:cNvPr id="57347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95288" y="1404938"/>
          <a:ext cx="3960812" cy="491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Формула" r:id="rId3" imgW="1002960" imgH="1244520" progId="Equation.3">
                  <p:embed/>
                </p:oleObj>
              </mc:Choice>
              <mc:Fallback>
                <p:oleObj name="Формула" r:id="rId3" imgW="1002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04938"/>
                        <a:ext cx="3960812" cy="491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80063" y="1616075"/>
          <a:ext cx="28384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Формула" r:id="rId5" imgW="850680" imgH="203040" progId="Equation.3">
                  <p:embed/>
                </p:oleObj>
              </mc:Choice>
              <mc:Fallback>
                <p:oleObj name="Формула" r:id="rId5" imgW="850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616075"/>
                        <a:ext cx="283845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400675" y="2565400"/>
          <a:ext cx="25177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рмула" r:id="rId7" imgW="660240" imgH="228600" progId="Equation.3">
                  <p:embed/>
                </p:oleObj>
              </mc:Choice>
              <mc:Fallback>
                <p:oleObj name="Формула" r:id="rId7" imgW="660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2565400"/>
                        <a:ext cx="251777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5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14740098"/>
              </p:ext>
            </p:extLst>
          </p:nvPr>
        </p:nvGraphicFramePr>
        <p:xfrm>
          <a:off x="3635896" y="3861048"/>
          <a:ext cx="3104176" cy="1310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9" imgW="1054080" imgH="444240" progId="Equation.3">
                  <p:embed/>
                </p:oleObj>
              </mc:Choice>
              <mc:Fallback>
                <p:oleObj name="Формула" r:id="rId9" imgW="1054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861048"/>
                        <a:ext cx="3104176" cy="1310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740221"/>
              </p:ext>
            </p:extLst>
          </p:nvPr>
        </p:nvGraphicFramePr>
        <p:xfrm>
          <a:off x="4355976" y="5301208"/>
          <a:ext cx="468052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Формула" r:id="rId11" imgW="1562040" imgH="507960" progId="Equation.3">
                  <p:embed/>
                </p:oleObj>
              </mc:Choice>
              <mc:Fallback>
                <p:oleObj name="Формула" r:id="rId11" imgW="15620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301208"/>
                        <a:ext cx="4680520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1764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Продолжите равенства и сформулируйте правило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/>
                          </a:rPr>
                          <m:t>а</m:t>
                        </m:r>
                      </m:e>
                    </m:rad>
                    <m:r>
                      <a:rPr lang="ru-RU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i="1" smtClean="0">
                            <a:latin typeface="Cambria Math"/>
                            <a:ea typeface="Cambria Math"/>
                          </a:rPr>
                          <m:t>b</m:t>
                        </m:r>
                      </m:e>
                    </m:rad>
                  </m:oMath>
                </a14:m>
                <a:r>
                  <a:rPr lang="ru-RU" dirty="0" smtClean="0"/>
                  <a:t>=…</a:t>
                </a:r>
              </a:p>
              <a:p>
                <a:pPr marL="0" indent="0" algn="ctr">
                  <a:buNone/>
                </a:pPr>
                <a:r>
                  <a:rPr lang="ru-RU" dirty="0" smtClean="0"/>
                  <a:t>Произведение корней равно ___________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а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m:rPr>
                                  <m:sty m:val="p"/>
                                </m:r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b</m:t>
                              </m:r>
                            </m:e>
                          </m:rad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=…</m:t>
                      </m:r>
                    </m:oMath>
                  </m:oMathPara>
                </a14:m>
                <a:endParaRPr lang="ru-RU" b="0" dirty="0" smtClean="0"/>
              </a:p>
              <a:p>
                <a:pPr marL="0" indent="0" algn="ctr">
                  <a:buNone/>
                </a:pPr>
                <a:r>
                  <a:rPr lang="ru-RU" dirty="0" smtClean="0"/>
                  <a:t>Частное корней равно _______________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5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9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Представьте в виде произведения, так чтобы хотя бы из одного множителя корень извлекался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36912"/>
            <a:ext cx="4038600" cy="3489251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4000" dirty="0" smtClean="0"/>
              <a:t>45</a:t>
            </a:r>
          </a:p>
          <a:p>
            <a:pPr marL="514350" indent="-514350">
              <a:buAutoNum type="arabicParenR"/>
            </a:pPr>
            <a:r>
              <a:rPr lang="ru-RU" sz="4000" dirty="0" smtClean="0"/>
              <a:t>72</a:t>
            </a:r>
          </a:p>
          <a:p>
            <a:pPr marL="514350" indent="-514350">
              <a:buAutoNum type="arabicParenR"/>
            </a:pPr>
            <a:r>
              <a:rPr lang="ru-RU" sz="4000" dirty="0" smtClean="0"/>
              <a:t>50</a:t>
            </a:r>
          </a:p>
          <a:p>
            <a:pPr marL="514350" indent="-514350">
              <a:buAutoNum type="arabicParenR"/>
            </a:pPr>
            <a:r>
              <a:rPr lang="ru-RU" sz="4000" dirty="0" smtClean="0"/>
              <a:t>98</a:t>
            </a:r>
          </a:p>
          <a:p>
            <a:pPr marL="514350" indent="-514350">
              <a:buAutoNum type="arabicParenR"/>
            </a:pPr>
            <a:r>
              <a:rPr lang="ru-RU" sz="4000" dirty="0" smtClean="0"/>
              <a:t>12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2636912"/>
                <a:ext cx="4038600" cy="348925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4400" dirty="0" smtClean="0"/>
                  <a:t>6)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latin typeface="Cambria Math"/>
                          </a:rPr>
                          <m:t>с</m:t>
                        </m:r>
                      </m:e>
                      <m:sup>
                        <m:r>
                          <a:rPr lang="ru-RU" sz="4400" b="0" i="1" smtClean="0">
                            <a:latin typeface="Cambria Math"/>
                          </a:rPr>
                          <m:t>9</m:t>
                        </m:r>
                      </m:sup>
                    </m:sSup>
                  </m:oMath>
                </a14:m>
                <a:endParaRPr lang="ru-RU" sz="4400" dirty="0" smtClean="0"/>
              </a:p>
              <a:p>
                <a:pPr marL="0" indent="0">
                  <a:buNone/>
                </a:pPr>
                <a:r>
                  <a:rPr lang="ru-RU" sz="4400" dirty="0" smtClean="0"/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4400" b="0" i="1" smtClean="0">
                            <a:latin typeface="Cambria Math"/>
                          </a:rPr>
                          <m:t>11</m:t>
                        </m:r>
                      </m:sup>
                    </m:sSup>
                  </m:oMath>
                </a14:m>
                <a:endParaRPr lang="ru-RU" sz="4400" dirty="0" smtClean="0"/>
              </a:p>
              <a:p>
                <a:pPr marL="0" indent="0">
                  <a:buNone/>
                </a:pPr>
                <a:r>
                  <a:rPr lang="ru-RU" sz="4400" dirty="0" smtClean="0"/>
                  <a:t>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4400" b="0" i="1" smtClean="0">
                            <a:latin typeface="Cambria Math"/>
                          </a:rPr>
                          <m:t>17</m:t>
                        </m:r>
                      </m:sup>
                    </m:sSup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2636912"/>
                <a:ext cx="4038600" cy="3489251"/>
              </a:xfrm>
              <a:blipFill rotWithShape="1">
                <a:blip r:embed="rId2"/>
                <a:stretch>
                  <a:fillRect l="-6193" t="-33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835696" y="256490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=9</a:t>
            </a:r>
            <a:r>
              <a:rPr lang="ru-RU" sz="4000" dirty="0" smtClean="0">
                <a:latin typeface="Cambria Math"/>
                <a:ea typeface="Cambria Math"/>
              </a:rPr>
              <a:t>·5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340992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=36</a:t>
            </a:r>
            <a:r>
              <a:rPr lang="ru-RU" sz="4000" dirty="0" smtClean="0">
                <a:latin typeface="Cambria Math"/>
                <a:ea typeface="Cambria Math"/>
              </a:rPr>
              <a:t>·2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960599" y="400506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=2</a:t>
            </a:r>
            <a:r>
              <a:rPr lang="ru-RU" sz="4000" dirty="0" smtClean="0">
                <a:latin typeface="Cambria Math"/>
                <a:ea typeface="Cambria Math"/>
              </a:rPr>
              <a:t>·25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960599" y="4797152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=2</a:t>
            </a:r>
            <a:r>
              <a:rPr lang="ru-RU" sz="4000" dirty="0" smtClean="0">
                <a:latin typeface="Cambria Math"/>
                <a:ea typeface="Cambria Math"/>
              </a:rPr>
              <a:t>·49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866202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=3</a:t>
            </a:r>
            <a:r>
              <a:rPr lang="ru-RU" sz="4000" dirty="0" smtClean="0">
                <a:latin typeface="Cambria Math"/>
                <a:ea typeface="Cambria Math"/>
              </a:rPr>
              <a:t>·4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84168" y="2697410"/>
                <a:ext cx="21602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</a:rPr>
                          <m:t>с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</a:rPr>
                          <m:t>8</m:t>
                        </m:r>
                      </m:sup>
                    </m:sSup>
                    <m:r>
                      <a:rPr lang="ru-RU" sz="40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4000" b="0" i="1" smtClean="0">
                        <a:latin typeface="Cambria Math"/>
                        <a:ea typeface="Cambria Math"/>
                      </a:rPr>
                      <m:t>с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697410"/>
                <a:ext cx="2160240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9887" t="-14530" b="-35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84168" y="3426981"/>
                <a:ext cx="21602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</a:rPr>
                          <m:t>10</m:t>
                        </m:r>
                      </m:sup>
                    </m:sSup>
                    <m:r>
                      <a:rPr lang="ru-RU" sz="40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4000" b="0" i="1" smtClean="0">
                        <a:latin typeface="Cambria Math"/>
                        <a:ea typeface="Cambria Math"/>
                      </a:rPr>
                      <m:t>х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426981"/>
                <a:ext cx="2160240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9887" t="-14655" b="-37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36418" y="4359291"/>
                <a:ext cx="21602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</a:rPr>
                          <m:t>16</m:t>
                        </m:r>
                      </m:sup>
                    </m:sSup>
                    <m:r>
                      <a:rPr lang="ru-RU" sz="40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4000" b="0" i="1" smtClean="0">
                        <a:latin typeface="Cambria Math"/>
                        <a:ea typeface="Cambria Math"/>
                      </a:rPr>
                      <m:t>у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418" y="4359291"/>
                <a:ext cx="2160240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9887" t="-14655" b="-37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738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Представьте в виде корня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038600" cy="4781128"/>
              </a:xfrm>
            </p:spPr>
            <p:txBody>
              <a:bodyPr>
                <a:noAutofit/>
              </a:bodyPr>
              <a:lstStyle/>
              <a:p>
                <a:pPr marL="514350" indent="-514350">
                  <a:buAutoNum type="arabicParenR"/>
                </a:pPr>
                <a:r>
                  <a:rPr lang="ru-RU" sz="4400" dirty="0" smtClean="0"/>
                  <a:t>7</a:t>
                </a:r>
              </a:p>
              <a:p>
                <a:pPr marL="514350" indent="-514350">
                  <a:buAutoNum type="arabicParenR"/>
                </a:pPr>
                <a:r>
                  <a:rPr lang="ru-RU" sz="4400" dirty="0" smtClean="0"/>
                  <a:t>25</a:t>
                </a:r>
              </a:p>
              <a:p>
                <a:pPr marL="514350" indent="-514350">
                  <a:buAutoNum type="arabicParenR"/>
                </a:pPr>
                <a:r>
                  <a:rPr lang="ru-RU" sz="4400" dirty="0" smtClean="0"/>
                  <a:t>12</a:t>
                </a:r>
              </a:p>
              <a:p>
                <a:pPr marL="514350" indent="-514350">
                  <a:buAutoNum type="arabicParenR"/>
                </a:pPr>
                <a:r>
                  <a:rPr lang="ru-RU" sz="4400" dirty="0" smtClean="0"/>
                  <a:t>а</a:t>
                </a: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latin typeface="Cambria Math"/>
                          </a:rPr>
                          <m:t>с</m:t>
                        </m:r>
                      </m:e>
                      <m:sup>
                        <m:r>
                          <a:rPr lang="ru-RU" sz="4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sz="4400" dirty="0" smtClean="0"/>
              </a:p>
              <a:p>
                <a:pPr marL="514350" indent="-514350">
                  <a:buAutoNum type="arabicParenR"/>
                </a:pPr>
                <a:r>
                  <a:rPr lang="ru-RU" sz="4400" dirty="0" smtClean="0"/>
                  <a:t>4х</a:t>
                </a:r>
              </a:p>
              <a:p>
                <a:pPr marL="514350" indent="-514350">
                  <a:buAutoNum type="arabicParenR"/>
                </a:pPr>
                <a:endParaRPr lang="ru-RU" sz="4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038600" cy="4781128"/>
              </a:xfrm>
              <a:blipFill rotWithShape="1">
                <a:blip r:embed="rId2"/>
                <a:stretch>
                  <a:fillRect l="-6184" t="-2934" b="-63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19672" y="1628800"/>
                <a:ext cx="2160240" cy="859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4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4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400" b="0" i="1" smtClean="0">
                                <a:latin typeface="Cambria Math"/>
                              </a:rPr>
                              <m:t>7</m:t>
                            </m:r>
                          </m:e>
                          <m:sup>
                            <m:r>
                              <a:rPr lang="ru-RU" sz="4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4400" b="0" i="1" smtClean="0">
                        <a:latin typeface="Cambria Math"/>
                      </a:rPr>
                      <m:t>=</m:t>
                    </m:r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628800"/>
                <a:ext cx="2160240" cy="859081"/>
              </a:xfrm>
              <a:prstGeom prst="rect">
                <a:avLst/>
              </a:prstGeom>
              <a:blipFill rotWithShape="1">
                <a:blip r:embed="rId3"/>
                <a:stretch>
                  <a:fillRect l="-11582" t="-3546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79912" y="2479306"/>
                <a:ext cx="3600400" cy="792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4000" b="0" i="1" smtClean="0">
                              <a:latin typeface="Cambria Math"/>
                            </a:rPr>
                            <m:t>625</m:t>
                          </m:r>
                        </m:e>
                      </m:rad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479306"/>
                <a:ext cx="3600400" cy="79297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91774" y="2483923"/>
                <a:ext cx="2160240" cy="788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latin typeface="Cambria Math"/>
                              </a:rPr>
                              <m:t>25</m:t>
                            </m:r>
                          </m:e>
                          <m:sup>
                            <m:r>
                              <a:rPr lang="ru-RU" sz="4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4000" b="0" i="1" smtClean="0">
                        <a:latin typeface="Cambria Math"/>
                      </a:rPr>
                      <m:t>=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774" y="2483923"/>
                <a:ext cx="2160240" cy="788357"/>
              </a:xfrm>
              <a:prstGeom prst="rect">
                <a:avLst/>
              </a:prstGeom>
              <a:blipFill rotWithShape="1">
                <a:blip r:embed="rId5"/>
                <a:stretch>
                  <a:fillRect l="-10169" t="-3077" b="-32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72272" y="1756952"/>
                <a:ext cx="3600400" cy="794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4000" b="0" i="1" smtClean="0">
                              <a:latin typeface="Cambria Math"/>
                            </a:rPr>
                            <m:t>49</m:t>
                          </m:r>
                        </m:e>
                      </m:rad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272" y="1756952"/>
                <a:ext cx="3600400" cy="79444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79712" y="3212976"/>
                <a:ext cx="3600400" cy="780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4000" b="0" i="1" smtClean="0">
                              <a:latin typeface="Cambria Math"/>
                            </a:rPr>
                            <m:t>144</m:t>
                          </m:r>
                        </m:e>
                      </m:rad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212976"/>
                <a:ext cx="3600400" cy="7804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72072" y="4000656"/>
                <a:ext cx="3600400" cy="788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latin typeface="Cambria Math"/>
                              </a:rPr>
                              <m:t>а</m:t>
                            </m:r>
                          </m:e>
                          <m:sup>
                            <m:r>
                              <a:rPr lang="ru-RU" sz="4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072" y="4000656"/>
                <a:ext cx="3600400" cy="788357"/>
              </a:xfrm>
              <a:prstGeom prst="rect">
                <a:avLst/>
              </a:prstGeom>
              <a:blipFill rotWithShape="1">
                <a:blip r:embed="rId8"/>
                <a:stretch>
                  <a:fillRect l="-6102" t="-3077" b="-32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91356" y="4789013"/>
                <a:ext cx="3932772" cy="837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4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4000" b="0" i="1" smtClean="0">
                                  <a:latin typeface="Cambria Math"/>
                                </a:rPr>
                                <m:t>(с</m:t>
                              </m:r>
                            </m:e>
                            <m:sup>
                              <m:r>
                                <a:rPr lang="ru-RU" sz="40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4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40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4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ru-RU" sz="4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356" y="4789013"/>
                <a:ext cx="3932772" cy="83779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27984" y="4701751"/>
                <a:ext cx="1368152" cy="9366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4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4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4400" b="0" i="1" smtClean="0">
                                  <a:latin typeface="Cambria Math"/>
                                </a:rPr>
                                <m:t>с</m:t>
                              </m:r>
                            </m:e>
                            <m:sup>
                              <m:r>
                                <a:rPr lang="ru-RU" sz="4400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701751"/>
                <a:ext cx="1368152" cy="93660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49415" y="5638354"/>
                <a:ext cx="1972302" cy="763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60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36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3600" b="0" i="1" smtClean="0">
                                    <a:latin typeface="Cambria Math"/>
                                  </a:rPr>
                                  <m:t>4х</m:t>
                                </m:r>
                              </m:e>
                            </m:d>
                          </m:e>
                          <m:sup>
                            <m:r>
                              <a:rPr lang="ru-RU" sz="3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415" y="5638354"/>
                <a:ext cx="1972302" cy="763222"/>
              </a:xfrm>
              <a:prstGeom prst="rect">
                <a:avLst/>
              </a:prstGeom>
              <a:blipFill rotWithShape="1">
                <a:blip r:embed="rId11"/>
                <a:stretch>
                  <a:fillRect l="-9568" b="-296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29075" y="5746885"/>
                <a:ext cx="1972302" cy="720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latin typeface="Cambria Math"/>
                              </a:rPr>
                              <m:t>16х</m:t>
                            </m:r>
                          </m:e>
                          <m:sup>
                            <m:r>
                              <a:rPr lang="ru-RU" sz="3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075" y="5746885"/>
                <a:ext cx="1972302" cy="720582"/>
              </a:xfrm>
              <a:prstGeom prst="rect">
                <a:avLst/>
              </a:prstGeom>
              <a:blipFill rotWithShape="1">
                <a:blip r:embed="rId12"/>
                <a:stretch>
                  <a:fillRect l="-9259" t="-1695" b="-322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523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202" y="78177"/>
            <a:ext cx="8229600" cy="902551"/>
          </a:xfrm>
        </p:spPr>
        <p:txBody>
          <a:bodyPr/>
          <a:lstStyle/>
          <a:p>
            <a:r>
              <a:rPr lang="ru-RU" dirty="0" smtClean="0"/>
              <a:t>В чем отличие выражений?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55576" y="1700808"/>
                <a:ext cx="2746648" cy="2664296"/>
              </a:xfr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4000" b="0" i="1" smtClean="0">
                            <a:latin typeface="Cambria Math"/>
                          </a:rPr>
                          <m:t>18</m:t>
                        </m:r>
                      </m:e>
                    </m:rad>
                  </m:oMath>
                </a14:m>
                <a:endParaRPr lang="ru-RU" sz="4000" dirty="0" smtClean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4000" b="0" i="1" smtClean="0">
                            <a:latin typeface="Cambria Math"/>
                          </a:rPr>
                          <m:t>20</m:t>
                        </m:r>
                      </m:e>
                    </m:rad>
                  </m:oMath>
                </a14:m>
                <a:endParaRPr lang="ru-RU" sz="4000" dirty="0" smtClean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4000" b="0" i="1" smtClean="0">
                            <a:latin typeface="Cambria Math"/>
                          </a:rPr>
                          <m:t>45</m:t>
                        </m:r>
                        <m:sSup>
                          <m:sSupPr>
                            <m:ctrlPr>
                              <a:rPr lang="ru-RU" sz="4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latin typeface="Cambria Math"/>
                              </a:rPr>
                              <m:t>у</m:t>
                            </m:r>
                          </m:e>
                          <m:sup>
                            <m:r>
                              <a:rPr lang="ru-RU" sz="4000" b="0" i="1" smtClean="0">
                                <a:latin typeface="Cambria Math"/>
                              </a:rPr>
                              <m:t>9</m:t>
                            </m:r>
                          </m:sup>
                        </m:sSup>
                      </m:e>
                    </m:rad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55576" y="1700808"/>
                <a:ext cx="2746648" cy="266429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076056" y="1700808"/>
                <a:ext cx="2876128" cy="2664296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ru-RU" sz="4000" b="0" i="1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ru-RU" sz="4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ru-RU" sz="4000" b="0" dirty="0" smtClean="0"/>
              </a:p>
              <a:p>
                <a:pPr marL="514350" indent="-514350">
                  <a:buAutoNum type="arabicParenR"/>
                </a:pPr>
                <a:r>
                  <a:rPr lang="ru-RU" sz="4000" dirty="0" smtClean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40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ru-RU" sz="4000" b="0" dirty="0" smtClean="0"/>
              </a:p>
              <a:p>
                <a:pPr marL="514350" indent="-514350">
                  <a:buAutoNum type="arabicParenR"/>
                </a:pPr>
                <a:r>
                  <a:rPr lang="ru-RU" sz="4000" dirty="0" smtClean="0"/>
                  <a:t>3у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4000" b="0" i="1" smtClean="0">
                            <a:latin typeface="Cambria Math"/>
                          </a:rPr>
                          <m:t>5у</m:t>
                        </m:r>
                      </m:e>
                    </m:rad>
                  </m:oMath>
                </a14:m>
                <a:endParaRPr lang="ru-RU" sz="4000" b="0" dirty="0" smtClean="0"/>
              </a:p>
              <a:p>
                <a:pPr marL="514350" indent="-514350">
                  <a:buAutoNum type="arabicParenR"/>
                </a:pPr>
                <a:endParaRPr lang="ru-RU" sz="4000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076056" y="1700808"/>
                <a:ext cx="2876128" cy="2664296"/>
              </a:xfrm>
              <a:blipFill rotWithShape="1">
                <a:blip r:embed="rId3"/>
                <a:stretch>
                  <a:fillRect l="-7158" b="-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932040" y="5483100"/>
            <a:ext cx="381642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Множитель перед кв. корнем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86006" y="5193612"/>
            <a:ext cx="3672408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Кв. корень из числа или корень из произведения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826" y="2132856"/>
            <a:ext cx="10081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B050"/>
                </a:solidFill>
              </a:rPr>
              <a:t>=</a:t>
            </a:r>
            <a:endParaRPr lang="ru-RU" sz="8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908720"/>
            <a:ext cx="662473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Вынесение множителя из под знака корня</a:t>
            </a:r>
            <a:endParaRPr lang="ru-RU" sz="2800" dirty="0"/>
          </a:p>
        </p:txBody>
      </p:sp>
      <p:sp>
        <p:nvSpPr>
          <p:cNvPr id="9" name="Круговая стрелка 8"/>
          <p:cNvSpPr/>
          <p:nvPr/>
        </p:nvSpPr>
        <p:spPr>
          <a:xfrm>
            <a:off x="2474238" y="980728"/>
            <a:ext cx="3168352" cy="276272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22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руговая стрелка 9"/>
          <p:cNvSpPr/>
          <p:nvPr/>
        </p:nvSpPr>
        <p:spPr>
          <a:xfrm flipH="1" flipV="1">
            <a:off x="2626638" y="1988840"/>
            <a:ext cx="3168352" cy="276272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22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4489956"/>
            <a:ext cx="604867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Внесение множителя  под знак корня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6200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624736" cy="8640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Преобразование выражений с квадратным корнем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7132" y="1124744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Вынесение множителя из-под корня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107504" y="1718882"/>
                <a:ext cx="1522512" cy="75006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3200" b="0" i="1" smtClean="0">
                              <a:latin typeface="Cambria Math"/>
                            </a:rPr>
                            <m:t>18</m:t>
                          </m:r>
                        </m:e>
                      </m:rad>
                      <m:r>
                        <a:rPr lang="ru-RU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07504" y="1718882"/>
                <a:ext cx="1522512" cy="75006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Внесение множителя под знак корня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23220" y="1757519"/>
                <a:ext cx="1156792" cy="7901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ru-RU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32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Объект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23220" y="1757519"/>
                <a:ext cx="1156792" cy="79010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23047" y="1647385"/>
                <a:ext cx="1296144" cy="711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3600" b="0" i="1" smtClean="0">
                              <a:latin typeface="Cambria Math"/>
                            </a:rPr>
                            <m:t>9</m:t>
                          </m:r>
                          <m:r>
                            <a:rPr lang="ru-RU" sz="3600" b="0" i="1" smtClean="0">
                              <a:latin typeface="Cambria Math"/>
                              <a:ea typeface="Cambria Math"/>
                            </a:rPr>
                            <m:t>∙2</m:t>
                          </m:r>
                        </m:e>
                      </m:rad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047" y="1647385"/>
                <a:ext cx="1296144" cy="7116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82614" y="1630735"/>
                <a:ext cx="2623816" cy="711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3600" b="0" i="1" smtClean="0">
                              <a:latin typeface="Cambria Math"/>
                            </a:rPr>
                            <m:t>9</m:t>
                          </m:r>
                        </m:e>
                      </m:rad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ru-RU" sz="360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3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ru-RU" sz="36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614" y="1630735"/>
                <a:ext cx="2623816" cy="7116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4788024" y="1670907"/>
            <a:ext cx="0" cy="453650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6605" y="2152571"/>
                <a:ext cx="2053331" cy="711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/>
                        </a:rPr>
                        <m:t>=3</m:t>
                      </m:r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ru-RU" sz="360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3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05" y="2152571"/>
                <a:ext cx="2053331" cy="7116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03692" y="2738119"/>
            <a:ext cx="4612324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1.Разложить </a:t>
            </a:r>
            <a:r>
              <a:rPr lang="ru-RU" sz="2400" dirty="0"/>
              <a:t>подкоренное выражение на множители так, чтобы  из большинства множителей извлекался </a:t>
            </a:r>
            <a:r>
              <a:rPr lang="ru-RU" sz="2400" dirty="0" smtClean="0"/>
              <a:t>кв. </a:t>
            </a:r>
            <a:r>
              <a:rPr lang="ru-RU" sz="2400" dirty="0"/>
              <a:t>корень</a:t>
            </a:r>
          </a:p>
          <a:p>
            <a:r>
              <a:rPr lang="ru-RU" sz="2400" dirty="0"/>
              <a:t>2. </a:t>
            </a:r>
            <a:r>
              <a:rPr lang="ru-RU" sz="2400" dirty="0" smtClean="0"/>
              <a:t>Извлечь корень из каждого множителя</a:t>
            </a:r>
            <a:endParaRPr lang="ru-RU" sz="2400" dirty="0"/>
          </a:p>
          <a:p>
            <a:r>
              <a:rPr lang="ru-RU" sz="2400" dirty="0"/>
              <a:t>3. Множители, из которых не извлекается </a:t>
            </a:r>
            <a:r>
              <a:rPr lang="ru-RU" sz="2400" dirty="0" smtClean="0"/>
              <a:t>кв. </a:t>
            </a:r>
            <a:r>
              <a:rPr lang="ru-RU" sz="2400" dirty="0"/>
              <a:t>корень оставить под знаком корня без </a:t>
            </a:r>
            <a:r>
              <a:rPr lang="ru-RU" sz="2400" dirty="0" smtClean="0"/>
              <a:t>изменений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923752" y="3068960"/>
            <a:ext cx="4108342" cy="35394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1. Возвести </a:t>
            </a:r>
            <a:r>
              <a:rPr lang="ru-RU" sz="2800" dirty="0"/>
              <a:t>множитель перед корнем в квадрат и записать его под знаком корня</a:t>
            </a:r>
          </a:p>
          <a:p>
            <a:r>
              <a:rPr lang="ru-RU" sz="2800" dirty="0"/>
              <a:t>2. Перемножить корни (</a:t>
            </a:r>
            <a:r>
              <a:rPr lang="ru-RU" sz="2800" dirty="0" err="1"/>
              <a:t>св</a:t>
            </a:r>
            <a:r>
              <a:rPr lang="ru-RU" sz="2800" dirty="0"/>
              <a:t>-во 1)</a:t>
            </a:r>
          </a:p>
          <a:p>
            <a:r>
              <a:rPr lang="ru-RU" sz="2800" dirty="0"/>
              <a:t>3. Выполнить действие под знаком корня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Объект 7"/>
              <p:cNvSpPr txBox="1">
                <a:spLocks/>
              </p:cNvSpPr>
              <p:nvPr/>
            </p:nvSpPr>
            <p:spPr>
              <a:xfrm>
                <a:off x="5724128" y="1670907"/>
                <a:ext cx="2520280" cy="790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ru-RU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32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</m:e>
                    </m:rad>
                    <m:rad>
                      <m:radPr>
                        <m:degHide m:val="on"/>
                        <m:ctrlPr>
                          <a:rPr lang="ru-RU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3200" dirty="0" smtClean="0"/>
                  <a:t>=</a:t>
                </a:r>
                <a:endParaRPr lang="ru-RU" sz="3200" dirty="0"/>
              </a:p>
            </p:txBody>
          </p:sp>
        </mc:Choice>
        <mc:Fallback xmlns="">
          <p:sp>
            <p:nvSpPr>
              <p:cNvPr id="17" name="Объект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1670907"/>
                <a:ext cx="2520280" cy="790103"/>
              </a:xfrm>
              <a:prstGeom prst="rect">
                <a:avLst/>
              </a:prstGeom>
              <a:blipFill rotWithShape="1">
                <a:blip r:embed="rId7"/>
                <a:stretch>
                  <a:fillRect t="-769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Объект 7"/>
              <p:cNvSpPr txBox="1">
                <a:spLocks/>
              </p:cNvSpPr>
              <p:nvPr/>
            </p:nvSpPr>
            <p:spPr>
              <a:xfrm>
                <a:off x="4923752" y="2359055"/>
                <a:ext cx="1736479" cy="790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3200" b="0" i="1" smtClean="0">
                              <a:latin typeface="Cambria Math"/>
                            </a:rPr>
                            <m:t>16</m:t>
                          </m:r>
                          <m:r>
                            <a:rPr lang="ru-RU" sz="32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320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8" name="Объект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752" y="2359055"/>
                <a:ext cx="1736479" cy="7901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Объект 7"/>
              <p:cNvSpPr txBox="1">
                <a:spLocks/>
              </p:cNvSpPr>
              <p:nvPr/>
            </p:nvSpPr>
            <p:spPr>
              <a:xfrm>
                <a:off x="6804248" y="2343067"/>
                <a:ext cx="1156792" cy="790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5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35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3500" b="0" i="1" smtClean="0">
                              <a:latin typeface="Cambria Math"/>
                            </a:rPr>
                            <m:t>48</m:t>
                          </m:r>
                        </m:e>
                      </m:ra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9" name="Объект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343067"/>
                <a:ext cx="1156792" cy="79010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23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3" grpId="0"/>
      <p:bldP spid="14" grpId="0" animBg="1"/>
      <p:bldP spid="17" grpId="0" build="p"/>
      <p:bldP spid="18" grpId="0" build="p"/>
      <p:bldP spid="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88640"/>
            <a:ext cx="2736304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Вынесите множитель </a:t>
            </a:r>
          </a:p>
          <a:p>
            <a:r>
              <a:rPr lang="ru-RU" dirty="0" smtClean="0"/>
              <a:t>из-под корня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1052736"/>
                <a:ext cx="2818656" cy="5400600"/>
              </a:xfr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72</m:t>
                        </m:r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75</m:t>
                        </m:r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160</m:t>
                        </m:r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405</m:t>
                        </m:r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с</m:t>
                            </m:r>
                          </m:e>
                          <m:sup>
                            <m:r>
                              <a:rPr lang="ru-RU" sz="3200" b="0" i="1" smtClean="0">
                                <a:latin typeface="Cambria Math"/>
                              </a:rPr>
                              <m:t>11</m:t>
                            </m:r>
                          </m:sup>
                        </m:sSup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у</m:t>
                            </m:r>
                          </m:e>
                          <m:sup>
                            <m:r>
                              <a:rPr lang="ru-RU" sz="3200" b="0" i="1" smtClean="0">
                                <a:latin typeface="Cambria Math"/>
                              </a:rPr>
                              <m:t>35</m:t>
                            </m:r>
                          </m:sup>
                        </m:sSup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200</m:t>
                        </m:r>
                        <m:sSup>
                          <m:sSupPr>
                            <m:ctrlPr>
                              <a:rPr lang="ru-RU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3200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128</m:t>
                        </m:r>
                        <m:sSup>
                          <m:sSupPr>
                            <m:ctrlPr>
                              <a:rPr lang="ru-RU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с</m:t>
                            </m:r>
                          </m:e>
                          <m:sup>
                            <m:r>
                              <a:rPr lang="ru-RU" sz="3200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sSup>
                          <m:sSupPr>
                            <m:ctrlPr>
                              <a:rPr lang="ru-RU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32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1052736"/>
                <a:ext cx="2818656" cy="5400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0032" y="188640"/>
            <a:ext cx="2448272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Внесите множитель </a:t>
            </a:r>
          </a:p>
          <a:p>
            <a:r>
              <a:rPr lang="ru-RU" dirty="0" smtClean="0"/>
              <a:t>под знак корня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4009" y="908720"/>
                <a:ext cx="2088232" cy="5688632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ru-RU" sz="3200" b="0" i="0" smtClean="0">
                        <a:latin typeface="Cambria Math"/>
                      </a:rPr>
                      <m:t>7</m:t>
                    </m:r>
                    <m:rad>
                      <m:radPr>
                        <m:degHide m:val="on"/>
                        <m:ctrlPr>
                          <a:rPr lang="ru-RU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/>
                      </a:rPr>
                      <m:t>10</m:t>
                    </m:r>
                    <m:rad>
                      <m:radPr>
                        <m:degHide m:val="on"/>
                        <m:ctrlPr>
                          <a:rPr lang="ru-RU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ru-RU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11</m:t>
                        </m:r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:r>
                  <a:rPr lang="ru-RU" sz="3200" dirty="0" smtClean="0"/>
                  <a:t>у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у</m:t>
                        </m:r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:r>
                  <a:rPr lang="ru-RU" sz="3200" dirty="0" smtClean="0"/>
                  <a:t>а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/>
                      </a:rPr>
                      <m:t>6с</m:t>
                    </m:r>
                    <m:rad>
                      <m:radPr>
                        <m:degHide m:val="on"/>
                        <m:ctrlPr>
                          <a:rPr lang="ru-RU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2с</m:t>
                        </m:r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ru-RU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х</m:t>
                        </m:r>
                      </m:e>
                    </m:rad>
                  </m:oMath>
                </a14:m>
                <a:endParaRPr lang="ru-RU" sz="32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/>
                      </a:rPr>
                      <m:t>ху</m:t>
                    </m:r>
                    <m:rad>
                      <m:radPr>
                        <m:degHide m:val="on"/>
                        <m:ctrlPr>
                          <a:rPr lang="ru-RU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3200" b="0" i="1" smtClean="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rad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4009" y="908720"/>
                <a:ext cx="2088232" cy="5688632"/>
              </a:xfrm>
              <a:blipFill rotWithShape="1">
                <a:blip r:embed="rId3"/>
                <a:stretch>
                  <a:fillRect l="-72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24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/>
              <a:t>Установить </a:t>
            </a:r>
            <a:r>
              <a:rPr lang="ru-RU" altLang="ru-RU" dirty="0" smtClean="0"/>
              <a:t>соответствие. Что лишнее?</a:t>
            </a:r>
            <a:endParaRPr lang="ru-RU" altLang="ru-RU" dirty="0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2124075" y="1397000"/>
          <a:ext cx="1800225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3" imgW="317362" imgH="228501" progId="Equation.3">
                  <p:embed/>
                </p:oleObj>
              </mc:Choice>
              <mc:Fallback>
                <p:oleObj name="Формула" r:id="rId3" imgW="317362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397000"/>
                        <a:ext cx="1800225" cy="1112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0" y="1412875"/>
          <a:ext cx="1547813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5" imgW="304536" imgH="215713" progId="Equation.3">
                  <p:embed/>
                </p:oleObj>
              </mc:Choice>
              <mc:Fallback>
                <p:oleObj name="Формула" r:id="rId5" imgW="304536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12875"/>
                        <a:ext cx="1547813" cy="1112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0120" name="Object 8"/>
          <p:cNvGraphicFramePr>
            <a:graphicFrameLocks noChangeAspect="1"/>
          </p:cNvGraphicFramePr>
          <p:nvPr/>
        </p:nvGraphicFramePr>
        <p:xfrm>
          <a:off x="4140200" y="1460500"/>
          <a:ext cx="17272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7" imgW="291973" imgH="228501" progId="Equation.3">
                  <p:embed/>
                </p:oleObj>
              </mc:Choice>
              <mc:Fallback>
                <p:oleObj name="Формула" r:id="rId7" imgW="291973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460500"/>
                        <a:ext cx="17272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250825" y="1052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6084888" y="1412875"/>
          <a:ext cx="12239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Формула" r:id="rId9" imgW="228600" imgH="228600" progId="Equation.3">
                  <p:embed/>
                </p:oleObj>
              </mc:Choice>
              <mc:Fallback>
                <p:oleObj name="Формула" r:id="rId9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412875"/>
                        <a:ext cx="1223962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 sz="2400">
              <a:latin typeface="Times New Roman" pitchFamily="18" charset="0"/>
            </a:endParaRPr>
          </a:p>
        </p:txBody>
      </p:sp>
      <p:graphicFrame>
        <p:nvGraphicFramePr>
          <p:cNvPr id="90124" name="Object 12"/>
          <p:cNvGraphicFramePr>
            <a:graphicFrameLocks noChangeAspect="1"/>
          </p:cNvGraphicFramePr>
          <p:nvPr/>
        </p:nvGraphicFramePr>
        <p:xfrm>
          <a:off x="395288" y="4273550"/>
          <a:ext cx="13684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Формула" r:id="rId11" imgW="304668" imgH="228501" progId="Equation.3">
                  <p:embed/>
                </p:oleObj>
              </mc:Choice>
              <mc:Fallback>
                <p:oleObj name="Формула" r:id="rId11" imgW="30466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273550"/>
                        <a:ext cx="1368425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0126" name="Object 14"/>
          <p:cNvGraphicFramePr>
            <a:graphicFrameLocks noChangeAspect="1"/>
          </p:cNvGraphicFramePr>
          <p:nvPr/>
        </p:nvGraphicFramePr>
        <p:xfrm>
          <a:off x="3563938" y="4365625"/>
          <a:ext cx="136842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13" imgW="304668" imgH="228501" progId="Equation.3">
                  <p:embed/>
                </p:oleObj>
              </mc:Choice>
              <mc:Fallback>
                <p:oleObj name="Формула" r:id="rId13" imgW="30466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365625"/>
                        <a:ext cx="1368425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0128" name="Object 16"/>
          <p:cNvGraphicFramePr>
            <a:graphicFrameLocks noChangeAspect="1"/>
          </p:cNvGraphicFramePr>
          <p:nvPr/>
        </p:nvGraphicFramePr>
        <p:xfrm>
          <a:off x="2051050" y="4292600"/>
          <a:ext cx="1150938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15" imgW="304536" imgH="215713" progId="Equation.3">
                  <p:embed/>
                </p:oleObj>
              </mc:Choice>
              <mc:Fallback>
                <p:oleObj name="Формула" r:id="rId15" imgW="304536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292600"/>
                        <a:ext cx="1150938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611188" y="191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0130" name="Object 18"/>
          <p:cNvGraphicFramePr>
            <a:graphicFrameLocks noChangeAspect="1"/>
          </p:cNvGraphicFramePr>
          <p:nvPr/>
        </p:nvGraphicFramePr>
        <p:xfrm>
          <a:off x="5292725" y="4365625"/>
          <a:ext cx="1295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17" imgW="317087" imgH="215619" progId="Equation.3">
                  <p:embed/>
                </p:oleObj>
              </mc:Choice>
              <mc:Fallback>
                <p:oleObj name="Формула" r:id="rId17" imgW="317087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4365625"/>
                        <a:ext cx="12954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31" name="Rectangle 19"/>
          <p:cNvSpPr>
            <a:spLocks noChangeArrowheads="1"/>
          </p:cNvSpPr>
          <p:nvPr/>
        </p:nvSpPr>
        <p:spPr bwMode="auto">
          <a:xfrm>
            <a:off x="539750" y="2060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0132" name="Object 20"/>
          <p:cNvGraphicFramePr>
            <a:graphicFrameLocks noChangeAspect="1"/>
          </p:cNvGraphicFramePr>
          <p:nvPr/>
        </p:nvGraphicFramePr>
        <p:xfrm>
          <a:off x="7019925" y="4394200"/>
          <a:ext cx="12969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Формула" r:id="rId19" imgW="304560" imgH="228600" progId="Equation.3">
                  <p:embed/>
                </p:oleObj>
              </mc:Choice>
              <mc:Fallback>
                <p:oleObj name="Формула" r:id="rId19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4394200"/>
                        <a:ext cx="1296988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33" name="Line 21"/>
          <p:cNvSpPr>
            <a:spLocks noChangeShapeType="1"/>
          </p:cNvSpPr>
          <p:nvPr/>
        </p:nvSpPr>
        <p:spPr bwMode="auto">
          <a:xfrm>
            <a:off x="1331913" y="2565400"/>
            <a:ext cx="2735262" cy="17272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0134" name="Line 22"/>
          <p:cNvSpPr>
            <a:spLocks noChangeShapeType="1"/>
          </p:cNvSpPr>
          <p:nvPr/>
        </p:nvSpPr>
        <p:spPr bwMode="auto">
          <a:xfrm flipH="1">
            <a:off x="1403350" y="2636838"/>
            <a:ext cx="1655763" cy="1368425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 flipH="1">
            <a:off x="2916238" y="2492375"/>
            <a:ext cx="2160587" cy="1728788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 flipH="1">
            <a:off x="6011863" y="2492375"/>
            <a:ext cx="792162" cy="1728788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31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3" grpId="0" animBg="1"/>
      <p:bldP spid="90134" grpId="0" animBg="1"/>
      <p:bldP spid="90135" grpId="0" animBg="1"/>
      <p:bldP spid="9013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600</Words>
  <Application>Microsoft Office PowerPoint</Application>
  <PresentationFormat>Экран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Внесение множителя под знак корня.  Вынесение множителя из-под знака корня</vt:lpstr>
      <vt:lpstr>Задание 1. Вычислить:</vt:lpstr>
      <vt:lpstr>Продолжите равенства и сформулируйте правило</vt:lpstr>
      <vt:lpstr>Представьте в виде произведения, так чтобы хотя бы из одного множителя корень извлекался</vt:lpstr>
      <vt:lpstr>Представьте в виде корня</vt:lpstr>
      <vt:lpstr>В чем отличие выражений?</vt:lpstr>
      <vt:lpstr>Преобразование выражений с квадратным корнем</vt:lpstr>
      <vt:lpstr>Презентация PowerPoint</vt:lpstr>
      <vt:lpstr>Установить соответствие. Что лишнее?</vt:lpstr>
      <vt:lpstr>Применение новых свойств</vt:lpstr>
      <vt:lpstr>Устно. Примените формулы сокращенного умножения </vt:lpstr>
      <vt:lpstr>РЕФЛЕКСИЯ: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Внесение множителя под знак корня.  Вынесение множителя из-под знака корня</dc:title>
  <dc:creator>Светлана</dc:creator>
  <cp:lastModifiedBy>Светлана</cp:lastModifiedBy>
  <cp:revision>14</cp:revision>
  <dcterms:created xsi:type="dcterms:W3CDTF">2015-11-19T14:32:18Z</dcterms:created>
  <dcterms:modified xsi:type="dcterms:W3CDTF">2016-04-05T11:33:41Z</dcterms:modified>
</cp:coreProperties>
</file>