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70" r:id="rId14"/>
    <p:sldId id="276" r:id="rId15"/>
    <p:sldId id="27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6600"/>
    <a:srgbClr val="003300"/>
    <a:srgbClr val="800080"/>
    <a:srgbClr val="0033CC"/>
    <a:srgbClr val="3AE63E"/>
    <a:srgbClr val="00FF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Ключевое</a:t>
            </a:r>
            <a:r>
              <a:rPr lang="ru-RU" baseline="0" dirty="0" smtClean="0">
                <a:solidFill>
                  <a:srgbClr val="FFFF00"/>
                </a:solidFill>
              </a:rPr>
              <a:t> слово?</a:t>
            </a:r>
            <a:endParaRPr lang="ru-RU" dirty="0">
              <a:solidFill>
                <a:srgbClr val="FFFF00"/>
              </a:solidFill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9.759081032073022E-2"/>
          <c:y val="0.12387279485849442"/>
          <c:w val="0.66057657312311835"/>
          <c:h val="0.771909703424766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6600"/>
            </a:solidFill>
          </c:spPr>
          <c:dPt>
            <c:idx val="0"/>
            <c:spPr>
              <a:solidFill>
                <a:srgbClr val="3AE63E"/>
              </a:solidFill>
            </c:spPr>
          </c:dPt>
          <c:dPt>
            <c:idx val="1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2"/>
            <c:spPr>
              <a:solidFill>
                <a:srgbClr val="663300"/>
              </a:solidFill>
            </c:spPr>
          </c:dPt>
          <c:dPt>
            <c:idx val="3"/>
            <c:spPr>
              <a:solidFill>
                <a:srgbClr val="FF33CC"/>
              </a:solidFill>
            </c:spPr>
          </c:dPt>
          <c:dPt>
            <c:idx val="4"/>
            <c:spPr>
              <a:solidFill>
                <a:srgbClr val="0033CC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cat>
            <c:strRef>
              <c:f>Лист1!$A$2:$A$8</c:f>
              <c:strCache>
                <c:ptCount val="7"/>
                <c:pt idx="0">
                  <c:v>А</c:v>
                </c:pt>
                <c:pt idx="1">
                  <c:v>Н</c:v>
                </c:pt>
                <c:pt idx="2">
                  <c:v>Е</c:v>
                </c:pt>
                <c:pt idx="3">
                  <c:v>П</c:v>
                </c:pt>
                <c:pt idx="4">
                  <c:v>М</c:v>
                </c:pt>
                <c:pt idx="5">
                  <c:v>Р</c:v>
                </c:pt>
                <c:pt idx="6">
                  <c:v>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firstSliceAng val="0"/>
      </c:pieChart>
      <c:spPr>
        <a:noFill/>
        <a:ln w="2539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2798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798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798" b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2798" b="1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2798" b="1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2798" b="1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2798" b="1"/>
            </a:pPr>
            <a:endParaRPr lang="ru-RU"/>
          </a:p>
        </c:txPr>
      </c:legendEntry>
      <c:layout>
        <c:manualLayout>
          <c:xMode val="edge"/>
          <c:yMode val="edge"/>
          <c:x val="0.87908252377543716"/>
          <c:y val="0.10131760125728966"/>
          <c:w val="0.11113160854893134"/>
          <c:h val="0.79704520977431026"/>
        </c:manualLayout>
      </c:layout>
    </c:legend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1" dirty="0">
                <a:solidFill>
                  <a:srgbClr val="FF0000"/>
                </a:solidFill>
              </a:rPr>
              <a:t>Типы темперамента</a:t>
            </a:r>
          </a:p>
        </c:rich>
      </c:tx>
    </c:title>
    <c:view3D>
      <c:depthPercent val="100"/>
      <c:rAngAx val="1"/>
    </c:view3D>
    <c:floor>
      <c:spPr>
        <a:solidFill>
          <a:schemeClr val="accent6">
            <a:lumMod val="50000"/>
          </a:schemeClr>
        </a:solidFill>
      </c:spPr>
    </c:floor>
    <c:sideWall>
      <c:spPr>
        <a:solidFill>
          <a:schemeClr val="accent6">
            <a:lumMod val="75000"/>
          </a:schemeClr>
        </a:solidFill>
      </c:spPr>
    </c:sideWall>
    <c:backWall>
      <c:spPr>
        <a:solidFill>
          <a:schemeClr val="accent6">
            <a:lumMod val="60000"/>
            <a:lumOff val="40000"/>
          </a:schemeClr>
        </a:solidFill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Типы темперамента</c:v>
                </c:pt>
              </c:strCache>
            </c:strRef>
          </c:tx>
          <c:spPr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c:spPr>
          <c:dLbls>
            <c:dLbl>
              <c:idx val="0"/>
              <c:layout>
                <c:manualLayout>
                  <c:x val="1.0672727591413902E-2"/>
                  <c:y val="-7.682020794887538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dirty="0">
                        <a:solidFill>
                          <a:srgbClr val="FFFF00"/>
                        </a:solidFill>
                      </a:rPr>
                      <a:t>16%</a:t>
                    </a:r>
                  </a:p>
                </c:rich>
              </c:tx>
              <c:spPr/>
            </c:dLbl>
            <c:dLbl>
              <c:idx val="1"/>
              <c:layout>
                <c:manualLayout>
                  <c:x val="1.2197402961615877E-2"/>
                  <c:y val="-0.2347284131771190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dirty="0">
                        <a:solidFill>
                          <a:srgbClr val="FFFF00"/>
                        </a:solidFill>
                      </a:rPr>
                      <a:t>50%</a:t>
                    </a:r>
                  </a:p>
                </c:rich>
              </c:tx>
              <c:spPr/>
            </c:dLbl>
            <c:dLbl>
              <c:idx val="2"/>
              <c:layout>
                <c:manualLayout>
                  <c:x val="1.372207833181791E-2"/>
                  <c:y val="-6.82846292878890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dirty="0">
                        <a:solidFill>
                          <a:srgbClr val="003300"/>
                        </a:solidFill>
                      </a:rPr>
                      <a:t>4%</a:t>
                    </a:r>
                  </a:p>
                </c:rich>
              </c:tx>
              <c:spPr/>
            </c:dLbl>
            <c:dLbl>
              <c:idx val="3"/>
              <c:layout>
                <c:manualLayout>
                  <c:x val="1.372207833181791E-2"/>
                  <c:y val="-8.535578660986141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dirty="0">
                        <a:solidFill>
                          <a:srgbClr val="FFFF00"/>
                        </a:solidFill>
                      </a:rPr>
                      <a:t>17%</a:t>
                    </a:r>
                  </a:p>
                </c:rich>
              </c:tx>
              <c:spPr/>
            </c:dLbl>
            <c:dLbl>
              <c:idx val="4"/>
              <c:layout>
                <c:manualLayout>
                  <c:x val="1.0672727591413902E-2"/>
                  <c:y val="-7.041852395313588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="1" dirty="0">
                        <a:solidFill>
                          <a:srgbClr val="FFFF00"/>
                        </a:solidFill>
                      </a:rPr>
                      <a:t>13%</a:t>
                    </a:r>
                  </a:p>
                </c:rich>
              </c:tx>
              <c:spPr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Меланхолики</c:v>
                </c:pt>
                <c:pt idx="1">
                  <c:v>Холерики</c:v>
                </c:pt>
                <c:pt idx="2">
                  <c:v>Флегматики</c:v>
                </c:pt>
                <c:pt idx="3">
                  <c:v>Сангвиники</c:v>
                </c:pt>
                <c:pt idx="4">
                  <c:v>Смешанный тип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0.16000000000000003</c:v>
                </c:pt>
                <c:pt idx="1">
                  <c:v>0.5</c:v>
                </c:pt>
                <c:pt idx="2">
                  <c:v>4.0000000000000008E-2</c:v>
                </c:pt>
                <c:pt idx="3">
                  <c:v>0.17</c:v>
                </c:pt>
                <c:pt idx="4">
                  <c:v>0.13</c:v>
                </c:pt>
              </c:numCache>
            </c:numRef>
          </c:val>
        </c:ser>
        <c:shape val="cylinder"/>
        <c:axId val="90552192"/>
        <c:axId val="90553728"/>
        <c:axId val="0"/>
      </c:bar3DChart>
      <c:catAx>
        <c:axId val="90552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90553728"/>
        <c:crosses val="autoZero"/>
        <c:auto val="1"/>
        <c:lblAlgn val="ctr"/>
        <c:lblOffset val="100"/>
      </c:catAx>
      <c:valAx>
        <c:axId val="9055372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  <c:crossAx val="90552192"/>
        <c:crosses val="autoZero"/>
        <c:crossBetween val="between"/>
        <c:majorUnit val="0.1"/>
      </c:valAx>
      <c:spPr>
        <a:noFill/>
        <a:ln w="25405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448C7D5-D141-42B0-A524-25F19F4B4ABD}" type="datetimeFigureOut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4F6F46-D77F-4FEC-8F98-45831DA56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B36AA-AF77-4C2B-8A52-2044E908024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A065-56AC-4415-A7A0-EC7AE4F1CC5F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7BD3B-2A78-4477-9AB1-DDCC4DDAD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C8492-5D1D-4E28-9777-A2A56E7A694F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1C177-4B2C-4DE6-86E7-2FF92C4D2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57CC-1809-4B4F-83AF-71E6B1FF566D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2E02-2FB4-42F6-824F-3FC0C6A8D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08122-AEA9-48E3-A4B2-AEA801E03DFB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9A98-F1FC-41AA-AEA0-D8ED66868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DECA5-097D-485E-AD48-D541AB331C29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1968A-12ED-4E83-B64A-12C2D9EE4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3956-C06A-4D2E-B64D-02D82BA77958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4CE9A-AD1E-4067-AA3F-A3440B420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37C3C-3EA8-4CFB-B9B7-0E803D6BEB9F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9179F-0B5E-4048-AF16-224BA2552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6E6D3-8828-4011-AF5D-A188241CBF35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64D32-B21B-4D87-B70E-7D5D4D75A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111F-0080-42AA-931F-8D179B378397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FB02-22C2-4B97-9A9D-F7875C159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2D96-BB2E-44B2-9664-8AA07DB2BDAC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96CE4-312D-4CAF-B7AC-90F9EC235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C77E-34D4-42F9-8563-C43E6CCD1C2F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2D797-099A-4F80-BCD2-AC63E02D4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4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44ACE-3E81-4FF7-BDD5-2224F5967F23}" type="datetime1">
              <a:rPr lang="ru-RU"/>
              <a:pPr>
                <a:defRPr/>
              </a:pPr>
              <a:t>16.12.2010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BB4F43-F25B-4AF5-98B1-A73B0FD7A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7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" Target="slide10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7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214422"/>
            <a:ext cx="5900750" cy="3714776"/>
          </a:xfrm>
          <a:solidFill>
            <a:srgbClr val="3AE63E">
              <a:alpha val="57000"/>
            </a:srgbClr>
          </a:solidFill>
          <a:ln w="69850">
            <a:solidFill>
              <a:srgbClr val="97431D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  <a:latin typeface="+mn-lt"/>
              </a:rPr>
              <a:t>Решение </a:t>
            </a:r>
            <a:br>
              <a:rPr lang="ru-RU" dirty="0" smtClean="0">
                <a:solidFill>
                  <a:srgbClr val="FFFF00"/>
                </a:solidFill>
                <a:latin typeface="+mn-lt"/>
              </a:rPr>
            </a:br>
            <a:r>
              <a:rPr lang="ru-RU" dirty="0" smtClean="0">
                <a:solidFill>
                  <a:srgbClr val="FFFF00"/>
                </a:solidFill>
                <a:latin typeface="+mn-lt"/>
              </a:rPr>
              <a:t>линейных и квадратных неравенств.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8" name="Picture 4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143000"/>
            <a:ext cx="3757612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5C206-7E81-47C7-8237-0EA6D77857C0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214313" y="6286500"/>
            <a:ext cx="450850" cy="2286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654175" y="357188"/>
            <a:ext cx="5386388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</a:t>
            </a:r>
          </a:p>
          <a:p>
            <a:pPr algn="ctr"/>
            <a:endParaRPr lang="ru-RU" sz="32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en-US" sz="3600" b="1" baseline="300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36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14813" y="6215063"/>
            <a:ext cx="4786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Ответ: х є (-7;-6</a:t>
            </a:r>
            <a:r>
              <a:rPr lang="en-US" sz="2800" b="1">
                <a:solidFill>
                  <a:srgbClr val="FFFF00"/>
                </a:solidFill>
                <a:latin typeface="Book Antiqua" pitchFamily="18" charset="0"/>
              </a:rPr>
              <a:t>]U[</a:t>
            </a:r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6;∞</a:t>
            </a:r>
            <a:r>
              <a:rPr lang="en-US" sz="2800" b="1">
                <a:solidFill>
                  <a:srgbClr val="FFFF00"/>
                </a:solidFill>
                <a:latin typeface="Book Antiqua" pitchFamily="18" charset="0"/>
              </a:rPr>
              <a:t>]</a:t>
            </a:r>
            <a:endParaRPr lang="ru-RU" sz="2800" b="1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16" name="Picture 4" descr="PE01616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3" y="285750"/>
            <a:ext cx="2989262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58" name="Object 2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714500" y="1071563"/>
          <a:ext cx="2011363" cy="1152525"/>
        </p:xfrm>
        <a:graphic>
          <a:graphicData uri="http://schemas.openxmlformats.org/presentationml/2006/ole">
            <p:oleObj spid="_x0000_s2050" name="Формула" r:id="rId6" imgW="723586" imgH="418918" progId="Equation.3">
              <p:embed/>
            </p:oleObj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71500" y="2143125"/>
            <a:ext cx="314325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f(x)=0,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ru-RU" sz="28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6=0,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-6)(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х+6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=0,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х-6=0 или х+6=0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х=6             х=-6</a:t>
            </a:r>
            <a:endParaRPr lang="ru-RU" sz="2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786188" y="2357438"/>
            <a:ext cx="16430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О.Д.З.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х+7=0,</a:t>
            </a:r>
          </a:p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   х=-7.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4428332" y="3001169"/>
            <a:ext cx="215900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286251" y="3429000"/>
            <a:ext cx="214312" cy="714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500188" y="5227638"/>
            <a:ext cx="5187950" cy="158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575425" y="5075238"/>
            <a:ext cx="5873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233613" y="5286375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-7</a:t>
            </a:r>
          </a:p>
        </p:txBody>
      </p:sp>
      <p:sp>
        <p:nvSpPr>
          <p:cNvPr id="13" name="Овал 12"/>
          <p:cNvSpPr/>
          <p:nvPr/>
        </p:nvSpPr>
        <p:spPr>
          <a:xfrm>
            <a:off x="3448050" y="5143500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590800" y="4572000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+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019675" y="4643438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+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376488" y="5143500"/>
            <a:ext cx="225425" cy="152400"/>
          </a:xfrm>
          <a:prstGeom prst="ellipse">
            <a:avLst/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733925" y="5143500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4733925" y="528637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3376613" y="5286375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-6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3948113" y="4572000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-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1590675" y="4572000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-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2" name="Группа 54"/>
          <p:cNvGrpSpPr>
            <a:grpSpLocks/>
          </p:cNvGrpSpPr>
          <p:nvPr/>
        </p:nvGrpSpPr>
        <p:grpSpPr bwMode="auto">
          <a:xfrm>
            <a:off x="2590800" y="5072063"/>
            <a:ext cx="973138" cy="142875"/>
            <a:chOff x="2857488" y="4857760"/>
            <a:chExt cx="974154" cy="142876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354969" y="4848151"/>
              <a:ext cx="142876" cy="16209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3192080" y="4847356"/>
              <a:ext cx="142876" cy="16368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3029191" y="4848151"/>
              <a:ext cx="142876" cy="16209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2867097" y="4848151"/>
              <a:ext cx="142876" cy="16209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3517063" y="4848151"/>
              <a:ext cx="142876" cy="16209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3679157" y="4848151"/>
              <a:ext cx="142876" cy="16209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41"/>
          <p:cNvGrpSpPr>
            <a:grpSpLocks/>
          </p:cNvGrpSpPr>
          <p:nvPr/>
        </p:nvGrpSpPr>
        <p:grpSpPr bwMode="auto">
          <a:xfrm>
            <a:off x="4948238" y="5072063"/>
            <a:ext cx="1643062" cy="142875"/>
            <a:chOff x="2071670" y="4143380"/>
            <a:chExt cx="1571636" cy="214314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 rot="5400000">
              <a:off x="2464096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2321358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2178620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2035882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2606834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2750331" y="4178410"/>
              <a:ext cx="214314" cy="1442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5400000">
              <a:off x="2893828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3036566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3179304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5400000">
              <a:off x="3322042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3464780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Номер слайда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7C492-CC95-472D-B71E-2DBC3B179F3E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8" grpId="0"/>
      <p:bldP spid="9" grpId="0"/>
      <p:bldP spid="13" grpId="0" animBg="1"/>
      <p:bldP spid="14" grpId="0"/>
      <p:bldP spid="15" grpId="0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2357438" y="5214938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1" name="Облако 30"/>
          <p:cNvSpPr/>
          <p:nvPr/>
        </p:nvSpPr>
        <p:spPr>
          <a:xfrm rot="926107">
            <a:off x="6923088" y="5246688"/>
            <a:ext cx="2055812" cy="151765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Сангвиник</a:t>
            </a:r>
          </a:p>
        </p:txBody>
      </p:sp>
      <p:sp>
        <p:nvSpPr>
          <p:cNvPr id="32" name="Облако 31"/>
          <p:cNvSpPr/>
          <p:nvPr/>
        </p:nvSpPr>
        <p:spPr>
          <a:xfrm rot="21145617">
            <a:off x="7045325" y="155575"/>
            <a:ext cx="2032000" cy="135890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Холерик</a:t>
            </a:r>
          </a:p>
        </p:txBody>
      </p:sp>
      <p:sp>
        <p:nvSpPr>
          <p:cNvPr id="33" name="Облако 32"/>
          <p:cNvSpPr/>
          <p:nvPr/>
        </p:nvSpPr>
        <p:spPr>
          <a:xfrm rot="21175881">
            <a:off x="68263" y="5326063"/>
            <a:ext cx="1885950" cy="146685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Флегматик</a:t>
            </a:r>
          </a:p>
        </p:txBody>
      </p:sp>
      <p:sp>
        <p:nvSpPr>
          <p:cNvPr id="34" name="Облако 33"/>
          <p:cNvSpPr/>
          <p:nvPr/>
        </p:nvSpPr>
        <p:spPr>
          <a:xfrm rot="1064944">
            <a:off x="139700" y="157163"/>
            <a:ext cx="2168525" cy="125730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Меланхолик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715125" y="3643313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ОБЩИТЕЛЬНОСТЬ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14313" y="3571875"/>
            <a:ext cx="300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НЕОБЩИТЕЛЬНОСТЬ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571875" y="3500438"/>
            <a:ext cx="2214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СТАБИЛЬНОСТЬ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2000" y="142852"/>
            <a:ext cx="416589" cy="257176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+mn-lt"/>
              </a:rPr>
              <a:t>УСТОЙЧИВЫЙ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3929042"/>
            <a:ext cx="416589" cy="292895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+mn-lt"/>
              </a:rPr>
              <a:t>НЕУСТОЙЧИВЫЙ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14313" y="3571875"/>
            <a:ext cx="8643937" cy="1588"/>
          </a:xfrm>
          <a:prstGeom prst="straightConnector1">
            <a:avLst/>
          </a:prstGeom>
          <a:ln w="47625">
            <a:solidFill>
              <a:srgbClr val="3AE63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2892426" y="1820862"/>
            <a:ext cx="3359150" cy="3175"/>
          </a:xfrm>
          <a:prstGeom prst="straightConnector1">
            <a:avLst/>
          </a:prstGeom>
          <a:ln w="47625">
            <a:solidFill>
              <a:srgbClr val="3AE63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108325" y="5249863"/>
            <a:ext cx="2928937" cy="1588"/>
          </a:xfrm>
          <a:prstGeom prst="line">
            <a:avLst/>
          </a:prstGeom>
          <a:ln w="50800">
            <a:solidFill>
              <a:srgbClr val="3AE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олнце 67"/>
          <p:cNvSpPr/>
          <p:nvPr/>
        </p:nvSpPr>
        <p:spPr>
          <a:xfrm>
            <a:off x="857250" y="214313"/>
            <a:ext cx="7500938" cy="6357937"/>
          </a:xfrm>
          <a:prstGeom prst="sun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Ключ!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Найдите область определения выражения </a:t>
            </a:r>
            <a:r>
              <a:rPr lang="en-US" b="1" dirty="0">
                <a:solidFill>
                  <a:srgbClr val="FF0000"/>
                </a:solidFill>
              </a:rPr>
              <a:t>f(</a:t>
            </a:r>
            <a:r>
              <a:rPr lang="ru-RU" b="1" dirty="0" err="1">
                <a:solidFill>
                  <a:srgbClr val="FF0000"/>
                </a:solidFill>
              </a:rPr>
              <a:t>х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graphicFrame>
        <p:nvGraphicFramePr>
          <p:cNvPr id="29697" name="Object 1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929063" y="3857625"/>
          <a:ext cx="1289050" cy="1000125"/>
        </p:xfrm>
        <a:graphic>
          <a:graphicData uri="http://schemas.openxmlformats.org/presentationml/2006/ole">
            <p:oleObj spid="_x0000_s3074" name="Формула" r:id="rId4" imgW="558800" imgH="419100" progId="Equation.3">
              <p:embed/>
            </p:oleObj>
          </a:graphicData>
        </a:graphic>
      </p:graphicFrame>
      <p:sp>
        <p:nvSpPr>
          <p:cNvPr id="30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643313" y="2071688"/>
          <a:ext cx="1841500" cy="571500"/>
        </p:xfrm>
        <a:graphic>
          <a:graphicData uri="http://schemas.openxmlformats.org/presentationml/2006/ole">
            <p:oleObj spid="_x0000_s3075" name="Формула" r:id="rId5" imgW="825500" imgH="254000" progId="Equation.3">
              <p:embed/>
            </p:oleObj>
          </a:graphicData>
        </a:graphic>
      </p:graphicFrame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22E192-70C8-4D0D-9FCB-9CF7156E0C5D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 autoUpdateAnimBg="0"/>
      <p:bldP spid="32" grpId="0" animBg="1" autoUpdateAnimBg="0"/>
      <p:bldP spid="33" grpId="0" animBg="1" autoUpdateAnimBg="0"/>
      <p:bldP spid="34" grpId="0" animBg="1" autoUpdateAnimBg="0"/>
      <p:bldP spid="35" grpId="0" autoUpdateAnimBg="0"/>
      <p:bldP spid="36" grpId="0" autoUpdateAnimBg="0"/>
      <p:bldP spid="37" grpId="0" autoUpdateAnimBg="0"/>
      <p:bldP spid="6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3" name="Object 1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71500" y="1000125"/>
          <a:ext cx="1289050" cy="1000125"/>
        </p:xfrm>
        <a:graphic>
          <a:graphicData uri="http://schemas.openxmlformats.org/presentationml/2006/ole">
            <p:oleObj spid="_x0000_s4098" name="Формула" r:id="rId4" imgW="558800" imgH="419100" progId="Equation.3">
              <p:embed/>
            </p:oleObj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0063" y="500063"/>
            <a:ext cx="171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Решение: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8" y="2286000"/>
            <a:ext cx="17145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00"/>
                </a:solidFill>
                <a:latin typeface="Times New Roman" pitchFamily="18" charset="0"/>
              </a:rPr>
              <a:t>О.Д.З.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4-2х</a:t>
            </a:r>
            <a:r>
              <a:rPr lang="en-US" sz="2800">
                <a:solidFill>
                  <a:srgbClr val="FF0000"/>
                </a:solidFill>
                <a:latin typeface="Book Antiqua" pitchFamily="18" charset="0"/>
              </a:rPr>
              <a:t>&gt;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0,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-2х</a:t>
            </a:r>
            <a:r>
              <a:rPr lang="en-US" sz="2800">
                <a:solidFill>
                  <a:srgbClr val="FF0000"/>
                </a:solidFill>
                <a:latin typeface="Book Antiqua" pitchFamily="18" charset="0"/>
              </a:rPr>
              <a:t>&gt;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-4,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en-US" sz="2800">
                <a:solidFill>
                  <a:srgbClr val="FF0000"/>
                </a:solidFill>
                <a:latin typeface="Book Antiqua" pitchFamily="18" charset="0"/>
              </a:rPr>
              <a:t>&lt;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pic>
        <p:nvPicPr>
          <p:cNvPr id="11" name="Picture 14" descr="BD04924_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3571875" y="785813"/>
            <a:ext cx="1693863" cy="2286000"/>
          </a:xfrm>
        </p:spPr>
      </p:pic>
      <p:cxnSp>
        <p:nvCxnSpPr>
          <p:cNvPr id="12" name="Прямая со стрелкой 11"/>
          <p:cNvCxnSpPr/>
          <p:nvPr/>
        </p:nvCxnSpPr>
        <p:spPr>
          <a:xfrm>
            <a:off x="142875" y="4929188"/>
            <a:ext cx="3071813" cy="158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000375" y="4857750"/>
            <a:ext cx="5873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643063" y="500062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714500" y="4857750"/>
            <a:ext cx="225425" cy="152400"/>
          </a:xfrm>
          <a:prstGeom prst="ellipse">
            <a:avLst/>
          </a:prstGeom>
          <a:noFill/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142875" y="4786313"/>
            <a:ext cx="1643063" cy="142875"/>
            <a:chOff x="2071670" y="4143380"/>
            <a:chExt cx="1571636" cy="21431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2464096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2321358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2178620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2035882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2606834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2750331" y="4178409"/>
              <a:ext cx="214314" cy="14425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2893828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3036566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3179304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3322042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3464780" y="4179168"/>
              <a:ext cx="214314" cy="1427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0" y="5572125"/>
            <a:ext cx="3500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00"/>
                </a:solidFill>
                <a:latin typeface="Times New Roman" pitchFamily="18" charset="0"/>
              </a:rPr>
              <a:t>Ответ: х є (-∞;2)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500813" y="571500"/>
            <a:ext cx="171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Решение: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6357938" y="1214438"/>
          <a:ext cx="1841500" cy="571500"/>
        </p:xfrm>
        <a:graphic>
          <a:graphicData uri="http://schemas.openxmlformats.org/presentationml/2006/ole">
            <p:oleObj spid="_x0000_s4099" name="Формула" r:id="rId6" imgW="825500" imgH="254000" progId="Equation.3">
              <p:embed/>
            </p:oleObj>
          </a:graphicData>
        </a:graphic>
      </p:graphicFrame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5786438" y="1785938"/>
            <a:ext cx="314325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О.Д.З.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5х-х</a:t>
            </a:r>
            <a:r>
              <a:rPr lang="ru-RU" sz="2800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+6≥0; </a:t>
            </a:r>
            <a:endParaRPr lang="ru-RU" sz="2800" baseline="300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f(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=0;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-х</a:t>
            </a:r>
            <a:r>
              <a:rPr lang="ru-RU" sz="2800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+5х+6=0;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Д=25-4·(-1) ·6=49;</a:t>
            </a:r>
          </a:p>
          <a:p>
            <a:endParaRPr lang="ru-RU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sz="32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en-US" sz="3600" b="1" baseline="300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36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5715000" y="4000500"/>
            <a:ext cx="30718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28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 =(-5+7)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:(-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2)=-1;</a:t>
            </a:r>
          </a:p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28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</a:rPr>
              <a:t> =(-5-7):(-2)=6.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5429250" y="5500688"/>
            <a:ext cx="3429000" cy="158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8715375" y="5500688"/>
            <a:ext cx="5873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6357938" y="5429250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6786563" y="507206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+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7286625" y="5429250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7358063" y="557212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6162675" y="5572125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-1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8072438" y="507206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-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5572125" y="507206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-</a:t>
            </a:r>
            <a:endParaRPr 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3" name="Группа 52"/>
          <p:cNvGrpSpPr>
            <a:grpSpLocks/>
          </p:cNvGrpSpPr>
          <p:nvPr/>
        </p:nvGrpSpPr>
        <p:grpSpPr bwMode="auto">
          <a:xfrm>
            <a:off x="6572250" y="5357813"/>
            <a:ext cx="974725" cy="142875"/>
            <a:chOff x="2857488" y="4857760"/>
            <a:chExt cx="974154" cy="14287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3354043" y="4848283"/>
              <a:ext cx="142876" cy="16183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5400000">
              <a:off x="3192212" y="4848283"/>
              <a:ext cx="142876" cy="16183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3029589" y="4847489"/>
              <a:ext cx="142876" cy="16341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2866965" y="4848283"/>
              <a:ext cx="142876" cy="16183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5400000">
              <a:off x="3516665" y="4847490"/>
              <a:ext cx="142876" cy="16341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3679289" y="4848283"/>
              <a:ext cx="142876" cy="16183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5429250" y="6143625"/>
            <a:ext cx="3500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FF00"/>
                </a:solidFill>
                <a:latin typeface="Times New Roman" pitchFamily="18" charset="0"/>
              </a:rPr>
              <a:t>Ответ: х є </a:t>
            </a:r>
            <a:r>
              <a:rPr lang="en-US" sz="2800">
                <a:solidFill>
                  <a:srgbClr val="FFFF00"/>
                </a:solidFill>
                <a:latin typeface="Book Antiqua" pitchFamily="18" charset="0"/>
              </a:rPr>
              <a:t>[</a:t>
            </a:r>
            <a:r>
              <a:rPr lang="ru-RU" sz="2800">
                <a:solidFill>
                  <a:srgbClr val="FFFF00"/>
                </a:solidFill>
                <a:latin typeface="Times New Roman" pitchFamily="18" charset="0"/>
              </a:rPr>
              <a:t>-1;6</a:t>
            </a:r>
            <a:r>
              <a:rPr lang="en-US" sz="2800">
                <a:solidFill>
                  <a:srgbClr val="FFFF00"/>
                </a:solidFill>
                <a:latin typeface="Book Antiqua" pitchFamily="18" charset="0"/>
              </a:rPr>
              <a:t>]</a:t>
            </a:r>
            <a:endParaRPr lang="ru-RU" sz="28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130D-AA52-4AC2-AC3E-20AE6C4BDBA8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 animBg="1"/>
      <p:bldP spid="33" grpId="0"/>
      <p:bldP spid="34" grpId="0"/>
      <p:bldP spid="42" grpId="0"/>
      <p:bldP spid="44" grpId="0" animBg="1"/>
      <p:bldP spid="46" grpId="0"/>
      <p:bldP spid="48" grpId="0" animBg="1"/>
      <p:bldP spid="49" grpId="0"/>
      <p:bldP spid="50" grpId="0"/>
      <p:bldP spid="51" grpId="0"/>
      <p:bldP spid="52" grpId="0"/>
      <p:bldP spid="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357438" y="5214938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512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31" name="Облако 30"/>
          <p:cNvSpPr/>
          <p:nvPr/>
        </p:nvSpPr>
        <p:spPr>
          <a:xfrm rot="926107">
            <a:off x="6923088" y="5246688"/>
            <a:ext cx="2055812" cy="151765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Сангвиник</a:t>
            </a:r>
          </a:p>
        </p:txBody>
      </p:sp>
      <p:sp>
        <p:nvSpPr>
          <p:cNvPr id="32" name="Облако 31"/>
          <p:cNvSpPr/>
          <p:nvPr/>
        </p:nvSpPr>
        <p:spPr>
          <a:xfrm rot="21145617">
            <a:off x="7045325" y="155575"/>
            <a:ext cx="2032000" cy="135890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Холерик</a:t>
            </a:r>
          </a:p>
        </p:txBody>
      </p:sp>
      <p:sp>
        <p:nvSpPr>
          <p:cNvPr id="33" name="Облако 32"/>
          <p:cNvSpPr/>
          <p:nvPr/>
        </p:nvSpPr>
        <p:spPr>
          <a:xfrm rot="21175881">
            <a:off x="68263" y="5326063"/>
            <a:ext cx="1885950" cy="146685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Флегматик</a:t>
            </a:r>
          </a:p>
        </p:txBody>
      </p:sp>
      <p:sp>
        <p:nvSpPr>
          <p:cNvPr id="34" name="Облако 33"/>
          <p:cNvSpPr/>
          <p:nvPr/>
        </p:nvSpPr>
        <p:spPr>
          <a:xfrm rot="1064944">
            <a:off x="139700" y="157163"/>
            <a:ext cx="2168525" cy="125730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33CC"/>
                </a:solidFill>
              </a:rPr>
              <a:t>Меланхолик</a:t>
            </a:r>
          </a:p>
        </p:txBody>
      </p:sp>
      <p:sp>
        <p:nvSpPr>
          <p:cNvPr id="5133" name="TextBox 34"/>
          <p:cNvSpPr txBox="1">
            <a:spLocks noChangeArrowheads="1"/>
          </p:cNvSpPr>
          <p:nvPr/>
        </p:nvSpPr>
        <p:spPr bwMode="auto">
          <a:xfrm>
            <a:off x="6715125" y="3643313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ОБЩИТЕЛЬНОСТЬ</a:t>
            </a:r>
          </a:p>
        </p:txBody>
      </p:sp>
      <p:sp>
        <p:nvSpPr>
          <p:cNvPr id="5134" name="TextBox 35"/>
          <p:cNvSpPr txBox="1">
            <a:spLocks noChangeArrowheads="1"/>
          </p:cNvSpPr>
          <p:nvPr/>
        </p:nvSpPr>
        <p:spPr bwMode="auto">
          <a:xfrm>
            <a:off x="214313" y="3571875"/>
            <a:ext cx="300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НЕОБЩИТЕЛЬНОСТЬ</a:t>
            </a:r>
          </a:p>
        </p:txBody>
      </p:sp>
      <p:sp>
        <p:nvSpPr>
          <p:cNvPr id="5135" name="TextBox 36"/>
          <p:cNvSpPr txBox="1">
            <a:spLocks noChangeArrowheads="1"/>
          </p:cNvSpPr>
          <p:nvPr/>
        </p:nvSpPr>
        <p:spPr bwMode="auto">
          <a:xfrm>
            <a:off x="3571875" y="3500438"/>
            <a:ext cx="2214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СТАБИЛЬНОСТЬ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2000" y="142852"/>
            <a:ext cx="416589" cy="257176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+mn-lt"/>
              </a:rPr>
              <a:t>УСТОЙЧИВЫЙ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3929042"/>
            <a:ext cx="416589" cy="292895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+mn-lt"/>
              </a:rPr>
              <a:t>НЕУСТОЙЧИВЫЙ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14313" y="3571875"/>
            <a:ext cx="8643937" cy="1588"/>
          </a:xfrm>
          <a:prstGeom prst="straightConnector1">
            <a:avLst/>
          </a:prstGeom>
          <a:ln w="47625">
            <a:solidFill>
              <a:srgbClr val="3AE63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2892426" y="1820862"/>
            <a:ext cx="3359150" cy="3175"/>
          </a:xfrm>
          <a:prstGeom prst="straightConnector1">
            <a:avLst/>
          </a:prstGeom>
          <a:ln w="47625">
            <a:solidFill>
              <a:srgbClr val="3AE63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108325" y="5249863"/>
            <a:ext cx="2928937" cy="1588"/>
          </a:xfrm>
          <a:prstGeom prst="line">
            <a:avLst/>
          </a:prstGeom>
          <a:ln w="50800">
            <a:solidFill>
              <a:srgbClr val="3AE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00063" y="3929063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Пассивный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00063" y="3143250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Сдержанный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14625" y="642938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Обидчивый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286000" y="1071563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Тревожный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928813" y="1428750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Неподатливый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357313" y="1785938"/>
            <a:ext cx="1928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Впечатлительный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214438" y="228600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Пессимистический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928688" y="2786063"/>
            <a:ext cx="1928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Необщительный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786063" y="6286500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Спокойный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286000" y="5643563"/>
            <a:ext cx="1643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Надежный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00250" y="5286375"/>
            <a:ext cx="164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Направленный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643063" y="4929188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Миролюбивый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214438" y="4572000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Вдумчивый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85813" y="4214813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Старательный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500313" y="6000750"/>
            <a:ext cx="1643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Размеренный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072063" y="6286500"/>
            <a:ext cx="1785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Инициативный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000625" y="642938"/>
            <a:ext cx="2000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Раздражительный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072063" y="1071563"/>
            <a:ext cx="3071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Поддающийся настроениям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500688" y="1428750"/>
            <a:ext cx="171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Агрессивный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857875" y="1857375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Импульсивный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6286500" y="2357438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Оптимистический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643688" y="2786063"/>
            <a:ext cx="1785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Лидирующий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7072313" y="4000500"/>
            <a:ext cx="1785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Общительный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858000" y="4286250"/>
            <a:ext cx="178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Открытый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572250" y="4572000"/>
            <a:ext cx="178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Разговорчивый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143625" y="4857750"/>
            <a:ext cx="178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Доступный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929313" y="5214938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Живой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572125" y="5572125"/>
            <a:ext cx="1500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Беззаботный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143500" y="592931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Любящий удобства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224713" y="3295650"/>
            <a:ext cx="1785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Активный</a:t>
            </a:r>
          </a:p>
        </p:txBody>
      </p:sp>
      <p:sp>
        <p:nvSpPr>
          <p:cNvPr id="68" name="Солнце 67"/>
          <p:cNvSpPr/>
          <p:nvPr/>
        </p:nvSpPr>
        <p:spPr>
          <a:xfrm>
            <a:off x="857250" y="214313"/>
            <a:ext cx="7500938" cy="6357937"/>
          </a:xfrm>
          <a:prstGeom prst="sun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Ключ!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Найдите область определения выражения </a:t>
            </a:r>
            <a:r>
              <a:rPr lang="en-US" b="1" dirty="0">
                <a:solidFill>
                  <a:srgbClr val="FF0000"/>
                </a:solidFill>
              </a:rPr>
              <a:t>f(</a:t>
            </a:r>
            <a:r>
              <a:rPr lang="ru-RU" b="1" dirty="0" err="1">
                <a:solidFill>
                  <a:srgbClr val="FF0000"/>
                </a:solidFill>
              </a:rPr>
              <a:t>х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1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graphicFrame>
        <p:nvGraphicFramePr>
          <p:cNvPr id="29697" name="Object 2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929063" y="3857625"/>
          <a:ext cx="1289050" cy="1000125"/>
        </p:xfrm>
        <a:graphic>
          <a:graphicData uri="http://schemas.openxmlformats.org/presentationml/2006/ole">
            <p:oleObj spid="_x0000_s5122" name="Формула" r:id="rId4" imgW="558800" imgH="419100" progId="Equation.3">
              <p:embed/>
            </p:oleObj>
          </a:graphicData>
        </a:graphic>
      </p:graphicFrame>
      <p:sp>
        <p:nvSpPr>
          <p:cNvPr id="517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643313" y="2071688"/>
          <a:ext cx="1841500" cy="571500"/>
        </p:xfrm>
        <a:graphic>
          <a:graphicData uri="http://schemas.openxmlformats.org/presentationml/2006/ole">
            <p:oleObj spid="_x0000_s5123" name="Формула" r:id="rId5" imgW="825500" imgH="254000" progId="Equation.3">
              <p:embed/>
            </p:oleObj>
          </a:graphicData>
        </a:graphic>
      </p:graphicFrame>
      <p:sp>
        <p:nvSpPr>
          <p:cNvPr id="69" name="Номер слайда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5D912-2A07-4D17-8D97-7E596853B8BE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80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80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8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80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8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8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80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8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80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8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8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8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80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80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8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80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8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80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8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8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8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8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 animBg="1"/>
      <p:bldP spid="6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\Мои документы\Picture\PIC\MegaWallpapersPack-2\Wallpapers (175).jpg"/>
          <p:cNvPicPr>
            <a:picLocks noChangeAspect="1" noChangeArrowheads="1"/>
          </p:cNvPicPr>
          <p:nvPr/>
        </p:nvPicPr>
        <p:blipFill>
          <a:blip r:embed="rId2">
            <a:lum bright="36000" contrast="-4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000240"/>
            <a:ext cx="7786742" cy="3500462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В будничных  радостях и горестях жизни нужно быть сангвиником,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в важных событиях жизни – меланхоликом, 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относительно влечений, глубоко затрагивающих ваши интересы, - холериком и, наконец, 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в исполнении решений – флегматиком.                                                   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                                                    В.Вундт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CA681-DE5E-4B59-B3E8-C97EC6A304D5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Посчитаем проценты</a:t>
            </a:r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7188" y="1214438"/>
            <a:ext cx="38576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Участники анкетирования: 24 ученика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Меланхолики -4 ученика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Холерики -12 учеников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Флегматики -1 ученик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Сангвиники -4 ученика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Смешанный тип – 3 ученика (флегматик-сангвиник, холерик - сангвиник)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14875" y="1214438"/>
            <a:ext cx="385762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Участники анкетирования: 20 учеников-100%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Меланхолики -16%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Холерики -50%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Флегматики -4%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Сангвиники -17%</a:t>
            </a:r>
          </a:p>
          <a:p>
            <a:r>
              <a:rPr lang="ru-RU" sz="2400" b="1">
                <a:solidFill>
                  <a:srgbClr val="800080"/>
                </a:solidFill>
                <a:latin typeface="Times New Roman" pitchFamily="18" charset="0"/>
              </a:rPr>
              <a:t>Смешанный тип – 13% ученика (флегматик-сангвиник, холерик - сангвиник)</a:t>
            </a:r>
          </a:p>
        </p:txBody>
      </p:sp>
      <p:pic>
        <p:nvPicPr>
          <p:cNvPr id="6" name="Picture 4" descr="PE0316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5286375"/>
            <a:ext cx="12969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BA8BA-4B89-438B-84E6-2572F3038887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714375"/>
          <a:ext cx="8329613" cy="595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7" descr="BS0058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785813"/>
            <a:ext cx="23526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2E29B-7552-4DED-B716-0ABE807FAAA7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Трапеция 34"/>
          <p:cNvSpPr/>
          <p:nvPr/>
        </p:nvSpPr>
        <p:spPr>
          <a:xfrm rot="17651726">
            <a:off x="6772275" y="3724275"/>
            <a:ext cx="292100" cy="2216150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Трапеция 19"/>
          <p:cNvSpPr/>
          <p:nvPr/>
        </p:nvSpPr>
        <p:spPr>
          <a:xfrm rot="6297750">
            <a:off x="2364582" y="2647156"/>
            <a:ext cx="292100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Трапеция 37"/>
          <p:cNvSpPr/>
          <p:nvPr/>
        </p:nvSpPr>
        <p:spPr>
          <a:xfrm rot="21038020">
            <a:off x="4924425" y="5299075"/>
            <a:ext cx="292100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Трапеция 33"/>
          <p:cNvSpPr/>
          <p:nvPr/>
        </p:nvSpPr>
        <p:spPr>
          <a:xfrm rot="15295386">
            <a:off x="6655594" y="2707482"/>
            <a:ext cx="292100" cy="1719262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Трапеция 29"/>
          <p:cNvSpPr/>
          <p:nvPr/>
        </p:nvSpPr>
        <p:spPr>
          <a:xfrm rot="10800000">
            <a:off x="4572000" y="1000125"/>
            <a:ext cx="292100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Трапеция 22"/>
          <p:cNvSpPr/>
          <p:nvPr/>
        </p:nvSpPr>
        <p:spPr>
          <a:xfrm rot="16652492">
            <a:off x="7146925" y="2895600"/>
            <a:ext cx="293688" cy="271303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Трапеция 23"/>
          <p:cNvSpPr/>
          <p:nvPr/>
        </p:nvSpPr>
        <p:spPr>
          <a:xfrm rot="734763">
            <a:off x="4141788" y="5214938"/>
            <a:ext cx="292100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Трапеция 14"/>
          <p:cNvSpPr/>
          <p:nvPr/>
        </p:nvSpPr>
        <p:spPr>
          <a:xfrm rot="5893050">
            <a:off x="1931988" y="2624137"/>
            <a:ext cx="292100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Трапеция 16"/>
          <p:cNvSpPr/>
          <p:nvPr/>
        </p:nvSpPr>
        <p:spPr>
          <a:xfrm rot="10089756">
            <a:off x="3846513" y="215900"/>
            <a:ext cx="293687" cy="271303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Улыбающееся лицо 3"/>
          <p:cNvSpPr/>
          <p:nvPr/>
        </p:nvSpPr>
        <p:spPr>
          <a:xfrm>
            <a:off x="3500438" y="2786063"/>
            <a:ext cx="2357437" cy="2357437"/>
          </a:xfrm>
          <a:prstGeom prst="smileyFace">
            <a:avLst/>
          </a:prstGeom>
          <a:solidFill>
            <a:srgbClr val="FFFF00">
              <a:alpha val="83000"/>
            </a:srgbClr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0" y="2714625"/>
            <a:ext cx="3500438" cy="2214563"/>
          </a:xfrm>
          <a:prstGeom prst="cloud">
            <a:avLst/>
          </a:prstGeom>
          <a:solidFill>
            <a:schemeClr val="accent3">
              <a:lumMod val="60000"/>
              <a:lumOff val="40000"/>
              <a:alpha val="83000"/>
            </a:schemeClr>
          </a:solidFill>
          <a:ln>
            <a:solidFill>
              <a:schemeClr val="accent3">
                <a:lumMod val="75000"/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Флегматик</a:t>
            </a:r>
            <a:r>
              <a:rPr lang="ru-RU" b="1" dirty="0">
                <a:solidFill>
                  <a:srgbClr val="0033CC"/>
                </a:solidFill>
              </a:rPr>
              <a:t> (</a:t>
            </a:r>
            <a:r>
              <a:rPr lang="ru-RU" b="1" dirty="0" err="1">
                <a:solidFill>
                  <a:srgbClr val="0033CC"/>
                </a:solidFill>
              </a:rPr>
              <a:t>сконцентри</a:t>
            </a:r>
            <a:r>
              <a:rPr lang="ru-RU" b="1" dirty="0">
                <a:solidFill>
                  <a:srgbClr val="0033CC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0033CC"/>
                </a:solidFill>
              </a:rPr>
              <a:t>рованность</a:t>
            </a:r>
            <a:r>
              <a:rPr lang="ru-RU" b="1" dirty="0">
                <a:solidFill>
                  <a:srgbClr val="0033CC"/>
                </a:solidFill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систематичность): ученый,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исследователь,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хирург, спасатель и др.</a:t>
            </a:r>
          </a:p>
        </p:txBody>
      </p:sp>
      <p:sp>
        <p:nvSpPr>
          <p:cNvPr id="13" name="Облако 12"/>
          <p:cNvSpPr/>
          <p:nvPr/>
        </p:nvSpPr>
        <p:spPr>
          <a:xfrm>
            <a:off x="6000750" y="3071813"/>
            <a:ext cx="2928938" cy="2000250"/>
          </a:xfrm>
          <a:prstGeom prst="cloud">
            <a:avLst/>
          </a:prstGeom>
          <a:solidFill>
            <a:schemeClr val="accent3">
              <a:lumMod val="60000"/>
              <a:lumOff val="40000"/>
              <a:alpha val="83000"/>
            </a:schemeClr>
          </a:solidFill>
          <a:ln>
            <a:solidFill>
              <a:schemeClr val="accent3">
                <a:lumMod val="75000"/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Холерик </a:t>
            </a:r>
            <a:r>
              <a:rPr lang="ru-RU" b="1" dirty="0">
                <a:solidFill>
                  <a:srgbClr val="0033CC"/>
                </a:solidFill>
              </a:rPr>
              <a:t>(общение): юрист, </a:t>
            </a:r>
            <a:r>
              <a:rPr lang="ru-RU" b="1" dirty="0" err="1">
                <a:solidFill>
                  <a:srgbClr val="0033CC"/>
                </a:solidFill>
              </a:rPr>
              <a:t>политик,администратор</a:t>
            </a:r>
            <a:r>
              <a:rPr lang="ru-RU" b="1" dirty="0">
                <a:solidFill>
                  <a:srgbClr val="0033CC"/>
                </a:solidFill>
              </a:rPr>
              <a:t>, учитель и др.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Трапеция 13"/>
          <p:cNvSpPr/>
          <p:nvPr/>
        </p:nvSpPr>
        <p:spPr>
          <a:xfrm rot="7117582">
            <a:off x="2200276" y="1390650"/>
            <a:ext cx="292100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Трапеция 15"/>
          <p:cNvSpPr/>
          <p:nvPr/>
        </p:nvSpPr>
        <p:spPr>
          <a:xfrm rot="18122715">
            <a:off x="6898482" y="3947319"/>
            <a:ext cx="303212" cy="3035300"/>
          </a:xfrm>
          <a:prstGeom prst="trapezoid">
            <a:avLst>
              <a:gd name="adj" fmla="val 3298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19" name="Трапеция 18"/>
          <p:cNvSpPr/>
          <p:nvPr/>
        </p:nvSpPr>
        <p:spPr>
          <a:xfrm rot="13092512">
            <a:off x="6237288" y="728663"/>
            <a:ext cx="292100" cy="2713037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Трапеция 20"/>
          <p:cNvSpPr/>
          <p:nvPr/>
        </p:nvSpPr>
        <p:spPr>
          <a:xfrm rot="2772639">
            <a:off x="2506663" y="4187825"/>
            <a:ext cx="292100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Трапеция 21"/>
          <p:cNvSpPr/>
          <p:nvPr/>
        </p:nvSpPr>
        <p:spPr>
          <a:xfrm rot="14127260">
            <a:off x="6839744" y="1389856"/>
            <a:ext cx="293688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" name="Трапеция 17"/>
          <p:cNvSpPr/>
          <p:nvPr/>
        </p:nvSpPr>
        <p:spPr>
          <a:xfrm rot="11864248">
            <a:off x="5407025" y="193675"/>
            <a:ext cx="292100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Трапеция 24"/>
          <p:cNvSpPr/>
          <p:nvPr/>
        </p:nvSpPr>
        <p:spPr>
          <a:xfrm rot="20275974">
            <a:off x="5570538" y="5099050"/>
            <a:ext cx="293687" cy="2714625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6" name="Трапеция 25"/>
          <p:cNvSpPr/>
          <p:nvPr/>
        </p:nvSpPr>
        <p:spPr>
          <a:xfrm rot="8182054">
            <a:off x="2981325" y="1649413"/>
            <a:ext cx="292100" cy="1719262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Трапеция 26"/>
          <p:cNvSpPr/>
          <p:nvPr/>
        </p:nvSpPr>
        <p:spPr>
          <a:xfrm rot="3733293">
            <a:off x="2516982" y="4007643"/>
            <a:ext cx="292100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Трапеция 27"/>
          <p:cNvSpPr/>
          <p:nvPr/>
        </p:nvSpPr>
        <p:spPr>
          <a:xfrm rot="1885237">
            <a:off x="3213100" y="4808538"/>
            <a:ext cx="292100" cy="1717675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Трапеция 28"/>
          <p:cNvSpPr/>
          <p:nvPr/>
        </p:nvSpPr>
        <p:spPr>
          <a:xfrm rot="1187815">
            <a:off x="3617913" y="5075238"/>
            <a:ext cx="325437" cy="1779587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Трапеция 30"/>
          <p:cNvSpPr/>
          <p:nvPr/>
        </p:nvSpPr>
        <p:spPr>
          <a:xfrm rot="13779570">
            <a:off x="6557963" y="1219200"/>
            <a:ext cx="292100" cy="2501900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Трапеция 32"/>
          <p:cNvSpPr/>
          <p:nvPr/>
        </p:nvSpPr>
        <p:spPr>
          <a:xfrm rot="8887451">
            <a:off x="3360738" y="1304925"/>
            <a:ext cx="292100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Трапеция 35"/>
          <p:cNvSpPr/>
          <p:nvPr/>
        </p:nvSpPr>
        <p:spPr>
          <a:xfrm rot="19039159">
            <a:off x="6116638" y="4657725"/>
            <a:ext cx="292100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Трапеция 36"/>
          <p:cNvSpPr/>
          <p:nvPr/>
        </p:nvSpPr>
        <p:spPr>
          <a:xfrm rot="19938451">
            <a:off x="5740400" y="4970463"/>
            <a:ext cx="292100" cy="1719262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блако 9"/>
          <p:cNvSpPr/>
          <p:nvPr/>
        </p:nvSpPr>
        <p:spPr>
          <a:xfrm>
            <a:off x="2928938" y="1000125"/>
            <a:ext cx="3500437" cy="1714500"/>
          </a:xfrm>
          <a:prstGeom prst="cloud">
            <a:avLst/>
          </a:prstGeom>
          <a:solidFill>
            <a:schemeClr val="accent3">
              <a:lumMod val="60000"/>
              <a:lumOff val="40000"/>
              <a:alpha val="83000"/>
            </a:schemeClr>
          </a:solidFill>
          <a:ln>
            <a:solidFill>
              <a:schemeClr val="accent3">
                <a:lumMod val="75000"/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Меланхолик</a:t>
            </a:r>
            <a:r>
              <a:rPr lang="ru-RU" b="1" dirty="0">
                <a:solidFill>
                  <a:srgbClr val="0033CC"/>
                </a:solidFill>
              </a:rPr>
              <a:t> (эмоциональность):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Социальная сфера, искусство, обучение, творчество и др.</a:t>
            </a:r>
          </a:p>
        </p:txBody>
      </p:sp>
      <p:sp>
        <p:nvSpPr>
          <p:cNvPr id="32" name="Трапеция 31"/>
          <p:cNvSpPr/>
          <p:nvPr/>
        </p:nvSpPr>
        <p:spPr>
          <a:xfrm rot="12536111">
            <a:off x="5611813" y="1320800"/>
            <a:ext cx="293687" cy="1719263"/>
          </a:xfrm>
          <a:prstGeom prst="trapezoid">
            <a:avLst>
              <a:gd name="adj" fmla="val 318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блако 10"/>
          <p:cNvSpPr/>
          <p:nvPr/>
        </p:nvSpPr>
        <p:spPr>
          <a:xfrm>
            <a:off x="3429000" y="5143500"/>
            <a:ext cx="2714625" cy="1571625"/>
          </a:xfrm>
          <a:prstGeom prst="cloud">
            <a:avLst/>
          </a:prstGeom>
          <a:solidFill>
            <a:schemeClr val="accent3">
              <a:lumMod val="60000"/>
              <a:lumOff val="40000"/>
              <a:alpha val="83000"/>
            </a:schemeClr>
          </a:solidFill>
          <a:ln>
            <a:solidFill>
              <a:schemeClr val="accent3">
                <a:lumMod val="75000"/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Сангвиник </a:t>
            </a:r>
            <a:r>
              <a:rPr lang="ru-RU" b="1" dirty="0">
                <a:solidFill>
                  <a:srgbClr val="0033CC"/>
                </a:solidFill>
              </a:rPr>
              <a:t>(любая не однообразная профессия)</a:t>
            </a:r>
          </a:p>
        </p:txBody>
      </p: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B0ADC4-359A-423A-AD8D-A39A59846117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0" grpId="0" animBg="1"/>
      <p:bldP spid="38" grpId="0" animBg="1"/>
      <p:bldP spid="34" grpId="0" animBg="1"/>
      <p:bldP spid="30" grpId="0" animBg="1"/>
      <p:bldP spid="23" grpId="0" animBg="1"/>
      <p:bldP spid="24" grpId="0" animBg="1"/>
      <p:bldP spid="15" grpId="0" animBg="1"/>
      <p:bldP spid="17" grpId="0" animBg="1"/>
      <p:bldP spid="4" grpId="0" animBg="1"/>
      <p:bldP spid="12" grpId="0" animBg="1"/>
      <p:bldP spid="13" grpId="0" animBg="1"/>
      <p:bldP spid="14" grpId="0" animBg="1"/>
      <p:bldP spid="16" grpId="0" animBg="1"/>
      <p:bldP spid="19" grpId="0" animBg="1"/>
      <p:bldP spid="21" grpId="0" animBg="1"/>
      <p:bldP spid="22" grpId="0" animBg="1"/>
      <p:bldP spid="18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6" grpId="0" animBg="1"/>
      <p:bldP spid="37" grpId="0" animBg="1"/>
      <p:bldP spid="10" grpId="0" animBg="1"/>
      <p:bldP spid="32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8" y="1071563"/>
            <a:ext cx="4514850" cy="4714875"/>
          </a:xfrm>
        </p:spPr>
        <p:txBody>
          <a:bodyPr>
            <a:normAutofit lnSpcReduction="10000"/>
          </a:bodyPr>
          <a:lstStyle/>
          <a:p>
            <a:pPr marL="548640" indent="-411480"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6600"/>
                </a:solidFill>
              </a:rPr>
              <a:t>Домашнее задание: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663300"/>
                </a:solidFill>
              </a:rPr>
              <a:t>1.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663300"/>
                </a:solidFill>
              </a:rPr>
              <a:t>Придумать и решить свои неравенства: квадратное, линейное, с модулем.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Создать формулу доброжелательных взаимоотношений в нашем классе с учетом приобретенных знаний о темпераменте.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D4980-E198-4F79-9C5D-25184E4C98B4}" type="slidenum">
              <a:rPr lang="ru-RU"/>
              <a:pPr>
                <a:defRPr/>
              </a:pPr>
              <a:t>18</a:t>
            </a:fld>
            <a:endParaRPr lang="ru-RU"/>
          </a:p>
        </p:txBody>
      </p:sp>
      <p:pic>
        <p:nvPicPr>
          <p:cNvPr id="5" name="Picture 8" descr="b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714500"/>
            <a:ext cx="26955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\Мои документы\Picture\PIC\MegaWallpapersPack-2\Wallpapers (175).jpg"/>
          <p:cNvPicPr>
            <a:picLocks noChangeAspect="1" noChangeArrowheads="1"/>
          </p:cNvPicPr>
          <p:nvPr/>
        </p:nvPicPr>
        <p:blipFill>
          <a:blip r:embed="rId2">
            <a:lum bright="36000" contrast="-4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000240"/>
            <a:ext cx="7786742" cy="3500462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В будничных  радостях и горестях жизни нужно быть сангвиником,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в важных событиях жизни – меланхоликом, 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относительно влечений, глубоко затрагивающих ваши интересы, - холериком и, наконец, 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в исполнении решений – флегматиком.                                                   </a:t>
            </a:r>
            <a:br>
              <a:rPr lang="ru-RU" sz="2400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dirty="0" smtClean="0">
                <a:solidFill>
                  <a:srgbClr val="002060"/>
                </a:solidFill>
                <a:latin typeface="+mn-lt"/>
              </a:rPr>
              <a:t>                                                     В.Вундт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0D2BD-3C51-4393-A630-54E3F71E45A2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1500" y="928688"/>
            <a:ext cx="2928938" cy="5214937"/>
          </a:xfrm>
        </p:spPr>
        <p:txBody>
          <a:bodyPr>
            <a:noAutofit/>
          </a:bodyPr>
          <a:lstStyle/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х+5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2400" b="1" dirty="0" smtClean="0">
                <a:cs typeface="Times New Roman" pitchFamily="18" charset="0"/>
              </a:rPr>
              <a:t>0;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2х+5≤3;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2а+3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&lt;18</a:t>
            </a:r>
            <a:r>
              <a:rPr lang="ru-RU" sz="2400" b="1" dirty="0" smtClean="0">
                <a:cs typeface="Times New Roman" pitchFamily="18" charset="0"/>
              </a:rPr>
              <a:t>-3а;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х-2≤3;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4-2х≥6;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-2х-3≤9;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2х-3≤4х+5;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15-10а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cs typeface="Times New Roman" pitchFamily="18" charset="0"/>
              </a:rPr>
              <a:t>24-13а;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5х-6≤-11;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5у-6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 smtClean="0">
                <a:cs typeface="Times New Roman" pitchFamily="18" charset="0"/>
              </a:rPr>
              <a:t>10+9у;</a:t>
            </a:r>
          </a:p>
          <a:p>
            <a:pPr marL="651510" indent="-51435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itchFamily="18" charset="0"/>
              </a:rPr>
              <a:t>2х+10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400" b="1" dirty="0" smtClean="0">
                <a:cs typeface="Times New Roman" pitchFamily="18" charset="0"/>
              </a:rPr>
              <a:t>0.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3714750" y="857250"/>
            <a:ext cx="5000625" cy="61436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-5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(-5;∞)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≤ -1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(-∞;-1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3 или 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(-∞;3)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≤ 5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(-∞;5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-1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(-∞;-1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-6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-6;∞)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-4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-4;∞)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 или 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(-∞;3)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≤ -1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(-∞;-1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-4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или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(-4;∞)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-5 или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(-5;∞)</a:t>
            </a:r>
          </a:p>
          <a:p>
            <a:pPr marL="651510" indent="-514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E5FCC-BE73-4C04-A828-9836A1C5EB6A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Диаграмма 26"/>
          <p:cNvGraphicFramePr>
            <a:graphicFrameLocks/>
          </p:cNvGraphicFramePr>
          <p:nvPr/>
        </p:nvGraphicFramePr>
        <p:xfrm>
          <a:off x="1214438" y="285750"/>
          <a:ext cx="7429500" cy="635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Вертикальный свиток 31"/>
          <p:cNvSpPr/>
          <p:nvPr/>
        </p:nvSpPr>
        <p:spPr>
          <a:xfrm>
            <a:off x="214282" y="428604"/>
            <a:ext cx="928694" cy="5286412"/>
          </a:xfrm>
          <a:prstGeom prst="verticalScroll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0"/>
            <a:tileRect/>
          </a:gradFill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1.  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2. 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3.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4. 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5. 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6. 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7. 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8.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9.  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10.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CC"/>
                </a:solidFill>
              </a:rPr>
              <a:t>11. </a:t>
            </a:r>
            <a:endParaRPr lang="ru-RU" sz="2800" b="1" dirty="0">
              <a:solidFill>
                <a:srgbClr val="C00000"/>
              </a:solidFill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ru-RU" dirty="0"/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3071813" y="178593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(-5;∞)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4572000" y="1785938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-4;∞)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5214938" y="3000375"/>
            <a:ext cx="1101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(-4;∞)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929188" y="4143375"/>
            <a:ext cx="1497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(-∞;-1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]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3857625" y="4786313"/>
            <a:ext cx="1101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(-∞;5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]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2714625" y="4071938"/>
            <a:ext cx="1101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(-∞;3)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2428875" y="3000375"/>
            <a:ext cx="1101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-6;∞)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1285875" y="571500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Т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1285875" y="1428750"/>
            <a:ext cx="47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М</a:t>
            </a: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1285875" y="100012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Е</a:t>
            </a: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285875" y="1857375"/>
            <a:ext cx="423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П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1285875" y="2714625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Р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1285875" y="2286000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Е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1285875" y="3143250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А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1285875" y="3571875"/>
            <a:ext cx="47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М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1285875" y="4000500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Е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1285875" y="4929188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Т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1285875" y="4429125"/>
            <a:ext cx="423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  <a:latin typeface="Times New Roman" pitchFamily="18" charset="0"/>
              </a:rPr>
              <a:t>Н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7E36E-B50B-40D8-817B-71CCCAF6543B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AsOne/>
      </p:bldGraphic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85728"/>
            <a:ext cx="6872278" cy="18573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Темперамент</a:t>
            </a:r>
            <a:r>
              <a:rPr lang="ru-RU" dirty="0" smtClean="0">
                <a:solidFill>
                  <a:srgbClr val="FFFF00"/>
                </a:solidFill>
              </a:rPr>
              <a:t> отражает преимущественно врожденные характеристики поведения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Пирог 15"/>
          <p:cNvSpPr/>
          <p:nvPr/>
        </p:nvSpPr>
        <p:spPr>
          <a:xfrm>
            <a:off x="2714625" y="2790825"/>
            <a:ext cx="4214813" cy="3776663"/>
          </a:xfrm>
          <a:prstGeom prst="pie">
            <a:avLst>
              <a:gd name="adj1" fmla="val 0"/>
              <a:gd name="adj2" fmla="val 539999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ирог 16"/>
          <p:cNvSpPr/>
          <p:nvPr/>
        </p:nvSpPr>
        <p:spPr>
          <a:xfrm>
            <a:off x="2790825" y="2790825"/>
            <a:ext cx="4062413" cy="3776663"/>
          </a:xfrm>
          <a:prstGeom prst="pie">
            <a:avLst>
              <a:gd name="adj1" fmla="val 5356539"/>
              <a:gd name="adj2" fmla="val 1082008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ирог 17"/>
          <p:cNvSpPr/>
          <p:nvPr/>
        </p:nvSpPr>
        <p:spPr>
          <a:xfrm>
            <a:off x="2790825" y="2714625"/>
            <a:ext cx="4062413" cy="3929063"/>
          </a:xfrm>
          <a:prstGeom prst="pie">
            <a:avLst>
              <a:gd name="adj1" fmla="val 10775951"/>
              <a:gd name="adj2" fmla="val 162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ирог 19"/>
          <p:cNvSpPr/>
          <p:nvPr/>
        </p:nvSpPr>
        <p:spPr>
          <a:xfrm rot="5400000">
            <a:off x="2857500" y="2571750"/>
            <a:ext cx="3929063" cy="4214813"/>
          </a:xfrm>
          <a:prstGeom prst="pie">
            <a:avLst>
              <a:gd name="adj1" fmla="val 10795333"/>
              <a:gd name="adj2" fmla="val 162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Облако 22"/>
          <p:cNvSpPr/>
          <p:nvPr/>
        </p:nvSpPr>
        <p:spPr>
          <a:xfrm>
            <a:off x="3286125" y="3786188"/>
            <a:ext cx="3214688" cy="1714500"/>
          </a:xfrm>
          <a:prstGeom prst="cloud">
            <a:avLst/>
          </a:prstGeom>
          <a:solidFill>
            <a:srgbClr val="00FFFF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ТЕМПЕРАМЕНТ</a:t>
            </a:r>
          </a:p>
        </p:txBody>
      </p:sp>
      <p:pic>
        <p:nvPicPr>
          <p:cNvPr id="12296" name="Picture 12" descr="st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2193925" cy="2143125"/>
          </a:xfr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08F62-78CA-4DEA-B509-BD8CF505A965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-0.03507 -0.0247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-1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L 0.02796 -0.0247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-1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0.02796 0.02778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1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02725 0.02778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ирог 3"/>
          <p:cNvSpPr/>
          <p:nvPr/>
        </p:nvSpPr>
        <p:spPr>
          <a:xfrm>
            <a:off x="2357438" y="1638300"/>
            <a:ext cx="5857875" cy="5219700"/>
          </a:xfrm>
          <a:prstGeom prst="pie">
            <a:avLst>
              <a:gd name="adj1" fmla="val 0"/>
              <a:gd name="adj2" fmla="val 539999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ирог 4"/>
          <p:cNvSpPr/>
          <p:nvPr/>
        </p:nvSpPr>
        <p:spPr>
          <a:xfrm>
            <a:off x="1857375" y="1638300"/>
            <a:ext cx="5645150" cy="5219700"/>
          </a:xfrm>
          <a:prstGeom prst="pie">
            <a:avLst>
              <a:gd name="adj1" fmla="val 5356539"/>
              <a:gd name="adj2" fmla="val 1082008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ирог 5"/>
          <p:cNvSpPr/>
          <p:nvPr/>
        </p:nvSpPr>
        <p:spPr>
          <a:xfrm>
            <a:off x="1785938" y="785813"/>
            <a:ext cx="5645150" cy="5429250"/>
          </a:xfrm>
          <a:prstGeom prst="pie">
            <a:avLst>
              <a:gd name="adj1" fmla="val 10775951"/>
              <a:gd name="adj2" fmla="val 162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ирог 6"/>
          <p:cNvSpPr/>
          <p:nvPr/>
        </p:nvSpPr>
        <p:spPr>
          <a:xfrm rot="5400000">
            <a:off x="2571751" y="642937"/>
            <a:ext cx="5429250" cy="5857875"/>
          </a:xfrm>
          <a:prstGeom prst="pie">
            <a:avLst>
              <a:gd name="adj1" fmla="val 10795333"/>
              <a:gd name="adj2" fmla="val 1620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2928938" y="2357438"/>
            <a:ext cx="4143375" cy="3071812"/>
          </a:xfrm>
          <a:prstGeom prst="cloud">
            <a:avLst/>
          </a:prstGeom>
          <a:solidFill>
            <a:srgbClr val="00FFFF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ТЕМПЕРАМЕНТ</a:t>
            </a:r>
          </a:p>
        </p:txBody>
      </p:sp>
      <p:sp>
        <p:nvSpPr>
          <p:cNvPr id="6146" name="Rectangl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357438" y="2000250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ru-RU" sz="28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+2х-3≤0</a:t>
            </a:r>
            <a:r>
              <a:rPr lang="ru-RU" sz="28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Rectangl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500688" y="2000250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|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х-5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| 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≤2</a:t>
            </a:r>
            <a:r>
              <a:rPr lang="ru-RU" sz="2800" b="1" baseline="3000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34" name="Rectangle 2"/>
          <p:cNvSpPr>
            <a:spLocks noChangeArrowheads="1"/>
          </p:cNvSpPr>
          <p:nvPr/>
        </p:nvSpPr>
        <p:spPr bwMode="auto">
          <a:xfrm>
            <a:off x="2357438" y="5214938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3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0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0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24" name="Rectangl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86000" y="51435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4х</a:t>
            </a:r>
            <a:r>
              <a:rPr lang="ru-RU" sz="2800" b="1" baseline="30000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2800" b="1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-12х</a:t>
            </a:r>
            <a:r>
              <a:rPr lang="en-US" sz="2800" b="1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ru-RU" sz="2800" b="1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9≤0</a:t>
            </a:r>
            <a:r>
              <a:rPr lang="ru-RU" sz="2800" b="1" baseline="30000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80008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3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graphicFrame>
        <p:nvGraphicFramePr>
          <p:cNvPr id="6153" name="Object 9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5572125" y="4786313"/>
          <a:ext cx="2011363" cy="1152525"/>
        </p:xfrm>
        <a:graphic>
          <a:graphicData uri="http://schemas.openxmlformats.org/presentationml/2006/ole">
            <p:oleObj spid="_x0000_s1026" name="Формула" r:id="rId7" imgW="723586" imgH="418918" progId="Equation.3">
              <p:embed/>
            </p:oleObj>
          </a:graphicData>
        </a:graphic>
      </p:graphicFrame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2428875" y="2000250"/>
            <a:ext cx="192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х є </a:t>
            </a:r>
            <a:r>
              <a:rPr lang="en-US" sz="3600" b="1">
                <a:solidFill>
                  <a:srgbClr val="FF0000"/>
                </a:solidFill>
                <a:latin typeface="Book Antiqua" pitchFamily="18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-3;1</a:t>
            </a:r>
            <a:r>
              <a:rPr lang="en-US" sz="3600" b="1">
                <a:solidFill>
                  <a:srgbClr val="FF0000"/>
                </a:solidFill>
                <a:latin typeface="Book Antiqua" pitchFamily="18" charset="0"/>
              </a:rPr>
              <a:t>]</a:t>
            </a:r>
            <a:endParaRPr lang="ru-RU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857875" y="2071688"/>
            <a:ext cx="1592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33CC"/>
                </a:solidFill>
                <a:latin typeface="Times New Roman" pitchFamily="18" charset="0"/>
              </a:rPr>
              <a:t>х є </a:t>
            </a:r>
            <a:r>
              <a:rPr lang="en-US" sz="3200" b="1">
                <a:solidFill>
                  <a:srgbClr val="0033CC"/>
                </a:solidFill>
                <a:latin typeface="Book Antiqua" pitchFamily="18" charset="0"/>
              </a:rPr>
              <a:t>[</a:t>
            </a:r>
            <a:r>
              <a:rPr lang="ru-RU" sz="3200" b="1">
                <a:solidFill>
                  <a:srgbClr val="0033CC"/>
                </a:solidFill>
                <a:latin typeface="Times New Roman" pitchFamily="18" charset="0"/>
              </a:rPr>
              <a:t>3;7</a:t>
            </a:r>
            <a:r>
              <a:rPr lang="en-US" sz="3200" b="1">
                <a:solidFill>
                  <a:srgbClr val="0033CC"/>
                </a:solidFill>
                <a:latin typeface="Book Antiqua" pitchFamily="18" charset="0"/>
              </a:rPr>
              <a:t>]</a:t>
            </a:r>
            <a:endParaRPr lang="ru-RU" sz="32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9" name="Rectangl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428875" y="51435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80008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Х=1,5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286375" y="5000625"/>
            <a:ext cx="2786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bg1"/>
                </a:solidFill>
                <a:latin typeface="Times New Roman" pitchFamily="18" charset="0"/>
              </a:rPr>
              <a:t>х є (-7;-6</a:t>
            </a:r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]U[</a:t>
            </a:r>
            <a:r>
              <a:rPr lang="ru-RU" sz="2800" b="1">
                <a:solidFill>
                  <a:schemeClr val="bg1"/>
                </a:solidFill>
                <a:latin typeface="Times New Roman" pitchFamily="18" charset="0"/>
              </a:rPr>
              <a:t>6;∞</a:t>
            </a:r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]</a:t>
            </a:r>
            <a:endParaRPr lang="ru-RU" sz="28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Облако 30"/>
          <p:cNvSpPr/>
          <p:nvPr/>
        </p:nvSpPr>
        <p:spPr>
          <a:xfrm rot="926107">
            <a:off x="6081713" y="4633913"/>
            <a:ext cx="3062287" cy="2224087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Сангвиник</a:t>
            </a:r>
          </a:p>
        </p:txBody>
      </p:sp>
      <p:sp>
        <p:nvSpPr>
          <p:cNvPr id="32" name="Облако 31"/>
          <p:cNvSpPr/>
          <p:nvPr/>
        </p:nvSpPr>
        <p:spPr>
          <a:xfrm rot="21145617">
            <a:off x="6162675" y="214313"/>
            <a:ext cx="2981325" cy="2305050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Холерик</a:t>
            </a:r>
          </a:p>
        </p:txBody>
      </p:sp>
      <p:sp>
        <p:nvSpPr>
          <p:cNvPr id="33" name="Облако 32"/>
          <p:cNvSpPr/>
          <p:nvPr/>
        </p:nvSpPr>
        <p:spPr>
          <a:xfrm rot="21175881">
            <a:off x="0" y="4214813"/>
            <a:ext cx="2757488" cy="2528887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Флегматик</a:t>
            </a:r>
          </a:p>
        </p:txBody>
      </p:sp>
      <p:sp>
        <p:nvSpPr>
          <p:cNvPr id="34" name="Облако 33"/>
          <p:cNvSpPr/>
          <p:nvPr/>
        </p:nvSpPr>
        <p:spPr>
          <a:xfrm rot="1064944">
            <a:off x="142875" y="142875"/>
            <a:ext cx="2928938" cy="2500313"/>
          </a:xfrm>
          <a:prstGeom prst="cloud">
            <a:avLst/>
          </a:prstGeom>
          <a:solidFill>
            <a:srgbClr val="FF33CC">
              <a:alpha val="44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33CC"/>
                </a:solidFill>
              </a:rPr>
              <a:t>Меланхолик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429375" y="3643313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ОБЩИТЕЛЬНОСТЬ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57250" y="3571875"/>
            <a:ext cx="300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НЕОБЩИТЕЛЬНОСТЬ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929063" y="3571875"/>
            <a:ext cx="2214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СТАБИЛЬНОСТЬ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00562" y="785794"/>
            <a:ext cx="416589" cy="257176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+mn-lt"/>
              </a:rPr>
              <a:t>УСТОЙЧИВЫЙ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3929042"/>
            <a:ext cx="416589" cy="292895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+mn-lt"/>
              </a:rPr>
              <a:t>НЕУСТОЙЧИВЫЙ</a:t>
            </a:r>
          </a:p>
        </p:txBody>
      </p:sp>
      <p:sp>
        <p:nvSpPr>
          <p:cNvPr id="40" name="Управляющая кнопка: далее 39">
            <a:hlinkClick r:id="rId8" action="ppaction://hlinksldjump" highlightClick="1"/>
          </p:cNvPr>
          <p:cNvSpPr/>
          <p:nvPr/>
        </p:nvSpPr>
        <p:spPr>
          <a:xfrm>
            <a:off x="2428875" y="6429375"/>
            <a:ext cx="285750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2E295-4549-4C9E-8F46-1DD34028EDB2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0"/>
                            </p:stCondLst>
                            <p:childTnLst>
                              <p:par>
                                <p:cTn id="145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6000"/>
                            </p:stCondLst>
                            <p:childTnLst>
                              <p:par>
                                <p:cTn id="157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950"/>
                            </p:stCondLst>
                            <p:childTnLst>
                              <p:par>
                                <p:cTn id="164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7450"/>
                            </p:stCondLst>
                            <p:childTnLst>
                              <p:par>
                                <p:cTn id="1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0" grpId="2" animBg="1"/>
      <p:bldP spid="6146" grpId="0"/>
      <p:bldP spid="6146" grpId="1"/>
      <p:bldP spid="15" grpId="0"/>
      <p:bldP spid="15" grpId="1"/>
      <p:bldP spid="15" grpId="2"/>
      <p:bldP spid="24" grpId="0"/>
      <p:bldP spid="24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1428750" y="5700713"/>
            <a:ext cx="450850" cy="2286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654175" y="357188"/>
            <a:ext cx="5386388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</a:t>
            </a:r>
          </a:p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ru-RU" sz="3600" b="1" baseline="30000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+2х-3≤0; </a:t>
            </a:r>
            <a:endParaRPr lang="ru-RU" sz="3600" b="1" baseline="30000">
              <a:solidFill>
                <a:srgbClr val="0033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f(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=0;</a:t>
            </a:r>
          </a:p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+2х-3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0;</a:t>
            </a:r>
          </a:p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Д=4-4·(-3)=16,</a:t>
            </a:r>
          </a:p>
          <a:p>
            <a:pPr algn="ctr"/>
            <a:endParaRPr lang="ru-RU" sz="32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en-US" sz="3600" b="1" baseline="300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36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63" y="2928938"/>
            <a:ext cx="4398962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6600"/>
                </a:solidFill>
                <a:latin typeface="+mn-lt"/>
              </a:rPr>
              <a:t>Х</a:t>
            </a:r>
            <a:r>
              <a:rPr lang="ru-RU" sz="2800" b="1" baseline="-25000" dirty="0">
                <a:solidFill>
                  <a:srgbClr val="006600"/>
                </a:solidFill>
                <a:latin typeface="+mn-lt"/>
              </a:rPr>
              <a:t>1</a:t>
            </a:r>
            <a:r>
              <a:rPr lang="ru-RU" sz="2800" b="1" dirty="0">
                <a:solidFill>
                  <a:srgbClr val="006600"/>
                </a:solidFill>
                <a:latin typeface="+mn-lt"/>
              </a:rPr>
              <a:t> =(-2+4):2=1;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Х</a:t>
            </a:r>
            <a:r>
              <a:rPr lang="ru-RU" sz="2800" b="1" baseline="-250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2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=(-2-4):2=-3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766888" y="5013325"/>
            <a:ext cx="5189537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3233738" y="4937125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13300" y="4937125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6842125" y="4860925"/>
            <a:ext cx="5873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813300" y="5013325"/>
            <a:ext cx="533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000375" y="5000625"/>
            <a:ext cx="6969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-3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330450" y="4478338"/>
            <a:ext cx="61595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910013" y="4478338"/>
            <a:ext cx="5635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33CC"/>
                </a:solidFill>
                <a:latin typeface="Times New Roman" pitchFamily="18" charset="0"/>
              </a:rPr>
              <a:t>-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602288" y="4478338"/>
            <a:ext cx="61595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2895600" y="4097338"/>
            <a:ext cx="2255838" cy="1792287"/>
          </a:xfrm>
          <a:custGeom>
            <a:avLst/>
            <a:gdLst>
              <a:gd name="connsiteX0" fmla="*/ 0 w 1055914"/>
              <a:gd name="connsiteY0" fmla="*/ 0 h 1177471"/>
              <a:gd name="connsiteX1" fmla="*/ 239486 w 1055914"/>
              <a:gd name="connsiteY1" fmla="*/ 620486 h 1177471"/>
              <a:gd name="connsiteX2" fmla="*/ 468086 w 1055914"/>
              <a:gd name="connsiteY2" fmla="*/ 1066800 h 1177471"/>
              <a:gd name="connsiteX3" fmla="*/ 653143 w 1055914"/>
              <a:gd name="connsiteY3" fmla="*/ 1175657 h 1177471"/>
              <a:gd name="connsiteX4" fmla="*/ 783771 w 1055914"/>
              <a:gd name="connsiteY4" fmla="*/ 1077686 h 1177471"/>
              <a:gd name="connsiteX5" fmla="*/ 881743 w 1055914"/>
              <a:gd name="connsiteY5" fmla="*/ 805543 h 1177471"/>
              <a:gd name="connsiteX6" fmla="*/ 1055914 w 1055914"/>
              <a:gd name="connsiteY6" fmla="*/ 21771 h 1177471"/>
              <a:gd name="connsiteX7" fmla="*/ 1055914 w 1055914"/>
              <a:gd name="connsiteY7" fmla="*/ 21771 h 1177471"/>
              <a:gd name="connsiteX8" fmla="*/ 1055914 w 1055914"/>
              <a:gd name="connsiteY8" fmla="*/ 21771 h 1177471"/>
              <a:gd name="connsiteX9" fmla="*/ 1055914 w 1055914"/>
              <a:gd name="connsiteY9" fmla="*/ 21771 h 117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55914" h="1177471">
                <a:moveTo>
                  <a:pt x="0" y="0"/>
                </a:moveTo>
                <a:cubicBezTo>
                  <a:pt x="80736" y="221343"/>
                  <a:pt x="161472" y="442686"/>
                  <a:pt x="239486" y="620486"/>
                </a:cubicBezTo>
                <a:cubicBezTo>
                  <a:pt x="317500" y="798286"/>
                  <a:pt x="399143" y="974272"/>
                  <a:pt x="468086" y="1066800"/>
                </a:cubicBezTo>
                <a:cubicBezTo>
                  <a:pt x="537029" y="1159328"/>
                  <a:pt x="600529" y="1173843"/>
                  <a:pt x="653143" y="1175657"/>
                </a:cubicBezTo>
                <a:cubicBezTo>
                  <a:pt x="705757" y="1177471"/>
                  <a:pt x="745671" y="1139372"/>
                  <a:pt x="783771" y="1077686"/>
                </a:cubicBezTo>
                <a:cubicBezTo>
                  <a:pt x="821871" y="1016000"/>
                  <a:pt x="836386" y="981529"/>
                  <a:pt x="881743" y="805543"/>
                </a:cubicBezTo>
                <a:cubicBezTo>
                  <a:pt x="927100" y="629557"/>
                  <a:pt x="1055914" y="21771"/>
                  <a:pt x="1055914" y="21771"/>
                </a:cubicBezTo>
                <a:lnTo>
                  <a:pt x="1055914" y="21771"/>
                </a:lnTo>
                <a:lnTo>
                  <a:pt x="1055914" y="21771"/>
                </a:lnTo>
                <a:lnTo>
                  <a:pt x="1055914" y="21771"/>
                </a:lnTo>
              </a:path>
            </a:pathLst>
          </a:cu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214938" y="5786438"/>
            <a:ext cx="371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Ответ: х є </a:t>
            </a:r>
            <a:r>
              <a:rPr lang="en-US" sz="2800" b="1">
                <a:solidFill>
                  <a:srgbClr val="FFFF00"/>
                </a:solidFill>
                <a:latin typeface="Book Antiqua" pitchFamily="18" charset="0"/>
              </a:rPr>
              <a:t>[</a:t>
            </a:r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-3;1</a:t>
            </a:r>
            <a:r>
              <a:rPr lang="en-US" sz="2800" b="1">
                <a:solidFill>
                  <a:srgbClr val="FFFF00"/>
                </a:solidFill>
                <a:latin typeface="Book Antiqua" pitchFamily="18" charset="0"/>
              </a:rPr>
              <a:t>]</a:t>
            </a:r>
            <a:endParaRPr lang="ru-RU" sz="2800" b="1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30" name="Picture 6" descr="qq0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857250"/>
            <a:ext cx="33686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48884-7A0C-458F-AF37-0234EBE356DA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5" grpId="0"/>
      <p:bldP spid="17" grpId="0"/>
      <p:bldP spid="18" grpId="0"/>
      <p:bldP spid="27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1428750" y="5700713"/>
            <a:ext cx="450850" cy="2286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857250" y="4357688"/>
            <a:ext cx="5187950" cy="158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785938" y="4286250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875" y="4286250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857875" y="4286250"/>
            <a:ext cx="5873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072063" y="5286375"/>
            <a:ext cx="371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Ответ: х є </a:t>
            </a:r>
            <a:r>
              <a:rPr lang="en-US" sz="2800" b="1">
                <a:solidFill>
                  <a:srgbClr val="FFFF00"/>
                </a:solidFill>
                <a:latin typeface="Book Antiqua" pitchFamily="18" charset="0"/>
              </a:rPr>
              <a:t>[</a:t>
            </a:r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3;7</a:t>
            </a:r>
            <a:r>
              <a:rPr lang="en-US" sz="2800" b="1">
                <a:solidFill>
                  <a:srgbClr val="FFFF00"/>
                </a:solidFill>
                <a:latin typeface="Book Antiqua" pitchFamily="18" charset="0"/>
              </a:rPr>
              <a:t>]</a:t>
            </a:r>
            <a:endParaRPr lang="ru-RU" sz="2800" b="1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18" name="Picture 6" descr="qq0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857250"/>
            <a:ext cx="33686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43063" y="1143000"/>
            <a:ext cx="21431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2800" b="1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</a:t>
            </a:r>
          </a:p>
          <a:p>
            <a:pPr algn="ctr"/>
            <a:r>
              <a:rPr lang="en-US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|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х-5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| 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≤2</a:t>
            </a:r>
          </a:p>
          <a:p>
            <a:pPr algn="ctr"/>
            <a:r>
              <a:rPr lang="ru-RU" sz="2800" b="1" baseline="3000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500438" y="4429125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714500" y="4429125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grpSp>
        <p:nvGrpSpPr>
          <p:cNvPr id="2" name="Группа 34"/>
          <p:cNvGrpSpPr>
            <a:grpSpLocks/>
          </p:cNvGrpSpPr>
          <p:nvPr/>
        </p:nvGrpSpPr>
        <p:grpSpPr bwMode="auto">
          <a:xfrm>
            <a:off x="2071688" y="4143375"/>
            <a:ext cx="1571625" cy="214313"/>
            <a:chOff x="2071670" y="4143380"/>
            <a:chExt cx="1571636" cy="214314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2464579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2321703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2178827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2035951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2607455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2750331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5400000">
              <a:off x="2893207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036083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3178959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3321835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3464711" y="4179099"/>
              <a:ext cx="214314" cy="14287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2714625" y="3643313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>
                <a:solidFill>
                  <a:srgbClr val="FF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3286125" y="3214688"/>
            <a:ext cx="614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>
                <a:solidFill>
                  <a:srgbClr val="FF0000"/>
                </a:solidFill>
                <a:latin typeface="Times New Roman" pitchFamily="18" charset="0"/>
              </a:rPr>
              <a:t>5+2</a:t>
            </a: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1928813" y="3214688"/>
            <a:ext cx="525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>
                <a:solidFill>
                  <a:srgbClr val="FF0000"/>
                </a:solidFill>
                <a:latin typeface="Times New Roman" pitchFamily="18" charset="0"/>
              </a:rPr>
              <a:t>5-2</a:t>
            </a:r>
          </a:p>
        </p:txBody>
      </p:sp>
      <p:cxnSp>
        <p:nvCxnSpPr>
          <p:cNvPr id="40" name="Прямая со стрелкой 39"/>
          <p:cNvCxnSpPr>
            <a:stCxn id="36" idx="1"/>
          </p:cNvCxnSpPr>
          <p:nvPr/>
        </p:nvCxnSpPr>
        <p:spPr>
          <a:xfrm rot="10800000">
            <a:off x="2357438" y="3500438"/>
            <a:ext cx="357187" cy="3429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3000375" y="3500438"/>
            <a:ext cx="357188" cy="35242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1857375" y="3714750"/>
            <a:ext cx="571500" cy="28575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16200000" flipH="1">
            <a:off x="3286125" y="3714750"/>
            <a:ext cx="571500" cy="28575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C0180-59A2-4F9A-8D0A-E9394FD47555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7" grpId="0"/>
      <p:bldP spid="19" grpId="0"/>
      <p:bldP spid="20" grpId="0"/>
      <p:bldP spid="21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1428750" y="5700713"/>
            <a:ext cx="450850" cy="2286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654175" y="357188"/>
            <a:ext cx="5386388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</a:t>
            </a:r>
          </a:p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4х</a:t>
            </a:r>
            <a:r>
              <a:rPr lang="ru-RU" sz="3600" b="1" baseline="30000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3600" b="1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-12х+9≤0; </a:t>
            </a:r>
            <a:endParaRPr lang="ru-RU" sz="3600" b="1" baseline="30000">
              <a:solidFill>
                <a:srgbClr val="0033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f(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=0;</a:t>
            </a:r>
          </a:p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4х</a:t>
            </a:r>
            <a:r>
              <a:rPr lang="ru-RU" sz="32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-12х+9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0;</a:t>
            </a:r>
          </a:p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Д=144-144=0,</a:t>
            </a:r>
          </a:p>
          <a:p>
            <a:pPr algn="ctr"/>
            <a:endParaRPr lang="ru-RU" sz="32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en-US" sz="3600" b="1" baseline="300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36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643063" y="2928938"/>
            <a:ext cx="29289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6600"/>
                </a:solidFill>
                <a:latin typeface="Times New Roman" pitchFamily="18" charset="0"/>
              </a:rPr>
              <a:t>Х =12:8=1,5;</a:t>
            </a:r>
          </a:p>
          <a:p>
            <a:endParaRPr lang="ru-RU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766888" y="5013325"/>
            <a:ext cx="5189537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842125" y="4860925"/>
            <a:ext cx="5873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500438" y="5143500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1,5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214938" y="5786438"/>
            <a:ext cx="371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Ответ: х =1,5</a:t>
            </a:r>
          </a:p>
        </p:txBody>
      </p:sp>
      <p:pic>
        <p:nvPicPr>
          <p:cNvPr id="18" name="Picture 6" descr="qq0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857250"/>
            <a:ext cx="33686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олилиния 18"/>
          <p:cNvSpPr/>
          <p:nvPr/>
        </p:nvSpPr>
        <p:spPr>
          <a:xfrm>
            <a:off x="3286125" y="3857625"/>
            <a:ext cx="1000125" cy="1193800"/>
          </a:xfrm>
          <a:custGeom>
            <a:avLst/>
            <a:gdLst>
              <a:gd name="connsiteX0" fmla="*/ 0 w 653143"/>
              <a:gd name="connsiteY0" fmla="*/ 0 h 1123042"/>
              <a:gd name="connsiteX1" fmla="*/ 65314 w 653143"/>
              <a:gd name="connsiteY1" fmla="*/ 478971 h 1123042"/>
              <a:gd name="connsiteX2" fmla="*/ 141514 w 653143"/>
              <a:gd name="connsiteY2" fmla="*/ 870857 h 1123042"/>
              <a:gd name="connsiteX3" fmla="*/ 283029 w 653143"/>
              <a:gd name="connsiteY3" fmla="*/ 1088571 h 1123042"/>
              <a:gd name="connsiteX4" fmla="*/ 424543 w 653143"/>
              <a:gd name="connsiteY4" fmla="*/ 1077685 h 1123042"/>
              <a:gd name="connsiteX5" fmla="*/ 533400 w 653143"/>
              <a:gd name="connsiteY5" fmla="*/ 914400 h 1123042"/>
              <a:gd name="connsiteX6" fmla="*/ 620486 w 653143"/>
              <a:gd name="connsiteY6" fmla="*/ 370114 h 1123042"/>
              <a:gd name="connsiteX7" fmla="*/ 653143 w 653143"/>
              <a:gd name="connsiteY7" fmla="*/ 87085 h 1123042"/>
              <a:gd name="connsiteX8" fmla="*/ 653143 w 653143"/>
              <a:gd name="connsiteY8" fmla="*/ 87085 h 1123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3143" h="1123042">
                <a:moveTo>
                  <a:pt x="0" y="0"/>
                </a:moveTo>
                <a:cubicBezTo>
                  <a:pt x="20864" y="166914"/>
                  <a:pt x="41728" y="333828"/>
                  <a:pt x="65314" y="478971"/>
                </a:cubicBezTo>
                <a:cubicBezTo>
                  <a:pt x="88900" y="624114"/>
                  <a:pt x="105228" y="769257"/>
                  <a:pt x="141514" y="870857"/>
                </a:cubicBezTo>
                <a:cubicBezTo>
                  <a:pt x="177800" y="972457"/>
                  <a:pt x="235858" y="1054100"/>
                  <a:pt x="283029" y="1088571"/>
                </a:cubicBezTo>
                <a:cubicBezTo>
                  <a:pt x="330201" y="1123042"/>
                  <a:pt x="382815" y="1106713"/>
                  <a:pt x="424543" y="1077685"/>
                </a:cubicBezTo>
                <a:cubicBezTo>
                  <a:pt x="466271" y="1048657"/>
                  <a:pt x="500743" y="1032329"/>
                  <a:pt x="533400" y="914400"/>
                </a:cubicBezTo>
                <a:cubicBezTo>
                  <a:pt x="566057" y="796471"/>
                  <a:pt x="600529" y="508000"/>
                  <a:pt x="620486" y="370114"/>
                </a:cubicBezTo>
                <a:cubicBezTo>
                  <a:pt x="640443" y="232228"/>
                  <a:pt x="653143" y="87085"/>
                  <a:pt x="653143" y="87085"/>
                </a:cubicBezTo>
                <a:lnTo>
                  <a:pt x="653143" y="87085"/>
                </a:lnTo>
              </a:path>
            </a:pathLst>
          </a:cu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14750" y="4929188"/>
            <a:ext cx="225425" cy="152400"/>
          </a:xfrm>
          <a:prstGeom prst="ellips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500313" y="442912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4500563" y="442912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B93DC-300C-46F9-B10C-FFDD2B9A1661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3643313" y="442912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+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  <p:bldP spid="19" grpId="0" animBg="1"/>
      <p:bldP spid="8" grpId="0" animBg="1"/>
      <p:bldP spid="20" grpId="0"/>
      <p:bldP spid="21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E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831</Words>
  <Application>Microsoft Office PowerPoint</Application>
  <PresentationFormat>Экран (4:3)</PresentationFormat>
  <Paragraphs>275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Times New Roman</vt:lpstr>
      <vt:lpstr>Wingdings 2</vt:lpstr>
      <vt:lpstr>Wingdings</vt:lpstr>
      <vt:lpstr>Wingdings 3</vt:lpstr>
      <vt:lpstr>Calibri</vt:lpstr>
      <vt:lpstr>Lucida Sans</vt:lpstr>
      <vt:lpstr>Book Antiqua</vt:lpstr>
      <vt:lpstr>Апекс</vt:lpstr>
      <vt:lpstr>Формула</vt:lpstr>
      <vt:lpstr>Решение  линейных и квадратных неравенств.</vt:lpstr>
      <vt:lpstr> В будничных  радостях и горестях жизни нужно быть сангвиником,  в важных событиях жизни – меланхоликом,  относительно влечений, глубоко затрагивающих ваши интересы, - холериком и, наконец,  в исполнении решений – флегматиком.                                                                                                         В.Вундт</vt:lpstr>
      <vt:lpstr>Домашнее задание</vt:lpstr>
      <vt:lpstr>Слайд 4</vt:lpstr>
      <vt:lpstr>Темперамент отражает преимущественно врожденные характеристики поведения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 В будничных  радостях и горестях жизни нужно быть сангвиником,  в важных событиях жизни – меланхоликом,  относительно влечений, глубоко затрагивающих ваши интересы, - холериком и, наконец,  в исполнении решений – флегматиком.                                                                                                         В.Вундт</vt:lpstr>
      <vt:lpstr>Посчитаем проценты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 будничных  радостях и горестях жизни нужно быть сангвиником, в важных событиях жизни – меланхоликом, относительно влечений, глубоко затрагивающих ваши интересы, - холериком и, наконец, в исполнении решений – флегматиком.                                                                                                         В.Вундт</dc:title>
  <dc:creator>Admin</dc:creator>
  <cp:lastModifiedBy>Admin</cp:lastModifiedBy>
  <cp:revision>93</cp:revision>
  <dcterms:created xsi:type="dcterms:W3CDTF">2010-12-10T05:10:43Z</dcterms:created>
  <dcterms:modified xsi:type="dcterms:W3CDTF">2010-12-16T08:56:07Z</dcterms:modified>
</cp:coreProperties>
</file>