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06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62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78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89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54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5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06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23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8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42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868365-DCB7-4A86-AC4A-DD650A0ECAEF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349544-CCA5-4678-8D22-5D4ED19E429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22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и оценка знаний, умений учащихся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Барышникова Татьяна Анатольевна зам. директора по УВР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2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требования к организации и проведению проверки и оценки знаний, умений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u="sng" dirty="0" smtClean="0"/>
          </a:p>
          <a:p>
            <a:r>
              <a:rPr lang="ru-RU" u="sng" dirty="0" smtClean="0"/>
              <a:t>Выделяют </a:t>
            </a:r>
            <a:r>
              <a:rPr lang="ru-RU" u="sng" dirty="0"/>
              <a:t>следующие виды контроля:</a:t>
            </a:r>
            <a:endParaRPr lang="ru-RU" dirty="0"/>
          </a:p>
          <a:p>
            <a:pPr lvl="0"/>
            <a:r>
              <a:rPr lang="ru-RU" dirty="0"/>
              <a:t>текущий;</a:t>
            </a:r>
          </a:p>
          <a:p>
            <a:pPr lvl="0"/>
            <a:r>
              <a:rPr lang="ru-RU" dirty="0"/>
              <a:t>периодический;</a:t>
            </a:r>
          </a:p>
          <a:p>
            <a:pPr lvl="0"/>
            <a:r>
              <a:rPr lang="ru-RU" dirty="0"/>
              <a:t>итоговый.</a:t>
            </a:r>
          </a:p>
          <a:p>
            <a:r>
              <a:rPr lang="ru-RU" dirty="0"/>
              <a:t>К </a:t>
            </a:r>
            <a:r>
              <a:rPr lang="ru-RU" u="sng" dirty="0"/>
              <a:t>текущему контролю</a:t>
            </a:r>
            <a:r>
              <a:rPr lang="ru-RU" dirty="0"/>
              <a:t> можно отнести наблюдения, опрос учащихся по ходу изучения учебной темы, выполнение самостоятельных работ, содержащих небольшой вопрос, входящий в изучаемую тему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Текущие контрольные работы имеют целью проверку усвоения изу­чаемого материала, содержание которых определяется учителем</a:t>
            </a:r>
            <a:r>
              <a:rPr lang="ru-RU" dirty="0" smtClean="0"/>
              <a:t>.</a:t>
            </a:r>
          </a:p>
          <a:p>
            <a:r>
              <a:rPr lang="ru-RU" u="sng" dirty="0"/>
              <a:t>Периодический контроль</a:t>
            </a:r>
            <a:r>
              <a:rPr lang="ru-RU" dirty="0"/>
              <a:t> проводится обычно после изучения программной темы, раздела.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u="sng" dirty="0"/>
              <a:t>Итоговый контроль</a:t>
            </a:r>
            <a:r>
              <a:rPr lang="ru-RU" dirty="0"/>
              <a:t> – в конце учебной четверти, года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Объем и содержание контрольных работ согласуются с администрацией учебного учреждения.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4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Устные формы 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/>
              <a:t>Устный опрос</a:t>
            </a:r>
            <a:r>
              <a:rPr lang="ru-RU" dirty="0"/>
              <a:t> учащихся позволяет контролировать процесс формирования знаний и умений, вместе с тем во время опроса осуществляется повторение и закрепление знаний и умений, совершенствуются диалогическая и монологическая формы речи.</a:t>
            </a:r>
          </a:p>
          <a:p>
            <a:r>
              <a:rPr lang="ru-RU" dirty="0"/>
              <a:t>Опрос может быть </a:t>
            </a:r>
            <a:r>
              <a:rPr lang="ru-RU" u="sng" dirty="0"/>
              <a:t>индивидуальным и фронтальным.</a:t>
            </a:r>
            <a:endParaRPr lang="ru-RU" dirty="0"/>
          </a:p>
          <a:p>
            <a:r>
              <a:rPr lang="ru-RU" dirty="0"/>
              <a:t>Во время </a:t>
            </a:r>
            <a:r>
              <a:rPr lang="ru-RU" u="sng" dirty="0"/>
              <a:t>индивидуального опроса</a:t>
            </a:r>
            <a:r>
              <a:rPr lang="ru-RU" dirty="0"/>
              <a:t> задание дается классу, вызывается для ответа один школьник, остальные дети слушают его, наблюдают за его действиями (работа с раздаточным материалом, географической картой и др.).</a:t>
            </a:r>
          </a:p>
          <a:p>
            <a:r>
              <a:rPr lang="ru-RU" dirty="0"/>
              <a:t>Во время </a:t>
            </a:r>
            <a:r>
              <a:rPr lang="ru-RU" u="sng" dirty="0"/>
              <a:t>фронтального опроса</a:t>
            </a:r>
            <a:r>
              <a:rPr lang="ru-RU" dirty="0"/>
              <a:t> организуется беседа, в которую учитель включает всех учащихся класса.</a:t>
            </a:r>
          </a:p>
          <a:p>
            <a:pPr marL="0" indent="0">
              <a:buNone/>
            </a:pPr>
            <a:r>
              <a:rPr lang="ru-RU" dirty="0"/>
              <a:t>В этом случае оцениваются ответы тех школьников, которых заранее для себя наметил </a:t>
            </a:r>
            <a:r>
              <a:rPr lang="ru-RU" dirty="0" smtClean="0"/>
              <a:t>учитель.</a:t>
            </a:r>
          </a:p>
          <a:p>
            <a:r>
              <a:rPr lang="ru-RU" dirty="0" smtClean="0"/>
              <a:t>Во </a:t>
            </a:r>
            <a:r>
              <a:rPr lang="ru-RU" dirty="0"/>
              <a:t>время устного опроса педагогу необходимо проявлять максимум терпения и выдержки, так как некоторые дети долго думают над ответом, медленно, с трудом произносят фразы, пишут и т.д.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6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Письменная проверка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5" y="1772816"/>
            <a:ext cx="7290055" cy="4023360"/>
          </a:xfrm>
        </p:spPr>
        <p:txBody>
          <a:bodyPr>
            <a:noAutofit/>
          </a:bodyPr>
          <a:lstStyle/>
          <a:p>
            <a:r>
              <a:rPr lang="ru-RU" sz="1600" u="sng" dirty="0"/>
              <a:t>Основные виды письменной проверки:</a:t>
            </a:r>
            <a:endParaRPr lang="ru-RU" sz="1600" dirty="0"/>
          </a:p>
          <a:p>
            <a:pPr lvl="0"/>
            <a:r>
              <a:rPr lang="ru-RU" sz="1600" dirty="0"/>
              <a:t>классные и домашние работы;</a:t>
            </a:r>
          </a:p>
          <a:p>
            <a:pPr lvl="0"/>
            <a:r>
              <a:rPr lang="ru-RU" sz="1600" dirty="0"/>
              <a:t>списывание;</a:t>
            </a:r>
          </a:p>
          <a:p>
            <a:pPr lvl="0"/>
            <a:r>
              <a:rPr lang="ru-RU" sz="1600" dirty="0"/>
              <a:t>диктанты;</a:t>
            </a:r>
          </a:p>
          <a:p>
            <a:pPr lvl="0"/>
            <a:r>
              <a:rPr lang="ru-RU" sz="1600" dirty="0"/>
              <a:t>сочинения;</a:t>
            </a:r>
          </a:p>
          <a:p>
            <a:pPr lvl="0"/>
            <a:r>
              <a:rPr lang="ru-RU" sz="1600" dirty="0"/>
              <a:t>изложения;</a:t>
            </a:r>
          </a:p>
          <a:p>
            <a:pPr lvl="0"/>
            <a:r>
              <a:rPr lang="ru-RU" sz="1600" dirty="0"/>
              <a:t>арифметические примеры и задачи;</a:t>
            </a:r>
          </a:p>
          <a:p>
            <a:pPr lvl="0"/>
            <a:r>
              <a:rPr lang="ru-RU" sz="1600" dirty="0"/>
              <a:t>чертежи, рисунки и т.д.</a:t>
            </a:r>
          </a:p>
          <a:p>
            <a:pPr marL="0" indent="0">
              <a:buNone/>
            </a:pPr>
            <a:r>
              <a:rPr lang="ru-RU" sz="1600" dirty="0"/>
              <a:t>При проверке </a:t>
            </a:r>
            <a:r>
              <a:rPr lang="ru-RU" sz="1600" u="sng" dirty="0"/>
              <a:t>домашней работы</a:t>
            </a:r>
            <a:r>
              <a:rPr lang="ru-RU" sz="1600" dirty="0"/>
              <a:t> учитель не может знать, насколько самостоятельно выполнял ее ученик.</a:t>
            </a:r>
          </a:p>
          <a:p>
            <a:pPr marL="0" indent="0">
              <a:buNone/>
            </a:pPr>
            <a:r>
              <a:rPr lang="ru-RU" sz="1600" dirty="0"/>
              <a:t>Но существуют приемы, позволяющие уточнить, как работал </a:t>
            </a:r>
            <a:r>
              <a:rPr lang="ru-RU" sz="1600" dirty="0" smtClean="0"/>
              <a:t>ребенок.</a:t>
            </a:r>
          </a:p>
          <a:p>
            <a:r>
              <a:rPr lang="ru-RU" sz="1600" u="sng" dirty="0"/>
              <a:t>Письменные проверочные работы</a:t>
            </a:r>
            <a:r>
              <a:rPr lang="ru-RU" sz="1600" dirty="0"/>
              <a:t> на уроках, например русского языка, математики, могут быть небольшими по объему, занимать непродолжительный период времени; с их помощью учитель уточняет усвоение детьми какого-то частного вопроса.</a:t>
            </a:r>
          </a:p>
          <a:p>
            <a:r>
              <a:rPr lang="ru-RU" sz="1600" dirty="0"/>
              <a:t>Как правило, такие работы следуют за фронтальной работой, во время которой данный вопрос обсуждался и закреплялся.</a:t>
            </a:r>
          </a:p>
          <a:p>
            <a:pPr marL="0" indent="0">
              <a:buNone/>
            </a:pPr>
            <a:r>
              <a:rPr lang="ru-RU" sz="1600" u="sng" dirty="0"/>
              <a:t>Тренировочные самостоятельные письменные работы</a:t>
            </a:r>
            <a:r>
              <a:rPr lang="ru-RU" sz="1600" dirty="0"/>
              <a:t> могут проверяться с коллективным обсуждением результатов после их выполнения или путем организации взаимопроверки.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750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Письменная проверка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1916832"/>
            <a:ext cx="7290055" cy="4392528"/>
          </a:xfrm>
        </p:spPr>
        <p:txBody>
          <a:bodyPr>
            <a:normAutofit fontScale="25000" lnSpcReduction="20000"/>
          </a:bodyPr>
          <a:lstStyle/>
          <a:p>
            <a:r>
              <a:rPr lang="ru-RU" sz="7200" u="sng" dirty="0"/>
              <a:t>Самостоятельные проверочные работы</a:t>
            </a:r>
            <a:r>
              <a:rPr lang="ru-RU" sz="7200" dirty="0"/>
              <a:t> отличаются от тренировочных тем, что после их завершения результаты не проверяются.</a:t>
            </a:r>
          </a:p>
          <a:p>
            <a:r>
              <a:rPr lang="ru-RU" sz="7200" u="sng" dirty="0"/>
              <a:t>Письменные проверочные работы</a:t>
            </a:r>
            <a:r>
              <a:rPr lang="ru-RU" sz="7200" dirty="0"/>
              <a:t> могут занимать целый урок.</a:t>
            </a:r>
          </a:p>
          <a:p>
            <a:pPr marL="0" indent="0">
              <a:buNone/>
            </a:pPr>
            <a:r>
              <a:rPr lang="ru-RU" sz="7200" dirty="0"/>
              <a:t>В процессе работы учеников при выполнении контрольной могут проявиться некоторые их особенности (некоторые могут во время контрольной работы мобилизоваться быстрее, чем обычно; большинство испытывает страх перед контрольной работой, в итоге результаты их деятельности хуже, чем на обычном уроке).</a:t>
            </a:r>
          </a:p>
          <a:p>
            <a:pPr marL="0" indent="0">
              <a:buNone/>
            </a:pPr>
            <a:r>
              <a:rPr lang="ru-RU" sz="7200" dirty="0"/>
              <a:t>В связи с этим в спецшколе принято включать в контрольные работы не самые трудные задания, которые дети выполняли при изучении темы или раздела, задания должны быть только такие, которые школьники уже выполняли.</a:t>
            </a:r>
          </a:p>
          <a:p>
            <a:r>
              <a:rPr lang="ru-RU" sz="7200" u="sng" dirty="0"/>
              <a:t>Контрольная работа</a:t>
            </a:r>
            <a:r>
              <a:rPr lang="ru-RU" sz="7200" dirty="0"/>
              <a:t> может проводиться по вариантам в зависимости от того, на сколько групп разделил педагог учеников класса.</a:t>
            </a:r>
          </a:p>
          <a:p>
            <a:pPr marL="0" indent="0">
              <a:buNone/>
            </a:pPr>
            <a:r>
              <a:rPr lang="ru-RU" sz="7200" dirty="0" smtClean="0"/>
              <a:t>Таких </a:t>
            </a:r>
            <a:r>
              <a:rPr lang="ru-RU" sz="7200" dirty="0"/>
              <a:t>групп, как правило, бывает три основных, а в четвертую входят дети, которые занимаются по индивидуальной программе (но таких может и не быть в классе).</a:t>
            </a:r>
          </a:p>
          <a:p>
            <a:pPr marL="0" indent="0">
              <a:buNone/>
            </a:pPr>
            <a:r>
              <a:rPr lang="ru-RU" sz="7200" dirty="0"/>
              <a:t>Эти варианты имеют разную степень сложности, так как их содержание соотносится с возможностями учеников, составляющих данные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Письменная проверка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/>
              <a:t>Итоговые контрольные работы</a:t>
            </a:r>
            <a:r>
              <a:rPr lang="ru-RU" dirty="0"/>
              <a:t> имеют целью установить на основе объективных данных, кто из школьников овладел необходимыми знани­ями, умениями и навыками, которые обеспечивают им дальнейшее ус­пешное продвижение в учении. </a:t>
            </a:r>
          </a:p>
          <a:p>
            <a:pPr marL="0" indent="0">
              <a:buNone/>
            </a:pPr>
            <a:r>
              <a:rPr lang="ru-RU" dirty="0"/>
              <a:t>Итоговые контрольные работы прово­дятся после изучения отдельных тем программы, а также в конце учебной четверти, полугодия, года. </a:t>
            </a:r>
          </a:p>
          <a:p>
            <a:pPr marL="0" indent="0">
              <a:buNone/>
            </a:pPr>
            <a:r>
              <a:rPr lang="ru-RU" dirty="0"/>
              <a:t>В один учебный день следует давать в классе только одну письменную контрольную работу, а в течение недели не более двух. </a:t>
            </a:r>
          </a:p>
          <a:p>
            <a:pPr marL="0" indent="0">
              <a:buNone/>
            </a:pPr>
            <a:r>
              <a:rPr lang="ru-RU" dirty="0"/>
              <a:t>Не рекомендуется проводить контрольные работы в первый день четверти, первый день после каникул, первый и последний день учебной недели. </a:t>
            </a:r>
          </a:p>
          <a:p>
            <a:pPr marL="0" indent="0">
              <a:buNone/>
            </a:pPr>
            <a:r>
              <a:rPr lang="ru-RU" dirty="0"/>
              <a:t>Итоговые (четвертные и годовые) контрольные работы в 1-м классе не проводятся. </a:t>
            </a:r>
          </a:p>
          <a:p>
            <a:pPr marL="0" indent="0">
              <a:buNone/>
            </a:pPr>
            <a:r>
              <a:rPr lang="ru-RU" dirty="0"/>
              <a:t>В 1-м классе, начиная со 2-го полугодия с целью проверки определенных программой знаний, умений и навыков, проводятся отдельные проверочные письменные работы.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8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 знаний, умений и навыков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оценке знаний, умений и навыков учащихся необходимо принимать во внимание индивидуальные особенности интеллектуального развития учащихся, состоянии эмоционально-волевой сферы.</a:t>
            </a:r>
          </a:p>
          <a:p>
            <a:r>
              <a:rPr lang="ru-RU" dirty="0"/>
              <a:t>Ученику с низким уровнем интеллектуального развития можно предложить более легкий вариант задания. </a:t>
            </a:r>
          </a:p>
          <a:p>
            <a:r>
              <a:rPr lang="ru-RU" dirty="0"/>
              <a:t>При оценке письменных работ учащихся, страдающих грубыми нарушениями моторики, не следует снижать оценку за плохой почерк, неаккуратность письма, качество записей, рисунков, чертежей и т.п. </a:t>
            </a:r>
          </a:p>
          <a:p>
            <a:r>
              <a:rPr lang="ru-RU"/>
              <a:t>Используя оценку как стимул учебной деятельности, в порядке исключения, ра­боты некоторых учеников можно оценивать более высоким баллом. </a:t>
            </a: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</TotalTime>
  <Words>790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Интеграл</vt:lpstr>
      <vt:lpstr>Проверка и оценка знаний, умений учащихся</vt:lpstr>
      <vt:lpstr>Общие требования к организации и проведению проверки и оценки знаний, умений учащихся</vt:lpstr>
      <vt:lpstr>Устные формы контроля</vt:lpstr>
      <vt:lpstr>Письменная проверка знаний</vt:lpstr>
      <vt:lpstr>Письменная проверка знаний</vt:lpstr>
      <vt:lpstr>Письменная проверка знаний</vt:lpstr>
      <vt:lpstr>Оценка знаний, умений и навыков учащихся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Windows User</cp:lastModifiedBy>
  <cp:revision>7</cp:revision>
  <dcterms:created xsi:type="dcterms:W3CDTF">2014-04-15T14:15:04Z</dcterms:created>
  <dcterms:modified xsi:type="dcterms:W3CDTF">2016-04-02T17:45:26Z</dcterms:modified>
  <cp:contentStatus/>
</cp:coreProperties>
</file>