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4" r:id="rId3"/>
    <p:sldId id="258" r:id="rId4"/>
    <p:sldId id="260" r:id="rId5"/>
    <p:sldId id="276" r:id="rId6"/>
    <p:sldId id="263" r:id="rId7"/>
    <p:sldId id="283" r:id="rId8"/>
    <p:sldId id="265" r:id="rId9"/>
    <p:sldId id="266" r:id="rId10"/>
    <p:sldId id="268" r:id="rId11"/>
    <p:sldId id="269" r:id="rId12"/>
    <p:sldId id="271" r:id="rId13"/>
    <p:sldId id="272" r:id="rId14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55" autoAdjust="0"/>
    <p:restoredTop sz="94660"/>
  </p:normalViewPr>
  <p:slideViewPr>
    <p:cSldViewPr>
      <p:cViewPr varScale="1">
        <p:scale>
          <a:sx n="66" d="100"/>
          <a:sy n="66" d="100"/>
        </p:scale>
        <p:origin x="-1086" y="-9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15D66923-DA83-4CF9-B3FA-92631AC572F3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832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38C17F6D-6436-4AED-A85E-1E73F4B4EE5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2889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0863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3023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4475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8254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8090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254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8111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1088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7248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4650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232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5259" y="1511935"/>
            <a:ext cx="9072563" cy="2015913"/>
          </a:xfrm>
        </p:spPr>
        <p:txBody>
          <a:bodyPr vert="horz" lIns="50397" tIns="0" rIns="50397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53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C03290-BF37-49EA-9A84-48C28564DAB7}" type="slidenum">
              <a:rPr lang="ru-RU" smtClean="0"/>
              <a:pPr lvl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512094" y="3672580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308A57-D4A7-425C-85F8-B1DAC075AB7E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917F41-D7BC-4C8E-87E2-935E8EBABC7F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ED7CBD-7E86-4362-930C-E5D19CB76158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110" y="671971"/>
            <a:ext cx="7812484" cy="2015913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3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4110" y="2764370"/>
            <a:ext cx="7812484" cy="1664178"/>
          </a:xfrm>
        </p:spPr>
        <p:txBody>
          <a:bodyPr anchor="t"/>
          <a:lstStyle>
            <a:lvl1pPr marL="80635" indent="0" algn="l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6542" y="7073196"/>
            <a:ext cx="840052" cy="402483"/>
          </a:xfrm>
        </p:spPr>
        <p:txBody>
          <a:bodyPr/>
          <a:lstStyle/>
          <a:p>
            <a:pPr lvl="0"/>
            <a:fld id="{BF140C05-0C38-467B-9DEF-F399EE64C87B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58D527-78E2-4B2A-B265-A7851FFC43E2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9072563" cy="1259946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7"/>
            <a:ext cx="4454027" cy="827714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20818" y="1692177"/>
            <a:ext cx="4455776" cy="827714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4031" y="2603889"/>
            <a:ext cx="4454027" cy="41490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603889"/>
            <a:ext cx="4455776" cy="41490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3C3A2E-2829-414A-A95E-22F465A5C263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520336-6B3B-4682-98E2-402220162882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0F8786-81D6-4BB8-81C4-A623AEF7FB19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4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4032" y="1679929"/>
            <a:ext cx="3316456" cy="5073032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E15A80-78D6-46E1-93DE-EECF84CE40E8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125" y="671971"/>
            <a:ext cx="6048375" cy="575726"/>
          </a:xfrm>
        </p:spPr>
        <p:txBody>
          <a:bodyPr lIns="50397" rIns="50397" bIns="0" anchor="b">
            <a:sp3d prstMaterial="softEdge"/>
          </a:bodyPr>
          <a:lstStyle>
            <a:lvl1pPr algn="ctr">
              <a:buNone/>
              <a:defRPr sz="22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6125" y="2019413"/>
            <a:ext cx="6048375" cy="4367812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5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6125" y="1286167"/>
            <a:ext cx="6048375" cy="584615"/>
          </a:xfrm>
        </p:spPr>
        <p:txBody>
          <a:bodyPr lIns="50397" tIns="50397" rIns="50397" anchor="t"/>
          <a:lstStyle>
            <a:lvl1pPr marL="0" indent="0" algn="ct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3D19DF-8162-4639-9B1F-DE764100AC70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04031" y="1763924"/>
            <a:ext cx="9072563" cy="5190977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04031" y="7073196"/>
            <a:ext cx="2352146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444214" y="7073196"/>
            <a:ext cx="3192198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ct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736542" y="7073196"/>
            <a:ext cx="840052" cy="402483"/>
          </a:xfrm>
          <a:prstGeom prst="rect">
            <a:avLst/>
          </a:prstGeom>
        </p:spPr>
        <p:txBody>
          <a:bodyPr vert="horz" lIns="0" tIns="50397" rIns="0" bIns="50397" anchor="b"/>
          <a:lstStyle>
            <a:lvl1pPr algn="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lvl="0"/>
            <a:fld id="{54F8DCD2-46A0-43C7-996A-5C25C3C90968}" type="slidenum">
              <a:rPr lang="ru-RU" smtClean="0"/>
              <a:pPr lvl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5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604766" indent="-453574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957546" indent="-312462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9849" indent="-251986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91756" indent="-201589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424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45330" indent="-201589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67078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88825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573" indent="-201589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0" y="1779573"/>
            <a:ext cx="9469405" cy="2576328"/>
          </a:xfrm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6600" dirty="0" smtClean="0">
                <a:solidFill>
                  <a:schemeClr val="tx1"/>
                </a:solidFill>
              </a:rPr>
              <a:t>Урок-конференция</a:t>
            </a:r>
            <a:br>
              <a:rPr lang="ru-RU" sz="6600" dirty="0" smtClean="0">
                <a:solidFill>
                  <a:schemeClr val="tx1"/>
                </a:solidFill>
              </a:rPr>
            </a:br>
            <a:r>
              <a:rPr lang="ru-RU" sz="6600" dirty="0" smtClean="0">
                <a:solidFill>
                  <a:schemeClr val="tx1"/>
                </a:solidFill>
              </a:rPr>
              <a:t>«Радиация</a:t>
            </a:r>
            <a:br>
              <a:rPr lang="ru-RU" sz="6600" dirty="0" smtClean="0">
                <a:solidFill>
                  <a:schemeClr val="tx1"/>
                </a:solidFill>
              </a:rPr>
            </a:br>
            <a:r>
              <a:rPr lang="ru-RU" sz="6600" dirty="0" smtClean="0">
                <a:solidFill>
                  <a:schemeClr val="tx1"/>
                </a:solidFill>
              </a:rPr>
              <a:t>                     и жизнь»</a:t>
            </a:r>
            <a:endParaRPr lang="ru-RU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2758" y="601504"/>
            <a:ext cx="5980320" cy="427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256336" y="4211885"/>
            <a:ext cx="4577039" cy="29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0" y="5922977"/>
            <a:ext cx="56388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  Зона радиоактивного загрязнения-</a:t>
            </a:r>
            <a:br>
              <a:rPr lang="ru-RU" sz="2800" dirty="0" smtClean="0"/>
            </a:br>
            <a:r>
              <a:rPr lang="ru-RU" sz="2800" dirty="0" smtClean="0"/>
              <a:t>это мертвая зона.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166924" y="575500"/>
            <a:ext cx="39137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Авария на Чернобыльской АЭС-это самая крупная авария за всю историю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атомной энергетики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     В атмосферу было       выброшено 8 тонн ядерного топлива.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59792" y="0"/>
            <a:ext cx="9072563" cy="1262063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000" dirty="0">
                <a:solidFill>
                  <a:schemeClr val="tx1"/>
                </a:solidFill>
              </a:rPr>
              <a:t>Воздействие ионизирующего излучения на ткани организма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1760" y="1763613"/>
            <a:ext cx="9857160" cy="55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31800" y="151403"/>
            <a:ext cx="9072563" cy="1262063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Проникающая </a:t>
            </a:r>
            <a:r>
              <a:rPr lang="ru-RU" sz="4000" dirty="0">
                <a:solidFill>
                  <a:schemeClr val="tx1"/>
                </a:solidFill>
              </a:rPr>
              <a:t>способность излучения и способы защиты от радиации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039784" y="1565259"/>
            <a:ext cx="7643866" cy="44935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82528" y="6208729"/>
            <a:ext cx="9898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</a:t>
            </a:r>
            <a:r>
              <a:rPr lang="ru-RU" sz="2400" b="1" dirty="0" smtClean="0">
                <a:solidFill>
                  <a:schemeClr val="bg1"/>
                </a:solidFill>
              </a:rPr>
              <a:t>Разные виды излучений обладают различной проникающей способностью, поэтому они оказывают не одинаковые воздействие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на ткани живых организмов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има\Презентация\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79441"/>
            <a:ext cx="10080624" cy="67355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156" y="0"/>
            <a:ext cx="8662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Как защититься от радиации?</a:t>
            </a:r>
            <a:endParaRPr lang="ru-RU" sz="4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Цели урока- конференции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1192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- Познакомить с последними научными данными о радиации и ее воздействии на биологические объекты.</a:t>
            </a:r>
          </a:p>
          <a:p>
            <a:pPr marL="151192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-Познакомить с различными источниками радиации .</a:t>
            </a:r>
          </a:p>
          <a:p>
            <a:pPr marL="151192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-Привить интерес </a:t>
            </a:r>
            <a:r>
              <a:rPr lang="ru-RU" b="1" smtClean="0">
                <a:solidFill>
                  <a:schemeClr val="bg1"/>
                </a:solidFill>
              </a:rPr>
              <a:t>к физике.</a:t>
            </a:r>
            <a:r>
              <a:rPr lang="ru-RU" b="1" smtClean="0"/>
              <a:t>  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31800" y="251445"/>
            <a:ext cx="914364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61913"/>
            <a:ext cx="9072563" cy="126206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Космическое </a:t>
            </a:r>
            <a:r>
              <a:rPr lang="ru-RU" dirty="0">
                <a:solidFill>
                  <a:schemeClr val="tx1"/>
                </a:solidFill>
              </a:rPr>
              <a:t>излучение</a:t>
            </a: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64" y="1187549"/>
            <a:ext cx="10080625" cy="67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Земная радиация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031" y="1763924"/>
            <a:ext cx="9072563" cy="5472297"/>
          </a:xfrm>
        </p:spPr>
        <p:txBody>
          <a:bodyPr>
            <a:normAutofit lnSpcReduction="10000"/>
          </a:bodyPr>
          <a:lstStyle/>
          <a:p>
            <a:pPr marL="151192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Земная радиация-это излучение радиоактивных элементов, входящих в состав земной коры.</a:t>
            </a:r>
          </a:p>
          <a:p>
            <a:pPr marL="151192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Воды мирового океана содержат около 4 </a:t>
            </a:r>
            <a:r>
              <a:rPr lang="ru-RU" b="1" dirty="0" err="1" smtClean="0">
                <a:solidFill>
                  <a:schemeClr val="bg1"/>
                </a:solidFill>
              </a:rPr>
              <a:t>млрд.т</a:t>
            </a:r>
            <a:r>
              <a:rPr lang="ru-RU" b="1" dirty="0" smtClean="0">
                <a:solidFill>
                  <a:schemeClr val="bg1"/>
                </a:solidFill>
              </a:rPr>
              <a:t> Урана.</a:t>
            </a:r>
          </a:p>
          <a:p>
            <a:pPr marL="151192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Радиоактивные вещества, входящие в состав земной коры, при своем распаде и создают земную радиацию.</a:t>
            </a:r>
          </a:p>
          <a:p>
            <a:pPr marL="151192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Средняя эффективная доза внешнего облучения от земных источников естественной радиации, составляет примерно 0,35мЗв в год</a:t>
            </a:r>
            <a:r>
              <a:rPr lang="ru-RU" b="1" dirty="0" smtClean="0"/>
              <a:t>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287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Презентация\article-1366898-0B3431EA00000578-764_964x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8413" y="986128"/>
            <a:ext cx="10139038" cy="65735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96974" y="0"/>
            <a:ext cx="74070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Внутреннее облучение </a:t>
            </a:r>
            <a:endParaRPr lang="ru-RU" sz="5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43768" y="251445"/>
            <a:ext cx="9072563" cy="1262063"/>
          </a:xfrm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Источники излучения, используемые </a:t>
            </a:r>
            <a:r>
              <a:rPr lang="ru-RU" sz="4000" dirty="0">
                <a:solidFill>
                  <a:schemeClr val="tx1"/>
                </a:solidFill>
              </a:rPr>
              <a:t>в медицине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808657" y="4620351"/>
            <a:ext cx="4053959" cy="269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56864" y="2123653"/>
            <a:ext cx="5479920" cy="4031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28366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53966" y="0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>
                <a:solidFill>
                  <a:schemeClr val="tx1"/>
                </a:solidFill>
              </a:rPr>
              <a:t>Ядерные взрывы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535488" y="1208069"/>
            <a:ext cx="5545137" cy="4751388"/>
          </a:xfrm>
        </p:spPr>
        <p:txBody>
          <a:bodyPr/>
          <a:lstStyle>
            <a:defPPr marL="432000" marR="0" lvl="0" indent="-324000">
              <a:spcBef>
                <a:spcPts val="1414"/>
              </a:spcBef>
              <a:spcAft>
                <a:spcPts val="0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1414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9pPr>
          </a:lstStyle>
          <a:p>
            <a:pPr lvl="0"/>
            <a:r>
              <a:rPr lang="ru-RU" sz="2600" dirty="0" smtClean="0"/>
              <a:t>      При </a:t>
            </a:r>
            <a:r>
              <a:rPr lang="ru-RU" sz="2600" dirty="0"/>
              <a:t>ядерном взрыве часть радиоактивного материала падает неподалеку от места </a:t>
            </a:r>
            <a:r>
              <a:rPr lang="ru-RU" sz="2600" dirty="0" smtClean="0"/>
              <a:t>взрыва , а </a:t>
            </a:r>
            <a:r>
              <a:rPr lang="ru-RU" sz="2600" dirty="0"/>
              <a:t>часть задерживается в нижнем слое </a:t>
            </a:r>
            <a:r>
              <a:rPr lang="ru-RU" sz="2600" dirty="0" smtClean="0"/>
              <a:t>атмосферы , подхватывается </a:t>
            </a:r>
            <a:r>
              <a:rPr lang="ru-RU" sz="2600" dirty="0"/>
              <a:t>ветром и перемещается на большие </a:t>
            </a:r>
            <a:r>
              <a:rPr lang="ru-RU" sz="2600" dirty="0" smtClean="0"/>
              <a:t>расстояния</a:t>
            </a:r>
            <a:r>
              <a:rPr lang="en-US" sz="2600" dirty="0" smtClean="0"/>
              <a:t>.</a:t>
            </a:r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82594" y="1279507"/>
            <a:ext cx="3890520" cy="292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540378" y="4922845"/>
            <a:ext cx="3879000" cy="23947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0" y="5280035"/>
            <a:ext cx="5540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Атомная бомба</a:t>
            </a:r>
            <a:r>
              <a:rPr lang="en-US" sz="2400" dirty="0" smtClean="0"/>
              <a:t>,</a:t>
            </a:r>
            <a:r>
              <a:rPr lang="ru-RU" sz="2400" dirty="0" smtClean="0"/>
              <a:t>сброшенная США               6 и 9 августа1945г. на японские города    </a:t>
            </a:r>
            <a:r>
              <a:rPr lang="ru-RU" sz="2400" dirty="0" err="1" smtClean="0"/>
              <a:t>Хирасима</a:t>
            </a:r>
            <a:r>
              <a:rPr lang="ru-RU" sz="2400" dirty="0" smtClean="0"/>
              <a:t> и Нагасаки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dirty="0">
                <a:solidFill>
                  <a:schemeClr val="tx1"/>
                </a:solidFill>
              </a:rPr>
              <a:t>Атомная </a:t>
            </a:r>
            <a:r>
              <a:rPr lang="ru-RU" dirty="0" smtClean="0">
                <a:solidFill>
                  <a:schemeClr val="tx1"/>
                </a:solidFill>
              </a:rPr>
              <a:t>энергетика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40011" y="4571925"/>
            <a:ext cx="5286412" cy="283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38512" y="1403573"/>
            <a:ext cx="5688000" cy="29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826512" y="1569331"/>
            <a:ext cx="42541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</a:t>
            </a:r>
            <a:r>
              <a:rPr lang="ru-RU" sz="2400" b="1" dirty="0" smtClean="0">
                <a:solidFill>
                  <a:schemeClr val="bg1"/>
                </a:solidFill>
              </a:rPr>
              <a:t>Один реактор современной АЭС за сутки работы делит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3кг ядер урана</a:t>
            </a:r>
            <a:r>
              <a:rPr lang="en-US" sz="2400" b="1" dirty="0" smtClean="0">
                <a:solidFill>
                  <a:schemeClr val="bg1"/>
                </a:solidFill>
              </a:rPr>
              <a:t>,</a:t>
            </a:r>
            <a:r>
              <a:rPr lang="ru-RU" sz="2400" b="1" dirty="0" smtClean="0">
                <a:solidFill>
                  <a:schemeClr val="bg1"/>
                </a:solidFill>
              </a:rPr>
              <a:t>что в 3 раза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больше</a:t>
            </a:r>
            <a:r>
              <a:rPr lang="en-US" sz="2400" b="1" dirty="0" smtClean="0">
                <a:solidFill>
                  <a:schemeClr val="bg1"/>
                </a:solidFill>
              </a:rPr>
              <a:t>,</a:t>
            </a:r>
            <a:r>
              <a:rPr lang="ru-RU" sz="2400" b="1" dirty="0" smtClean="0">
                <a:solidFill>
                  <a:schemeClr val="bg1"/>
                </a:solidFill>
              </a:rPr>
              <a:t>чем при взрыве атомной бомбы в Хиросиме.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Радиоактивное загрязнение вблизи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нормально работающей атомной электростанции меньше</a:t>
            </a:r>
            <a:r>
              <a:rPr lang="en-US" sz="2400" b="1" dirty="0" smtClean="0">
                <a:solidFill>
                  <a:schemeClr val="bg1"/>
                </a:solidFill>
              </a:rPr>
              <a:t>,</a:t>
            </a:r>
            <a:r>
              <a:rPr lang="ru-RU" sz="2400" b="1" dirty="0" smtClean="0">
                <a:solidFill>
                  <a:schemeClr val="bg1"/>
                </a:solidFill>
              </a:rPr>
              <a:t>чем около обычных тепловых электростанций</a:t>
            </a:r>
            <a:r>
              <a:rPr lang="en-US" sz="2400" b="1" dirty="0" smtClean="0">
                <a:solidFill>
                  <a:schemeClr val="bg1"/>
                </a:solidFill>
              </a:rPr>
              <a:t>,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функционирующих на каменном угле. 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476</TotalTime>
  <Words>227</Words>
  <Application>Microsoft Office PowerPoint</Application>
  <PresentationFormat>Произвольный</PresentationFormat>
  <Paragraphs>30</Paragraphs>
  <Slides>13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Урок-конференция «Радиация                      и жизнь»</vt:lpstr>
      <vt:lpstr>Цели урока- конференции</vt:lpstr>
      <vt:lpstr>Слайд 3</vt:lpstr>
      <vt:lpstr>     Космическое излучение</vt:lpstr>
      <vt:lpstr>Земная радиация</vt:lpstr>
      <vt:lpstr>Слайд 6</vt:lpstr>
      <vt:lpstr>Источники излучения, используемые в медицине</vt:lpstr>
      <vt:lpstr>Ядерные взрывы</vt:lpstr>
      <vt:lpstr>Атомная энергетика </vt:lpstr>
      <vt:lpstr>Слайд 10</vt:lpstr>
      <vt:lpstr>Воздействие ионизирующего излучения на ткани организма</vt:lpstr>
      <vt:lpstr>Проникающая способность излучения и способы защиты от радиации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Урок-конференция на тему  «Радиация и ее воздействие на биологические объекты»</dc:title>
  <dc:creator>пк</dc:creator>
  <cp:lastModifiedBy>Учитель</cp:lastModifiedBy>
  <cp:revision>87</cp:revision>
  <dcterms:created xsi:type="dcterms:W3CDTF">2016-03-13T15:39:01Z</dcterms:created>
  <dcterms:modified xsi:type="dcterms:W3CDTF">2016-03-26T06:55:11Z</dcterms:modified>
</cp:coreProperties>
</file>