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1950 г.</c:v>
                </c:pt>
              </c:strCache>
            </c:strRef>
          </c:tx>
          <c:dLbls>
            <c:dLbl>
              <c:idx val="6"/>
              <c:layout>
                <c:manualLayout>
                  <c:x val="0.23029541236357889"/>
                  <c:y val="-1.2767973512814983E-3"/>
                </c:manualLayout>
              </c:layout>
              <c:showCatName val="1"/>
            </c:dLbl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СССР</c:v>
                </c:pt>
                <c:pt idx="1">
                  <c:v>Европа</c:v>
                </c:pt>
                <c:pt idx="2">
                  <c:v>Азия</c:v>
                </c:pt>
                <c:pt idx="3">
                  <c:v>Африка</c:v>
                </c:pt>
                <c:pt idx="4">
                  <c:v>Сев. Америка</c:v>
                </c:pt>
                <c:pt idx="5">
                  <c:v>Лат. Америка</c:v>
                </c:pt>
                <c:pt idx="6">
                  <c:v>Австралия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9.6</c:v>
                </c:pt>
                <c:pt idx="1">
                  <c:v>29.7</c:v>
                </c:pt>
                <c:pt idx="2">
                  <c:v>31.4</c:v>
                </c:pt>
                <c:pt idx="3">
                  <c:v>4.5</c:v>
                </c:pt>
                <c:pt idx="4">
                  <c:v>14.5</c:v>
                </c:pt>
                <c:pt idx="5">
                  <c:v>9.2000000000000011</c:v>
                </c:pt>
                <c:pt idx="6">
                  <c:v>1.1000000000000001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2000 г.</c:v>
                </c:pt>
              </c:strCache>
            </c:strRef>
          </c:tx>
          <c:dLbls>
            <c:dLbl>
              <c:idx val="6"/>
              <c:layout>
                <c:manualLayout>
                  <c:x val="-0.17758886978151706"/>
                  <c:y val="2.2130071405626994E-3"/>
                </c:manualLayout>
              </c:layout>
              <c:showCatName val="1"/>
            </c:dLbl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СНГ</c:v>
                </c:pt>
                <c:pt idx="1">
                  <c:v>Европа</c:v>
                </c:pt>
                <c:pt idx="2">
                  <c:v>Азия</c:v>
                </c:pt>
                <c:pt idx="3">
                  <c:v>Африка</c:v>
                </c:pt>
                <c:pt idx="4">
                  <c:v>Сев. Америка</c:v>
                </c:pt>
                <c:pt idx="5">
                  <c:v>Лат. Америка</c:v>
                </c:pt>
                <c:pt idx="6">
                  <c:v>Австралия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7.1</c:v>
                </c:pt>
                <c:pt idx="1">
                  <c:v>12.8</c:v>
                </c:pt>
                <c:pt idx="2">
                  <c:v>46.8</c:v>
                </c:pt>
                <c:pt idx="3">
                  <c:v>10.7</c:v>
                </c:pt>
                <c:pt idx="4">
                  <c:v>8.1</c:v>
                </c:pt>
                <c:pt idx="5">
                  <c:v>13.7</c:v>
                </c:pt>
                <c:pt idx="6">
                  <c:v>0.8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BA49F6-50B3-44FC-99DF-8995E447A82D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a2054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1214422"/>
            <a:ext cx="4445608" cy="59293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6" name="Picture 4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4239">
            <a:off x="6758907" y="4137116"/>
            <a:ext cx="2162939" cy="22796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Формы расселения населения.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Урбанизация.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Литвинова Г.Ю.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142984"/>
            <a:ext cx="2699442" cy="231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Городские поселения</a:t>
            </a:r>
            <a:r>
              <a:rPr lang="ru-RU" dirty="0" smtClean="0"/>
              <a:t> возникли в результате развития ремесел, задолго до нашей эры в дельтах Нила, Тигра и Евфрата как центры торговли и ремесел.</a:t>
            </a:r>
          </a:p>
          <a:p>
            <a:pPr algn="just"/>
            <a:r>
              <a:rPr lang="ru-RU" dirty="0" smtClean="0"/>
              <a:t>В средние века с зарождением элементов капиталистического производства (1400г.) самыми большими городами в Европе были Париж -275 тыс. жителей, Милан и Брюгге – по 125 тыс. , Венеция – 110 тыс., Генуя и Гренада – по 100 тыс., Прага – 90 тыс., Флоренция – 90 тыс., Лондон – 45 тыс., Псков – 35 тыс., Москва – 30 тыс. жителей.</a:t>
            </a:r>
          </a:p>
          <a:p>
            <a:pPr algn="just"/>
            <a:r>
              <a:rPr lang="ru-RU" dirty="0" smtClean="0"/>
              <a:t>Среди городов Азии в начале </a:t>
            </a:r>
            <a:r>
              <a:rPr lang="en-US" dirty="0" smtClean="0"/>
              <a:t>XV</a:t>
            </a:r>
            <a:r>
              <a:rPr lang="ru-RU" dirty="0" smtClean="0"/>
              <a:t> века выделялись Пекин – 320 тыс., Киото – 200 тыс., Самарканд – 100 тыс. жителей. В Африке Каир (450 тыс. жителей) был единственным городом.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ul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law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6838">
            <a:off x="4088171" y="2840371"/>
            <a:ext cx="4725848" cy="3544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nd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83929">
            <a:off x="285720" y="571480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443">
            <a:off x="3714744" y="2500306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86454"/>
            <a:ext cx="8229600" cy="857256"/>
          </a:xfrm>
        </p:spPr>
        <p:txBody>
          <a:bodyPr/>
          <a:lstStyle/>
          <a:p>
            <a:r>
              <a:rPr lang="ru-RU" dirty="0" smtClean="0"/>
              <a:t>Вспомните, какие функции городов вам известны.</a:t>
            </a:r>
            <a:endParaRPr lang="ru-RU" dirty="0"/>
          </a:p>
        </p:txBody>
      </p:sp>
      <p:pic>
        <p:nvPicPr>
          <p:cNvPr id="4" name="Рисунок 3" descr="ag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631">
            <a:off x="1803561" y="1426054"/>
            <a:ext cx="5446099" cy="408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Современный город стал выполнять несколько функций.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городов: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города-столицы</a:t>
            </a:r>
          </a:p>
          <a:p>
            <a:r>
              <a:rPr lang="ru-RU" dirty="0" smtClean="0"/>
              <a:t>города-порты</a:t>
            </a:r>
          </a:p>
          <a:p>
            <a:r>
              <a:rPr lang="ru-RU" dirty="0" smtClean="0"/>
              <a:t>города-курорты</a:t>
            </a:r>
          </a:p>
          <a:p>
            <a:r>
              <a:rPr lang="ru-RU" dirty="0" smtClean="0"/>
              <a:t>центры туризма</a:t>
            </a:r>
          </a:p>
          <a:p>
            <a:r>
              <a:rPr lang="ru-RU" dirty="0" smtClean="0"/>
              <a:t>религиозные центры</a:t>
            </a:r>
          </a:p>
          <a:p>
            <a:r>
              <a:rPr lang="ru-RU" dirty="0" smtClean="0"/>
              <a:t>промышленные центры</a:t>
            </a:r>
          </a:p>
          <a:p>
            <a:r>
              <a:rPr lang="ru-RU" dirty="0" smtClean="0"/>
              <a:t>научные центры</a:t>
            </a:r>
          </a:p>
          <a:p>
            <a:r>
              <a:rPr lang="ru-RU" dirty="0" smtClean="0"/>
              <a:t>многофункциональные города.</a:t>
            </a:r>
          </a:p>
          <a:p>
            <a:endParaRPr lang="ru-RU" dirty="0"/>
          </a:p>
        </p:txBody>
      </p:sp>
      <p:pic>
        <p:nvPicPr>
          <p:cNvPr id="1026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500570"/>
            <a:ext cx="1794967" cy="1811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Hav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098">
            <a:off x="4712946" y="532967"/>
            <a:ext cx="3449676" cy="242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oz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60">
            <a:off x="4583876" y="1041801"/>
            <a:ext cx="3825884" cy="286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o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7024">
            <a:off x="4582728" y="1031980"/>
            <a:ext cx="3873509" cy="290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gaf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59093">
            <a:off x="4379051" y="1119609"/>
            <a:ext cx="3873509" cy="290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Vatik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8334">
            <a:off x="4637108" y="1052820"/>
            <a:ext cx="3695099" cy="2750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xoz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3524">
            <a:off x="4755826" y="1725565"/>
            <a:ext cx="3611570" cy="270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tpr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5660">
            <a:off x="4578002" y="1133392"/>
            <a:ext cx="4254512" cy="3190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idne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2" y="928670"/>
            <a:ext cx="4224413" cy="316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В наши дни размещение населения все больше определяется географией городов. Единого для всех </a:t>
            </a:r>
            <a:r>
              <a:rPr lang="ru-RU" b="1" dirty="0" smtClean="0"/>
              <a:t>понятия «город</a:t>
            </a:r>
            <a:r>
              <a:rPr lang="ru-RU" dirty="0" smtClean="0"/>
              <a:t>» не существует.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r>
              <a:rPr lang="ru-RU" dirty="0" smtClean="0"/>
              <a:t>В Дании, Швеции, Финляндии к городу относится поселение с числом жителей более </a:t>
            </a:r>
            <a:r>
              <a:rPr lang="ru-RU" b="1" dirty="0" smtClean="0"/>
              <a:t>200</a:t>
            </a:r>
            <a:r>
              <a:rPr lang="ru-RU" dirty="0" smtClean="0"/>
              <a:t> человек:</a:t>
            </a:r>
          </a:p>
          <a:p>
            <a:r>
              <a:rPr lang="ru-RU" dirty="0" smtClean="0"/>
              <a:t>В Канаде, Австралии – </a:t>
            </a:r>
            <a:r>
              <a:rPr lang="ru-RU" i="1" dirty="0" smtClean="0"/>
              <a:t>свыше 1 тыс. человек;</a:t>
            </a:r>
          </a:p>
          <a:p>
            <a:r>
              <a:rPr lang="ru-RU" dirty="0" smtClean="0"/>
              <a:t>В ФРГ, Франции – </a:t>
            </a:r>
            <a:r>
              <a:rPr lang="ru-RU" i="1" dirty="0" smtClean="0"/>
              <a:t>свыше 2 тыс. человек;</a:t>
            </a:r>
          </a:p>
          <a:p>
            <a:r>
              <a:rPr lang="ru-RU" dirty="0" smtClean="0"/>
              <a:t>В США, Мексике – </a:t>
            </a:r>
            <a:r>
              <a:rPr lang="ru-RU" i="1" dirty="0" smtClean="0"/>
              <a:t>2,5 тыс. человек;</a:t>
            </a:r>
          </a:p>
          <a:p>
            <a:r>
              <a:rPr lang="ru-RU" dirty="0" smtClean="0"/>
              <a:t>В Индии, Иране – </a:t>
            </a:r>
            <a:r>
              <a:rPr lang="ru-RU" i="1" dirty="0" smtClean="0"/>
              <a:t>свыше 5 тыс. человек;</a:t>
            </a:r>
          </a:p>
          <a:p>
            <a:r>
              <a:rPr lang="ru-RU" dirty="0" smtClean="0"/>
              <a:t>В Швейцарии, Малайзии -  </a:t>
            </a:r>
            <a:r>
              <a:rPr lang="ru-RU" i="1" dirty="0" smtClean="0"/>
              <a:t>свыше 10 тыс. человек;</a:t>
            </a:r>
          </a:p>
          <a:p>
            <a:r>
              <a:rPr lang="ru-RU" dirty="0" smtClean="0"/>
              <a:t>В России – </a:t>
            </a:r>
            <a:r>
              <a:rPr lang="ru-RU" i="1" dirty="0" smtClean="0"/>
              <a:t>свыше 12 тыс. человек;</a:t>
            </a:r>
          </a:p>
          <a:p>
            <a:r>
              <a:rPr lang="ru-RU" dirty="0" smtClean="0"/>
              <a:t>В Нигерии – </a:t>
            </a:r>
            <a:r>
              <a:rPr lang="ru-RU" i="1" dirty="0" smtClean="0"/>
              <a:t>свыше 20 тыс. человек;</a:t>
            </a:r>
          </a:p>
          <a:p>
            <a:r>
              <a:rPr lang="ru-RU" dirty="0" smtClean="0"/>
              <a:t>В Японии – </a:t>
            </a:r>
            <a:r>
              <a:rPr lang="ru-RU" i="1" dirty="0" smtClean="0"/>
              <a:t>свыше 30 тыс. человек; </a:t>
            </a:r>
          </a:p>
          <a:p>
            <a:r>
              <a:rPr lang="ru-RU" dirty="0" smtClean="0"/>
              <a:t>В Южной Корее – </a:t>
            </a:r>
            <a:r>
              <a:rPr lang="ru-RU" i="1" dirty="0" smtClean="0"/>
              <a:t>свыше 40 тыс. человек.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Отличительные черты городов: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высокая людность и плотность населения;</a:t>
            </a:r>
          </a:p>
          <a:p>
            <a:pPr lvl="0"/>
            <a:r>
              <a:rPr lang="ru-RU" dirty="0" smtClean="0"/>
              <a:t>занятость в промышленности;</a:t>
            </a:r>
          </a:p>
          <a:p>
            <a:pPr lvl="0"/>
            <a:r>
              <a:rPr lang="ru-RU" dirty="0" smtClean="0"/>
              <a:t>наличие административных функций;</a:t>
            </a:r>
          </a:p>
          <a:p>
            <a:pPr lvl="0"/>
            <a:r>
              <a:rPr lang="ru-RU" dirty="0" smtClean="0"/>
              <a:t>этажность застройки;</a:t>
            </a:r>
          </a:p>
          <a:p>
            <a:pPr lvl="0"/>
            <a:r>
              <a:rPr lang="ru-RU" dirty="0" smtClean="0"/>
              <a:t>динамичность населения;</a:t>
            </a:r>
          </a:p>
          <a:p>
            <a:pPr lvl="0"/>
            <a:r>
              <a:rPr lang="ru-RU" dirty="0" smtClean="0"/>
              <a:t>развитая инфраструктура;</a:t>
            </a:r>
          </a:p>
          <a:p>
            <a:pPr lvl="0"/>
            <a:r>
              <a:rPr lang="ru-RU" dirty="0" smtClean="0"/>
              <a:t>городской образ жизни;</a:t>
            </a:r>
          </a:p>
          <a:p>
            <a:pPr lvl="0"/>
            <a:r>
              <a:rPr lang="ru-RU" dirty="0" smtClean="0"/>
              <a:t>высокий уровень благоустройства.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474013" cy="1817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Урбанизация – это зло или благо для планеты?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Урбанизация (от лат. Слова </a:t>
            </a:r>
            <a:r>
              <a:rPr lang="en-US" dirty="0" err="1" smtClean="0"/>
              <a:t>urbs</a:t>
            </a:r>
            <a:r>
              <a:rPr lang="ru-RU" dirty="0" smtClean="0"/>
              <a:t>- город) это рост городов, повышение удельного веса городского населения в стране, регионе, мире, возникновение и развитие более сложных систем и сетей городов.</a:t>
            </a:r>
          </a:p>
          <a:p>
            <a:pPr algn="just"/>
            <a:r>
              <a:rPr lang="ru-RU" dirty="0" smtClean="0"/>
              <a:t>Урбанизация – это не только исторический процесс повышения роли городов и городского населения, но и широкое распространение городского образа жизни.</a:t>
            </a:r>
          </a:p>
          <a:p>
            <a:pPr algn="just"/>
            <a:r>
              <a:rPr lang="ru-RU" dirty="0" smtClean="0"/>
              <a:t>Урбанизация – одна из самых важных составных частей социально-экономического развития.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Характерные черты</a:t>
            </a:r>
            <a:r>
              <a:rPr lang="ru-RU" dirty="0" smtClean="0"/>
              <a:t> современного процесса урбанизации: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0430" y="1428736"/>
            <a:ext cx="2214578" cy="92869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Черты урбанизации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3214686"/>
            <a:ext cx="221457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Концентрация населения в основном в крупных городах.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3214686"/>
            <a:ext cx="2214578" cy="19288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Быстрые темпы роста городского населения. Особенно в менее развитых городах.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3214686"/>
            <a:ext cx="2214578" cy="228601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Расползание городов вширь. Города превращаются в агломерации, агломерации в мегаполисы.</a:t>
            </a:r>
          </a:p>
        </p:txBody>
      </p:sp>
      <p:cxnSp>
        <p:nvCxnSpPr>
          <p:cNvPr id="9" name="Соединительная линия уступом 8"/>
          <p:cNvCxnSpPr>
            <a:stCxn id="4" idx="2"/>
            <a:endCxn id="6" idx="0"/>
          </p:cNvCxnSpPr>
          <p:nvPr/>
        </p:nvCxnSpPr>
        <p:spPr>
          <a:xfrm rot="5400000">
            <a:off x="2964645" y="1571612"/>
            <a:ext cx="857256" cy="24288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4" idx="2"/>
            <a:endCxn id="5" idx="0"/>
          </p:cNvCxnSpPr>
          <p:nvPr/>
        </p:nvCxnSpPr>
        <p:spPr>
          <a:xfrm rot="5400000">
            <a:off x="4179091" y="2786058"/>
            <a:ext cx="85725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4" idx="2"/>
            <a:endCxn id="7" idx="0"/>
          </p:cNvCxnSpPr>
          <p:nvPr/>
        </p:nvCxnSpPr>
        <p:spPr>
          <a:xfrm rot="16200000" flipH="1">
            <a:off x="5393537" y="1571612"/>
            <a:ext cx="857256" cy="24288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черта</a:t>
            </a:r>
            <a:r>
              <a:rPr lang="ru-RU" dirty="0" smtClean="0"/>
              <a:t> – быстрые темпы роста</a:t>
            </a:r>
            <a:endParaRPr lang="ru-RU" dirty="0"/>
          </a:p>
        </p:txBody>
      </p:sp>
      <p:pic>
        <p:nvPicPr>
          <p:cNvPr id="4" name="Содержимое 3" descr="Duba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83978"/>
            <a:ext cx="8229600" cy="340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 и 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9594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1800" dirty="0" smtClean="0"/>
              <a:t>Познакомить учащихся с новыми терминами и понятиями;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Продолжить формирование представлений и знаний о географии населения Земли;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Рассмотреть основные формы расселения населения, сложившиеся в мире;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Изучить вопросы, связанные с городами – их появлением, статусом, особенностями, проблемами и ролью в современном мире;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 Сформировать представление об урбанизации, о значении и месте этого явления в современной географии населения Земли;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Познакомить учащихся с наиболее важными чертами и особенностями, присущими сельскому населению планеты;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Проанализировать наиболее значимые проблемы, присущие основным формам расселения, в первую очередь городам, и возможные пути решения этих проблем;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Продолжить формирование умения работать с различными источниками информации, анализировать, выделять главное, делать соответствующие выводы;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Воспитывать уважительное отношение к природе, населению и всему тому, что было создано человечеством; расширять познавательный интерес учащихся, воспитывать чувство прекрасного.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Вторая черта</a:t>
            </a:r>
            <a:r>
              <a:rPr lang="ru-RU" dirty="0" smtClean="0"/>
              <a:t> – концентрация населения и хозяйства в основном в больших городах</a:t>
            </a:r>
            <a:endParaRPr lang="ru-RU" dirty="0"/>
          </a:p>
        </p:txBody>
      </p:sp>
      <p:pic>
        <p:nvPicPr>
          <p:cNvPr id="4" name="Содержимое 3" descr="agl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32000" y="1782762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Третья черта</a:t>
            </a:r>
            <a:r>
              <a:rPr lang="ru-RU" dirty="0" smtClean="0"/>
              <a:t> – «расползание» городов, расширение их территории</a:t>
            </a:r>
            <a:endParaRPr lang="ru-RU" dirty="0"/>
          </a:p>
        </p:txBody>
      </p:sp>
      <p:pic>
        <p:nvPicPr>
          <p:cNvPr id="6" name="Содержимое 5" descr="lond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7498" y="1214422"/>
            <a:ext cx="4629004" cy="49466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Доля отдельных регионов в городском населении мира.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357222" y="1219200"/>
          <a:ext cx="5500726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143372" y="1142984"/>
          <a:ext cx="54292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Агломерация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Агломерация </a:t>
            </a:r>
            <a:r>
              <a:rPr lang="ru-RU" dirty="0" smtClean="0"/>
              <a:t>– территориальные скопления городского и сельского населения вокруг крупного города (чаще всего это столицы, важные промышленные и торговые центры). Имеют сплошную общую транспортную инфраструктуру и тесные производственные связи.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56" y="4643446"/>
            <a:ext cx="6715172" cy="121444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Приведите примеры агломераций.</a:t>
            </a:r>
            <a:endParaRPr lang="ru-RU" sz="2400" dirty="0"/>
          </a:p>
        </p:txBody>
      </p:sp>
      <p:pic>
        <p:nvPicPr>
          <p:cNvPr id="4" name="Рисунок 3" descr="qe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1809750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Крупнейшие агломерации мира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00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274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Агломерация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Численность жителей (млн.чел.)1990г.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Агломерация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Численность жителей (млн.чел.)2015г.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Токио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Токио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28,7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Нью-Йорк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Бомбей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27,4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Мехико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Лагос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24,4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Сан-Паулу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Шанхай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23,4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Шанхай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Джакарта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21,1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Бомбей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Сан-Паулу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20,8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Лос-Анджелес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Карачи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20,6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Пекин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Пекин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19,4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Калькутта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Дакка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68580" marR="68580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Буэнос-Айрес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Мехико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18,8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Мегаполисы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245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Образуются при скоплении агломераций,  демографы относят к ним города с численностью населения свыше 10 млн. человек, они стали опорными каркасами расселения. Эта группа сверхкрупных  городских агломераций, например </a:t>
            </a:r>
            <a:r>
              <a:rPr lang="ru-RU" i="1" dirty="0" err="1" smtClean="0"/>
              <a:t>Босваш</a:t>
            </a:r>
            <a:r>
              <a:rPr lang="ru-RU" dirty="0" smtClean="0"/>
              <a:t>, </a:t>
            </a:r>
            <a:r>
              <a:rPr lang="ru-RU" i="1" dirty="0" err="1" smtClean="0"/>
              <a:t>Чипитс</a:t>
            </a:r>
            <a:r>
              <a:rPr lang="ru-RU" dirty="0" smtClean="0"/>
              <a:t>, </a:t>
            </a:r>
            <a:r>
              <a:rPr lang="ru-RU" i="1" dirty="0" err="1" smtClean="0"/>
              <a:t>СанСан</a:t>
            </a:r>
            <a:r>
              <a:rPr lang="ru-RU" dirty="0" smtClean="0"/>
              <a:t> в США, </a:t>
            </a:r>
            <a:r>
              <a:rPr lang="ru-RU" i="1" dirty="0" err="1" smtClean="0"/>
              <a:t>Токайдо</a:t>
            </a:r>
            <a:r>
              <a:rPr lang="ru-RU" dirty="0" smtClean="0"/>
              <a:t> в Японии. Они растут  теперь в основном за счет развивающихся стран. В 1950 году только Нью-Йорк пре6вышал указанную численность населения, в 1960 году к нему присоединился Токио, в 1970г. – Шанхай, а в 1990 г. Количество мегаполисов увеличилось до 12, в том числе 8 приходилось на развивающиеся страны. В середине 1995 г. в этих странах  находилось 10 из 15 мега-городов, а по прогнозам в 2015 году из 26 крупнейших городов 22 будут находиться в развивающихся странах, в том числе 16 – в Азии.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Y.gif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28122" cy="65722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БосВаш</a:t>
            </a:r>
            <a:r>
              <a:rPr lang="ru-RU" dirty="0" smtClean="0"/>
              <a:t> (США)</a:t>
            </a:r>
            <a:endParaRPr lang="ru-RU" dirty="0"/>
          </a:p>
        </p:txBody>
      </p:sp>
      <p:pic>
        <p:nvPicPr>
          <p:cNvPr id="4" name="Содержимое 3" descr="bos-wash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492667" y="1428736"/>
            <a:ext cx="4158666" cy="4803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Темпы роста и уровень урбанизации.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 уровню урбанизации все страны мира можно подразделить на три большие группы:</a:t>
            </a:r>
          </a:p>
          <a:p>
            <a:pPr algn="just"/>
            <a:r>
              <a:rPr lang="ru-RU" b="1" dirty="0" smtClean="0"/>
              <a:t>Первая группа</a:t>
            </a:r>
            <a:r>
              <a:rPr lang="ru-RU" dirty="0" smtClean="0"/>
              <a:t> – </a:t>
            </a:r>
            <a:r>
              <a:rPr lang="ru-RU" dirty="0" err="1" smtClean="0"/>
              <a:t>высокоурбанизированные</a:t>
            </a:r>
            <a:r>
              <a:rPr lang="ru-RU" dirty="0" smtClean="0"/>
              <a:t> страны (доля городского населения свыше 50%.</a:t>
            </a:r>
          </a:p>
          <a:p>
            <a:pPr algn="just"/>
            <a:r>
              <a:rPr lang="ru-RU" b="1" dirty="0" smtClean="0"/>
              <a:t>Вторая группа</a:t>
            </a:r>
            <a:r>
              <a:rPr lang="ru-RU" dirty="0" smtClean="0"/>
              <a:t> – </a:t>
            </a:r>
            <a:r>
              <a:rPr lang="ru-RU" dirty="0" err="1" smtClean="0"/>
              <a:t>среднеурбанизированные</a:t>
            </a:r>
            <a:r>
              <a:rPr lang="ru-RU" dirty="0" smtClean="0"/>
              <a:t> страны (доля городского населения от 20 до 50%).</a:t>
            </a:r>
          </a:p>
          <a:p>
            <a:pPr algn="just"/>
            <a:r>
              <a:rPr lang="ru-RU" b="1" dirty="0" smtClean="0"/>
              <a:t>Третья группа</a:t>
            </a:r>
            <a:r>
              <a:rPr lang="ru-RU" dirty="0" smtClean="0"/>
              <a:t> – низкий уровень урбанизации (доля городского населения ниже 20%)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урбанизации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42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279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Страны с </a:t>
                      </a:r>
                      <a:r>
                        <a:rPr lang="ru-RU" sz="1600" i="1" u="sng" dirty="0">
                          <a:latin typeface="Calibri"/>
                          <a:ea typeface="Calibri"/>
                          <a:cs typeface="Times New Roman"/>
                        </a:rPr>
                        <a:t>высоким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уровнем урбанизации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Страны со </a:t>
                      </a:r>
                      <a:r>
                        <a:rPr lang="ru-RU" sz="1600" i="1" u="sng" dirty="0" smtClean="0">
                          <a:latin typeface="Calibri"/>
                          <a:ea typeface="Calibri"/>
                          <a:cs typeface="Times New Roman"/>
                        </a:rPr>
                        <a:t>средним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уровнем урбанизации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Страны со </a:t>
                      </a:r>
                      <a:r>
                        <a:rPr lang="ru-RU" sz="1600" i="1" u="sng" dirty="0" smtClean="0">
                          <a:latin typeface="Calibri"/>
                          <a:ea typeface="Calibri"/>
                          <a:cs typeface="Times New Roman"/>
                        </a:rPr>
                        <a:t>слабым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уровнем урбанизации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Монако –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Индия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Бурунди- 8%</a:t>
                      </a: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Сингапур –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Непал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Руанда – 8%</a:t>
                      </a: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Кувейт – 97%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Вьетнам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Буркина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Фасо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– 9%</a:t>
                      </a: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Венесуэла – 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Индонезия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Уганда – 12%</a:t>
                      </a: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Великобритания-89%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Малайзия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Эфиопия – 13%</a:t>
                      </a: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Аргентина – 88%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Сенегал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Малави – 13%</a:t>
                      </a: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Австралия – 85%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Конго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Непал – 14%</a:t>
                      </a: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Швеция – 83%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Китай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Нигер -17%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Темпы урбанизации зависят от ее уровня.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959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развитых странах урбанизация продолжает развиваться «</a:t>
            </a:r>
            <a:r>
              <a:rPr lang="ru-RU" i="1" u="sng" dirty="0" smtClean="0">
                <a:solidFill>
                  <a:srgbClr val="FF0000"/>
                </a:solidFill>
              </a:rPr>
              <a:t>вглубь</a:t>
            </a:r>
            <a:r>
              <a:rPr lang="ru-RU" dirty="0" smtClean="0"/>
              <a:t>», приобретая новые формы.</a:t>
            </a:r>
          </a:p>
          <a:p>
            <a:pPr algn="just"/>
            <a:r>
              <a:rPr lang="ru-RU" dirty="0" smtClean="0"/>
              <a:t>В развивающихся странах, где уровень урбанизации значительно ниже, она продолжает расти «</a:t>
            </a:r>
            <a:r>
              <a:rPr lang="ru-RU" i="1" u="sng" dirty="0" smtClean="0">
                <a:solidFill>
                  <a:srgbClr val="FF0000"/>
                </a:solidFill>
              </a:rPr>
              <a:t>вширь</a:t>
            </a:r>
            <a:r>
              <a:rPr lang="ru-RU" dirty="0" smtClean="0"/>
              <a:t>», население увеличивается.</a:t>
            </a:r>
          </a:p>
          <a:p>
            <a:pPr algn="just"/>
            <a:r>
              <a:rPr lang="ru-RU" dirty="0" smtClean="0"/>
              <a:t>Урбанизация всеобъемлющий  пространственный процесс, он охватывает в территориальном плане не только городскую, но и сельскую местность.</a:t>
            </a:r>
          </a:p>
          <a:p>
            <a:pPr algn="just"/>
            <a:r>
              <a:rPr lang="ru-RU" dirty="0" smtClean="0"/>
              <a:t>С ним связаны многие сельские проблемы (подвижность, изменение структуры сельского населения, </a:t>
            </a:r>
            <a:r>
              <a:rPr lang="ru-RU" dirty="0" err="1" smtClean="0"/>
              <a:t>депопуляция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Города и агломерации оказывают разностороннее влияние на окружающую сельскую территорию, постепенно как бы «переваривая» ее, сокращая размеры сельской местности</a:t>
            </a:r>
          </a:p>
          <a:p>
            <a:pPr algn="just"/>
            <a:r>
              <a:rPr lang="ru-RU" dirty="0" smtClean="0"/>
              <a:t>В результате происходит стремительное развитие пригородов крупных городов – </a:t>
            </a:r>
            <a:r>
              <a:rPr lang="ru-RU" b="1" u="sng" dirty="0" err="1" smtClean="0"/>
              <a:t>субурбанизация</a:t>
            </a:r>
            <a:r>
              <a:rPr lang="ru-RU" b="1" dirty="0" smtClean="0"/>
              <a:t> </a:t>
            </a:r>
            <a:r>
              <a:rPr lang="ru-RU" dirty="0" smtClean="0"/>
              <a:t>(дословно – урбанизация пригородов).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 урока: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Лекция с элементами беседы.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</a:t>
            </a:r>
            <a:r>
              <a:rPr lang="ru-RU" b="1" dirty="0" smtClean="0"/>
              <a:t>показателям темпов роста </a:t>
            </a:r>
            <a:r>
              <a:rPr lang="ru-RU" dirty="0" smtClean="0"/>
              <a:t>городского населения страны можно разделить на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1.Страны, с высокими темпами роста городского населения.</a:t>
            </a:r>
          </a:p>
          <a:p>
            <a:r>
              <a:rPr lang="ru-RU" dirty="0" smtClean="0"/>
              <a:t>2.Страны с низкими темпами роста городского населения.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4214818"/>
            <a:ext cx="621510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Приведите примеры таких стран.</a:t>
            </a:r>
          </a:p>
        </p:txBody>
      </p:sp>
      <p:pic>
        <p:nvPicPr>
          <p:cNvPr id="5" name="Рисунок 4" descr="qe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1809750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темпов роста городского населения.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571612"/>
          <a:ext cx="8229600" cy="249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Максимальные показатели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Минимальные показатели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Буркина-Фасо – 12,6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Албания – 0,9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Йемен  - 9,4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Эстония – 0,9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Оман   - 8,6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Латвия  - 0,6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Иордания – 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Россия – 0,2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Непал – 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взрыв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динамике городского населения мира во второй половине ХХ века наступил резкий перелом, получивший название «</a:t>
            </a:r>
            <a:r>
              <a:rPr lang="ru-RU" i="1" u="sng" dirty="0" smtClean="0">
                <a:solidFill>
                  <a:srgbClr val="FF0000"/>
                </a:solidFill>
              </a:rPr>
              <a:t>городской революции</a:t>
            </a:r>
            <a:r>
              <a:rPr lang="ru-RU" dirty="0" smtClean="0"/>
              <a:t>», или «</a:t>
            </a:r>
            <a:r>
              <a:rPr lang="ru-RU" i="1" u="sng" dirty="0" smtClean="0">
                <a:solidFill>
                  <a:srgbClr val="FF0000"/>
                </a:solidFill>
              </a:rPr>
              <a:t>городского взрыва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28934"/>
            <a:ext cx="5334000" cy="3495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Ложная урбанизация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Рост городов опережает развитие инфраструктуры, бытового обслуживания, строительства, промышленности. При этом неимущее население обычно селится на окраинах, где возникают пояса нищеты. Подобная урбанизация называется «</a:t>
            </a:r>
            <a:r>
              <a:rPr lang="ru-RU" i="1" u="sng" dirty="0" smtClean="0">
                <a:solidFill>
                  <a:srgbClr val="FF0000"/>
                </a:solidFill>
              </a:rPr>
              <a:t>трущобная,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ложная</a:t>
            </a:r>
            <a:r>
              <a:rPr lang="ru-RU" b="1" dirty="0" smtClean="0"/>
              <a:t>».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4500570"/>
            <a:ext cx="657229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каких регионов характерна «ложная» урбанизация?</a:t>
            </a:r>
            <a:endParaRPr lang="ru-RU" sz="2400" dirty="0"/>
          </a:p>
        </p:txBody>
      </p:sp>
      <p:pic>
        <p:nvPicPr>
          <p:cNvPr id="4" name="Рисунок 3" descr="qe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14752"/>
            <a:ext cx="1809750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«ложной» урбанизации.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Главная причина заключается в постоянном притоке неимущего сельского населения, которое город не в состоянии обеспечить ни жильем, ни работой.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ce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3592">
            <a:off x="4421812" y="3186122"/>
            <a:ext cx="4317995" cy="323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n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2362">
            <a:off x="430845" y="2699269"/>
            <a:ext cx="4540264" cy="3405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ли управлять процессом урбанизации?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ряде международных документов говорится о кризисе урбанизации в развивающихся странах, где она продолжает оставаться в основном стихийной.</a:t>
            </a:r>
          </a:p>
          <a:p>
            <a:pPr algn="just"/>
            <a:r>
              <a:rPr lang="ru-RU" dirty="0" smtClean="0"/>
              <a:t>В экономически развитых странах предпринимаются большие усилия по регулированию процесса урбанизации.</a:t>
            </a:r>
          </a:p>
          <a:p>
            <a:pPr algn="just"/>
            <a:r>
              <a:rPr lang="ru-RU" dirty="0" smtClean="0"/>
              <a:t>В этой работе наряду с государственными органами участвуют 	архитекторы, демографы, географы,</a:t>
            </a:r>
          </a:p>
          <a:p>
            <a:pPr algn="just">
              <a:buNone/>
            </a:pPr>
            <a:r>
              <a:rPr lang="ru-RU" dirty="0" smtClean="0"/>
              <a:t>	экономисты, социологи.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ubai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71845" y="-53884"/>
            <a:ext cx="9215846" cy="691188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Урбанизация, с одной стороны, улучшает условия жизни людей. Города – очаг зарождения и распространения нового – в науке, технике, производстве, культуре, искусстве.</a:t>
            </a:r>
          </a:p>
          <a:p>
            <a:pPr algn="just"/>
            <a:r>
              <a:rPr lang="ru-RU" dirty="0" smtClean="0"/>
              <a:t>С другой – приводит к вытеснению природных систем, загрязнению окружающей среды, повышению химической, физической и психологической нагрузки на организм человека.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урбанизации.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959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Для оценки перспектив урбанизации как глобального процесса выделяют два вопроса:</a:t>
            </a:r>
          </a:p>
          <a:p>
            <a:pPr algn="just"/>
            <a:r>
              <a:rPr lang="ru-RU" dirty="0" smtClean="0"/>
              <a:t>будет ли урбанизация развиваться и дальше;</a:t>
            </a:r>
          </a:p>
          <a:p>
            <a:pPr algn="just"/>
            <a:r>
              <a:rPr lang="ru-RU" dirty="0" smtClean="0"/>
              <a:t>и если будет, то в каких пространственных формах.</a:t>
            </a:r>
          </a:p>
          <a:p>
            <a:pPr algn="just">
              <a:buNone/>
            </a:pPr>
            <a:r>
              <a:rPr lang="ru-RU" dirty="0" smtClean="0"/>
              <a:t>	Существуют два принципиально отличных взгляда  на перспективы урбанизации :</a:t>
            </a:r>
          </a:p>
          <a:p>
            <a:pPr algn="just"/>
            <a:r>
              <a:rPr lang="ru-RU" dirty="0" smtClean="0"/>
              <a:t>процесс урбанизации близок к закату, наступает 	период «дезурбанизации»;</a:t>
            </a:r>
          </a:p>
          <a:p>
            <a:pPr algn="just"/>
            <a:r>
              <a:rPr lang="ru-RU" dirty="0" smtClean="0"/>
              <a:t>урбанизация будет развиваться и впредь, но ее 	содержание, формы, пространственные 	структуры и системы будут меняться по мере 	эволюции самого процесса в странах разного 	типа.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Геоурбанистика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Эта наука изучает:</a:t>
            </a:r>
          </a:p>
          <a:p>
            <a:pPr lvl="0"/>
            <a:r>
              <a:rPr lang="ru-RU" dirty="0" smtClean="0"/>
              <a:t>Основные исторические этапы развития городов.</a:t>
            </a:r>
          </a:p>
          <a:p>
            <a:pPr lvl="0"/>
            <a:r>
              <a:rPr lang="ru-RU" dirty="0" smtClean="0"/>
              <a:t>Главные особенности современного процесса урбанизации.</a:t>
            </a:r>
          </a:p>
          <a:p>
            <a:pPr lvl="0"/>
            <a:r>
              <a:rPr lang="ru-RU" dirty="0" smtClean="0"/>
              <a:t>Географические аспекты урбанизации и развития крупных урбанизированных зон мира.</a:t>
            </a:r>
          </a:p>
          <a:p>
            <a:pPr lvl="0"/>
            <a:r>
              <a:rPr lang="ru-RU" dirty="0" smtClean="0"/>
              <a:t>Сети и системы городов.</a:t>
            </a:r>
          </a:p>
          <a:p>
            <a:pPr lvl="0"/>
            <a:r>
              <a:rPr lang="ru-RU" dirty="0" smtClean="0"/>
              <a:t>Основы проектирования городов и градостроительства.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500570"/>
            <a:ext cx="1818742" cy="18095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Оборудование: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Карта плотности населения мира;</a:t>
            </a:r>
          </a:p>
          <a:p>
            <a:r>
              <a:rPr lang="ru-RU" dirty="0" smtClean="0"/>
              <a:t>Атласы;</a:t>
            </a:r>
          </a:p>
          <a:p>
            <a:r>
              <a:rPr lang="ru-RU" dirty="0" smtClean="0"/>
              <a:t>Рабочие тетради;</a:t>
            </a:r>
          </a:p>
          <a:p>
            <a:r>
              <a:rPr lang="ru-RU" dirty="0" smtClean="0"/>
              <a:t>Статистический материал;</a:t>
            </a:r>
          </a:p>
          <a:p>
            <a:r>
              <a:rPr lang="ru-RU" dirty="0" smtClean="0"/>
              <a:t>Технические средства обучения.</a:t>
            </a:r>
            <a:endParaRPr lang="ru-RU" dirty="0"/>
          </a:p>
        </p:txBody>
      </p:sp>
      <p:sp>
        <p:nvSpPr>
          <p:cNvPr id="2056" name="Webpage"/>
          <p:cNvSpPr>
            <a:spLocks noEditPoints="1" noChangeArrowheads="1"/>
          </p:cNvSpPr>
          <p:nvPr/>
        </p:nvSpPr>
        <p:spPr bwMode="auto">
          <a:xfrm>
            <a:off x="7500958" y="4500570"/>
            <a:ext cx="1352550" cy="1809750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b="1" dirty="0" smtClean="0"/>
              <a:t>Закрепление изученного материала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Дайте определение понятиям:</a:t>
            </a:r>
          </a:p>
          <a:p>
            <a:pPr>
              <a:buNone/>
            </a:pPr>
            <a:r>
              <a:rPr lang="ru-RU" dirty="0" smtClean="0"/>
              <a:t>А) урбанизация;      б)агломерация;  в) мегаполис.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2. Что такое «городской взрыв» и «ложная урбанизация»?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3. Какие страны имеют самый высокий и самый низкий уровень урбанизации?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4. Распределите страны по уровню урбанизации.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1.Аргентина			2.Бутан</a:t>
            </a:r>
          </a:p>
          <a:p>
            <a:r>
              <a:rPr lang="ru-RU" dirty="0" smtClean="0"/>
              <a:t>3.Гвинея				4.Египет</a:t>
            </a:r>
          </a:p>
          <a:p>
            <a:r>
              <a:rPr lang="ru-RU" dirty="0" smtClean="0"/>
              <a:t>5.Конго				6.Корея</a:t>
            </a:r>
          </a:p>
          <a:p>
            <a:r>
              <a:rPr lang="ru-RU" dirty="0" smtClean="0"/>
              <a:t>7.Норвегия			8.Португалия</a:t>
            </a:r>
          </a:p>
          <a:p>
            <a:r>
              <a:rPr lang="ru-RU" dirty="0" smtClean="0"/>
              <a:t>9.Оман				10.Судан</a:t>
            </a:r>
          </a:p>
          <a:p>
            <a:r>
              <a:rPr lang="ru-RU" dirty="0" smtClean="0"/>
              <a:t>11.Эфиопия			12.Япония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857364"/>
          <a:ext cx="87154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Высокоурбанизированные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Среднеурбанизированные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Слабоурбанизированные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Термины и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24510"/>
          </a:xfrm>
        </p:spPr>
        <p:txBody>
          <a:bodyPr/>
          <a:lstStyle/>
          <a:p>
            <a:pPr algn="just"/>
            <a:r>
              <a:rPr lang="ru-RU" dirty="0" smtClean="0"/>
              <a:t>Расселение населения</a:t>
            </a:r>
          </a:p>
          <a:p>
            <a:pPr algn="just"/>
            <a:r>
              <a:rPr lang="ru-RU" dirty="0" smtClean="0"/>
              <a:t>Городские населенные пункты</a:t>
            </a:r>
          </a:p>
          <a:p>
            <a:pPr algn="just"/>
            <a:r>
              <a:rPr lang="ru-RU" dirty="0" smtClean="0"/>
              <a:t>Сельские населенные пункты</a:t>
            </a:r>
          </a:p>
          <a:p>
            <a:pPr algn="just"/>
            <a:r>
              <a:rPr lang="ru-RU" dirty="0" smtClean="0"/>
              <a:t>Город</a:t>
            </a:r>
          </a:p>
          <a:p>
            <a:pPr algn="just"/>
            <a:r>
              <a:rPr lang="ru-RU" dirty="0" smtClean="0"/>
              <a:t>«Городской взрыв»</a:t>
            </a:r>
          </a:p>
          <a:p>
            <a:pPr algn="just"/>
            <a:r>
              <a:rPr lang="ru-RU" dirty="0" smtClean="0"/>
              <a:t>Города-«миллионеры»</a:t>
            </a:r>
          </a:p>
          <a:p>
            <a:pPr algn="just"/>
            <a:r>
              <a:rPr lang="ru-RU" dirty="0" smtClean="0"/>
              <a:t>Урбанизация</a:t>
            </a:r>
          </a:p>
          <a:p>
            <a:pPr algn="just"/>
            <a:r>
              <a:rPr lang="ru-RU" dirty="0" smtClean="0"/>
              <a:t>«Ложная» урбанизация (трущобная)</a:t>
            </a:r>
          </a:p>
          <a:p>
            <a:pPr algn="just"/>
            <a:r>
              <a:rPr lang="ru-RU" dirty="0" err="1" smtClean="0"/>
              <a:t>Субурбанизация</a:t>
            </a:r>
            <a:endParaRPr lang="ru-RU" dirty="0" smtClean="0"/>
          </a:p>
          <a:p>
            <a:pPr algn="just"/>
            <a:r>
              <a:rPr lang="ru-RU" dirty="0" smtClean="0"/>
              <a:t>Агломерация</a:t>
            </a:r>
          </a:p>
          <a:p>
            <a:pPr algn="just"/>
            <a:r>
              <a:rPr lang="ru-RU" dirty="0" smtClean="0"/>
              <a:t>Мегаполис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b="1" dirty="0" smtClean="0"/>
              <a:t>Изучение нового материала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Основные формы расселения;</a:t>
            </a:r>
          </a:p>
          <a:p>
            <a:r>
              <a:rPr lang="ru-RU" dirty="0" smtClean="0"/>
              <a:t>2. Городское население: возрастание роли;</a:t>
            </a:r>
          </a:p>
          <a:p>
            <a:r>
              <a:rPr lang="ru-RU" dirty="0" smtClean="0"/>
              <a:t>3. Понятие об урбанизации;</a:t>
            </a:r>
          </a:p>
          <a:p>
            <a:r>
              <a:rPr lang="ru-RU" dirty="0" smtClean="0"/>
              <a:t>4. Уровни и темпы урбанизации.</a:t>
            </a:r>
            <a:endParaRPr lang="ru-RU" dirty="0"/>
          </a:p>
        </p:txBody>
      </p:sp>
      <p:pic>
        <p:nvPicPr>
          <p:cNvPr id="307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500570"/>
            <a:ext cx="1784909" cy="1822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расселения.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Расселение -</a:t>
            </a:r>
            <a:r>
              <a:rPr lang="ru-RU" dirty="0" smtClean="0"/>
              <a:t> процесс распределения и перераспределения населения на определенной территории.</a:t>
            </a:r>
          </a:p>
          <a:p>
            <a:r>
              <a:rPr lang="ru-RU" b="1" dirty="0" smtClean="0"/>
              <a:t>Основные формы расселения</a:t>
            </a:r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3000372"/>
            <a:ext cx="2357454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формы </a:t>
            </a:r>
            <a:r>
              <a:rPr lang="ru-RU" dirty="0" smtClean="0"/>
              <a:t>расселения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4143380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оседлая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143380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кочевая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857760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500702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Сельские поселения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4929198"/>
            <a:ext cx="385765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Характерна для народов, занимающихся скотоводством в горных, степных и пустынных районах</a:t>
            </a:r>
          </a:p>
        </p:txBody>
      </p:sp>
      <p:cxnSp>
        <p:nvCxnSpPr>
          <p:cNvPr id="13" name="Соединительная линия уступом 12"/>
          <p:cNvCxnSpPr>
            <a:stCxn id="4" idx="2"/>
            <a:endCxn id="5" idx="0"/>
          </p:cNvCxnSpPr>
          <p:nvPr/>
        </p:nvCxnSpPr>
        <p:spPr>
          <a:xfrm rot="5400000">
            <a:off x="3643306" y="3250405"/>
            <a:ext cx="500066" cy="128588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4" idx="2"/>
            <a:endCxn id="6" idx="0"/>
          </p:cNvCxnSpPr>
          <p:nvPr/>
        </p:nvCxnSpPr>
        <p:spPr>
          <a:xfrm rot="16200000" flipH="1">
            <a:off x="4893471" y="3286124"/>
            <a:ext cx="500066" cy="121444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5" idx="2"/>
            <a:endCxn id="7" idx="3"/>
          </p:cNvCxnSpPr>
          <p:nvPr/>
        </p:nvCxnSpPr>
        <p:spPr>
          <a:xfrm rot="5400000">
            <a:off x="2803910" y="4625587"/>
            <a:ext cx="500066" cy="39290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5" idx="2"/>
            <a:endCxn id="8" idx="3"/>
          </p:cNvCxnSpPr>
          <p:nvPr/>
        </p:nvCxnSpPr>
        <p:spPr>
          <a:xfrm rot="5400000">
            <a:off x="2482439" y="4947058"/>
            <a:ext cx="1143008" cy="39290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608645" y="4749809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Содержимое 31" descr="law1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214414" y="1142984"/>
            <a:ext cx="6929486" cy="5197115"/>
          </a:xfrm>
          <a:prstGeom prst="roundRect">
            <a:avLst/>
          </a:prstGeom>
          <a:noFill/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Функциональные особенности сельских поселений.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1428736"/>
            <a:ext cx="228601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Сельские поселения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2786058"/>
            <a:ext cx="192882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Сельскохозяйственные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2786058"/>
            <a:ext cx="214314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Несельскохозяйственные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2786058"/>
            <a:ext cx="192882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Смешанные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4714884"/>
            <a:ext cx="1857388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Лесные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4714884"/>
            <a:ext cx="1857388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Промысловые</a:t>
            </a:r>
            <a:endParaRPr lang="ru-RU" sz="2000" dirty="0"/>
          </a:p>
        </p:txBody>
      </p:sp>
      <p:cxnSp>
        <p:nvCxnSpPr>
          <p:cNvPr id="16" name="Соединительная линия уступом 15"/>
          <p:cNvCxnSpPr>
            <a:stCxn id="7" idx="2"/>
            <a:endCxn id="8" idx="0"/>
          </p:cNvCxnSpPr>
          <p:nvPr/>
        </p:nvCxnSpPr>
        <p:spPr>
          <a:xfrm rot="5400000">
            <a:off x="3339695" y="1482315"/>
            <a:ext cx="428628" cy="21788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7" idx="2"/>
            <a:endCxn id="9" idx="0"/>
          </p:cNvCxnSpPr>
          <p:nvPr/>
        </p:nvCxnSpPr>
        <p:spPr>
          <a:xfrm rot="5400000">
            <a:off x="4429124" y="2571744"/>
            <a:ext cx="42862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7" idx="2"/>
            <a:endCxn id="10" idx="0"/>
          </p:cNvCxnSpPr>
          <p:nvPr/>
        </p:nvCxnSpPr>
        <p:spPr>
          <a:xfrm rot="16200000" flipH="1">
            <a:off x="5518553" y="1482314"/>
            <a:ext cx="428628" cy="21788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9" idx="2"/>
            <a:endCxn id="11" idx="0"/>
          </p:cNvCxnSpPr>
          <p:nvPr/>
        </p:nvCxnSpPr>
        <p:spPr>
          <a:xfrm rot="5400000">
            <a:off x="3750463" y="3821909"/>
            <a:ext cx="785818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9" idx="2"/>
            <a:endCxn id="12" idx="0"/>
          </p:cNvCxnSpPr>
          <p:nvPr/>
        </p:nvCxnSpPr>
        <p:spPr>
          <a:xfrm rot="16200000" flipH="1">
            <a:off x="4786314" y="3786190"/>
            <a:ext cx="785818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сельского расселения: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Групповая – деревня, станица (Европа, Азия, Африка)</a:t>
            </a:r>
          </a:p>
          <a:p>
            <a:r>
              <a:rPr lang="ru-RU" dirty="0" smtClean="0"/>
              <a:t>Рассеянная – ферма, хутор (США, Канада, Австралия)</a:t>
            </a:r>
            <a:endParaRPr lang="ru-RU" dirty="0"/>
          </a:p>
        </p:txBody>
      </p:sp>
      <p:pic>
        <p:nvPicPr>
          <p:cNvPr id="4" name="Рисунок 3" descr="lon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85992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fiop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429000"/>
            <a:ext cx="4572032" cy="302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14818"/>
            <a:ext cx="2714644" cy="2163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424</TotalTime>
  <Words>1695</Words>
  <Application>Microsoft Office PowerPoint</Application>
  <PresentationFormat>Экран (4:3)</PresentationFormat>
  <Paragraphs>263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Начальная</vt:lpstr>
      <vt:lpstr>Формы расселения населения. Урбанизация.</vt:lpstr>
      <vt:lpstr>Цели и задачи:</vt:lpstr>
      <vt:lpstr>Тип урока: </vt:lpstr>
      <vt:lpstr>Оборудование: </vt:lpstr>
      <vt:lpstr>Термины и понятия</vt:lpstr>
      <vt:lpstr>I. Изучение нового материала</vt:lpstr>
      <vt:lpstr>Формы расселения.</vt:lpstr>
      <vt:lpstr>Функциональные особенности сельских поселений.</vt:lpstr>
      <vt:lpstr>Формы сельского расселения:</vt:lpstr>
      <vt:lpstr>Города</vt:lpstr>
      <vt:lpstr>Слайд 11</vt:lpstr>
      <vt:lpstr>Слайд 12</vt:lpstr>
      <vt:lpstr>Современный город стал выполнять несколько функций.</vt:lpstr>
      <vt:lpstr>Функции городов:</vt:lpstr>
      <vt:lpstr>Слайд 15</vt:lpstr>
      <vt:lpstr>Отличительные черты городов:</vt:lpstr>
      <vt:lpstr>Урбанизация – это зло или благо для планеты?</vt:lpstr>
      <vt:lpstr>Характерные черты современного процесса урбанизации:</vt:lpstr>
      <vt:lpstr>Первая черта – быстрые темпы роста</vt:lpstr>
      <vt:lpstr>Вторая черта – концентрация населения и хозяйства в основном в больших городах</vt:lpstr>
      <vt:lpstr>Третья черта – «расползание» городов, расширение их территории</vt:lpstr>
      <vt:lpstr>Доля отдельных регионов в городском населении мира.</vt:lpstr>
      <vt:lpstr>Агломерация</vt:lpstr>
      <vt:lpstr>Крупнейшие агломерации мира</vt:lpstr>
      <vt:lpstr>Мегаполисы</vt:lpstr>
      <vt:lpstr>БосВаш (США)</vt:lpstr>
      <vt:lpstr>Темпы роста и уровень урбанизации.</vt:lpstr>
      <vt:lpstr>Уровень урбанизации</vt:lpstr>
      <vt:lpstr>Темпы урбанизации зависят от ее уровня.</vt:lpstr>
      <vt:lpstr>По показателям темпов роста городского населения страны можно разделить на группы:</vt:lpstr>
      <vt:lpstr>Показатели темпов роста городского населения.</vt:lpstr>
      <vt:lpstr>Городской взрыв</vt:lpstr>
      <vt:lpstr>Ложная урбанизация</vt:lpstr>
      <vt:lpstr>Причины «ложной» урбанизации.</vt:lpstr>
      <vt:lpstr>Можно ли управлять процессом урбанизации?</vt:lpstr>
      <vt:lpstr>Слайд 36</vt:lpstr>
      <vt:lpstr>Слайд 37</vt:lpstr>
      <vt:lpstr>Перспективы урбанизации.</vt:lpstr>
      <vt:lpstr>Геоурбанистика.</vt:lpstr>
      <vt:lpstr>II. Закрепление изученного материала.</vt:lpstr>
      <vt:lpstr>Слайд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расселения населения. Урбанизация.</dc:title>
  <dc:creator>Литвинова Г.Ю.</dc:creator>
  <cp:lastModifiedBy>Литвинова Г.Ю.</cp:lastModifiedBy>
  <cp:revision>109</cp:revision>
  <dcterms:created xsi:type="dcterms:W3CDTF">2009-02-07T18:50:38Z</dcterms:created>
  <dcterms:modified xsi:type="dcterms:W3CDTF">2009-02-08T12:51:45Z</dcterms:modified>
</cp:coreProperties>
</file>