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2" r:id="rId3"/>
    <p:sldId id="259" r:id="rId4"/>
    <p:sldId id="260" r:id="rId5"/>
    <p:sldId id="261" r:id="rId6"/>
    <p:sldId id="280" r:id="rId7"/>
    <p:sldId id="281" r:id="rId8"/>
    <p:sldId id="282" r:id="rId9"/>
    <p:sldId id="283" r:id="rId10"/>
    <p:sldId id="257" r:id="rId11"/>
    <p:sldId id="284" r:id="rId12"/>
    <p:sldId id="278" r:id="rId13"/>
    <p:sldId id="276" r:id="rId14"/>
    <p:sldId id="279" r:id="rId15"/>
    <p:sldId id="273" r:id="rId16"/>
    <p:sldId id="275" r:id="rId17"/>
    <p:sldId id="271" r:id="rId18"/>
    <p:sldId id="274" r:id="rId19"/>
    <p:sldId id="277" r:id="rId20"/>
    <p:sldId id="285" r:id="rId21"/>
    <p:sldId id="258" r:id="rId22"/>
    <p:sldId id="263" r:id="rId23"/>
    <p:sldId id="264" r:id="rId24"/>
    <p:sldId id="265" r:id="rId25"/>
    <p:sldId id="269" r:id="rId26"/>
    <p:sldId id="270"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1429" autoAdjust="0"/>
  </p:normalViewPr>
  <p:slideViewPr>
    <p:cSldViewPr>
      <p:cViewPr varScale="1">
        <p:scale>
          <a:sx n="47" d="100"/>
          <a:sy n="47" d="100"/>
        </p:scale>
        <p:origin x="-101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57017D-F5AA-434E-903D-A4EA6AEBFCF8}" type="datetimeFigureOut">
              <a:rPr lang="ru-RU" smtClean="0"/>
              <a:pPr/>
              <a:t>02.02.2011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A01D0-F3E2-47EC-85E1-41C148A51BB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dirty="0" smtClean="0"/>
              <a:t>Кто такие гномы? Это сказочные существа в смешных колпачках. Они часто проказят, но, в общем, довольно безобидны. А где живут гномы, знаешь? В волшебной</a:t>
            </a:r>
            <a:r>
              <a:rPr lang="ru-RU" baseline="0" dirty="0" smtClean="0"/>
              <a:t> стране Фантазии.  </a:t>
            </a:r>
            <a:r>
              <a:rPr lang="ru-RU" dirty="0" smtClean="0"/>
              <a:t>А чем же все они занимаются? Этого никто не знает, ну а мы сейчас тихонечко возьмём и посмотрим …</a:t>
            </a:r>
          </a:p>
          <a:p>
            <a:endParaRPr lang="ru-RU" dirty="0" smtClean="0"/>
          </a:p>
        </p:txBody>
      </p:sp>
      <p:sp>
        <p:nvSpPr>
          <p:cNvPr id="4" name="Номер слайда 3"/>
          <p:cNvSpPr>
            <a:spLocks noGrp="1"/>
          </p:cNvSpPr>
          <p:nvPr>
            <p:ph type="sldNum" sz="quarter" idx="10"/>
          </p:nvPr>
        </p:nvSpPr>
        <p:spPr/>
        <p:txBody>
          <a:bodyPr/>
          <a:lstStyle/>
          <a:p>
            <a:fld id="{8E1A01D0-F3E2-47EC-85E1-41C148A51BB9}"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smtClean="0"/>
              <a:t>Итак, во что превратится обычный лист бумаги, зависит только от умелых рук мастера.</a:t>
            </a:r>
          </a:p>
          <a:p>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Гномы подготовили для</a:t>
            </a:r>
            <a:r>
              <a:rPr lang="ru-RU" baseline="0" dirty="0" smtClean="0"/>
              <a:t>  нас с вами загадки, и сейчас мы отгадаем, что же понадобится нам на занятиях Приготовились? </a:t>
            </a:r>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1. Не похож на человечка, но имеет он сердечко,</a:t>
            </a:r>
          </a:p>
          <a:p>
            <a:r>
              <a:rPr lang="ru-RU" sz="1200" kern="1200" dirty="0" smtClean="0">
                <a:solidFill>
                  <a:schemeClr val="tx1"/>
                </a:solidFill>
                <a:latin typeface="+mn-lt"/>
                <a:ea typeface="+mn-ea"/>
                <a:cs typeface="+mn-cs"/>
              </a:rPr>
              <a:t>    И работе круглый год он сердечко отдаёт.                           (Карандаш.)</a:t>
            </a:r>
          </a:p>
          <a:p>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На мне можно написать, на мне можно рисовать.</a:t>
            </a:r>
          </a:p>
          <a:p>
            <a:r>
              <a:rPr lang="ru-RU" sz="1200" kern="1200" dirty="0" smtClean="0">
                <a:solidFill>
                  <a:schemeClr val="tx1"/>
                </a:solidFill>
                <a:latin typeface="+mn-lt"/>
                <a:ea typeface="+mn-ea"/>
                <a:cs typeface="+mn-cs"/>
              </a:rPr>
              <a:t>    Меня можно разукрашивать, меня можно вырезать.          (Лист бумаги)</a:t>
            </a:r>
          </a:p>
          <a:p>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3. Жил-был в бумажном царстве очень важный дед.</a:t>
            </a:r>
          </a:p>
          <a:p>
            <a:r>
              <a:rPr lang="ru-RU" sz="1200" kern="1200" dirty="0" smtClean="0">
                <a:solidFill>
                  <a:schemeClr val="tx1"/>
                </a:solidFill>
                <a:latin typeface="+mn-lt"/>
                <a:ea typeface="+mn-ea"/>
                <a:cs typeface="+mn-cs"/>
              </a:rPr>
              <a:t>    Считал себя он прочным, а значит, самым главным</a:t>
            </a:r>
          </a:p>
          <a:p>
            <a:r>
              <a:rPr lang="ru-RU" sz="1200" kern="1200" dirty="0" smtClean="0">
                <a:solidFill>
                  <a:schemeClr val="tx1"/>
                </a:solidFill>
                <a:latin typeface="+mn-lt"/>
                <a:ea typeface="+mn-ea"/>
                <a:cs typeface="+mn-cs"/>
              </a:rPr>
              <a:t>    И очень-очень твёрдым из всех бумаг.                                    (Картон)</a:t>
            </a:r>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4. Инструмент бывалый – не большой, не малый.</a:t>
            </a:r>
          </a:p>
          <a:p>
            <a:r>
              <a:rPr lang="ru-RU" sz="1200" kern="1200" dirty="0" smtClean="0">
                <a:solidFill>
                  <a:schemeClr val="tx1"/>
                </a:solidFill>
                <a:latin typeface="+mn-lt"/>
                <a:ea typeface="+mn-ea"/>
                <a:cs typeface="+mn-cs"/>
              </a:rPr>
              <a:t>    У него полно забот: он  и режет и стрижёт.                           (Ножницы.)</a:t>
            </a:r>
          </a:p>
          <a:p>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5. Соединю картон с бумагой я, соединю я два листа.                  (Клей.)</a:t>
            </a:r>
          </a:p>
          <a:p>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6. Хоть я не прачка, друзья, стираю старательно я.                       (Ластик.)</a:t>
            </a:r>
          </a:p>
          <a:p>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7. Жмутся в узеньком домишке разноцветные детишки.</a:t>
            </a:r>
          </a:p>
          <a:p>
            <a:r>
              <a:rPr lang="ru-RU" sz="1200" kern="1200" dirty="0" smtClean="0">
                <a:solidFill>
                  <a:schemeClr val="tx1"/>
                </a:solidFill>
                <a:latin typeface="+mn-lt"/>
                <a:ea typeface="+mn-ea"/>
                <a:cs typeface="+mn-cs"/>
              </a:rPr>
              <a:t>    Только выпустишь на волю – где была пустота,</a:t>
            </a:r>
          </a:p>
          <a:p>
            <a:r>
              <a:rPr lang="ru-RU" sz="1200" kern="1200" dirty="0" smtClean="0">
                <a:solidFill>
                  <a:schemeClr val="tx1"/>
                </a:solidFill>
                <a:latin typeface="+mn-lt"/>
                <a:ea typeface="+mn-ea"/>
                <a:cs typeface="+mn-cs"/>
              </a:rPr>
              <a:t>    Там глядишь красота!                                                      (Цветные карандаши.)</a:t>
            </a:r>
          </a:p>
          <a:p>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8. Без меня чертить сумей-ка! А зовут меня …            (Линейка)</a:t>
            </a:r>
          </a:p>
          <a:p>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0" dirty="0" smtClean="0"/>
              <a:t>Самый мудрый гном подготовил для вас рассказ: </a:t>
            </a:r>
          </a:p>
          <a:p>
            <a:r>
              <a:rPr lang="ru-RU" b="0" dirty="0" smtClean="0"/>
              <a:t>Мы,</a:t>
            </a:r>
            <a:r>
              <a:rPr lang="ru-RU" b="0" baseline="0" dirty="0" smtClean="0"/>
              <a:t> </a:t>
            </a:r>
            <a:r>
              <a:rPr lang="ru-RU" b="0" dirty="0" smtClean="0"/>
              <a:t>гномы, очень любим мастерить поделки своими руками из простого материала, который называется бумага. </a:t>
            </a:r>
            <a:r>
              <a:rPr lang="ru-RU" sz="1200" b="0" dirty="0" smtClean="0"/>
              <a:t>Бумага очень хороший материал</a:t>
            </a:r>
            <a:r>
              <a:rPr lang="ru-RU" sz="1200" b="0" baseline="0" dirty="0" smtClean="0"/>
              <a:t> </a:t>
            </a:r>
            <a:r>
              <a:rPr lang="ru-RU" sz="1200" b="0" dirty="0" smtClean="0"/>
              <a:t>для творчества.  Она хорошо режется, клеится, бывает тонкой, плотной, цветной. А откуда она взялась?</a:t>
            </a:r>
            <a:r>
              <a:rPr lang="ru-RU" sz="1200" b="0" baseline="0" dirty="0" smtClean="0"/>
              <a:t> Давайте узнаем!</a:t>
            </a:r>
            <a:endParaRPr lang="ru-RU" sz="1200" b="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8E1A01D0-F3E2-47EC-85E1-41C148A51BB9}"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 теперь давайте немножко отдохнём и вместе с гномами сделает зарядку.</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А часы идут, идут</a:t>
            </a:r>
          </a:p>
          <a:p>
            <a:r>
              <a:rPr lang="ru-RU" sz="1200" kern="1200" dirty="0" smtClean="0">
                <a:solidFill>
                  <a:schemeClr val="tx1"/>
                </a:solidFill>
                <a:latin typeface="+mn-lt"/>
                <a:ea typeface="+mn-ea"/>
                <a:cs typeface="+mn-cs"/>
              </a:rPr>
              <a:t>Тик-так, тик-так,</a:t>
            </a:r>
          </a:p>
          <a:p>
            <a:r>
              <a:rPr lang="ru-RU" sz="1200" kern="1200" dirty="0" smtClean="0">
                <a:solidFill>
                  <a:schemeClr val="tx1"/>
                </a:solidFill>
                <a:latin typeface="+mn-lt"/>
                <a:ea typeface="+mn-ea"/>
                <a:cs typeface="+mn-cs"/>
              </a:rPr>
              <a:t>В доме кто умеет так?</a:t>
            </a:r>
          </a:p>
          <a:p>
            <a:r>
              <a:rPr lang="ru-RU" sz="1200" kern="1200" dirty="0" smtClean="0">
                <a:solidFill>
                  <a:schemeClr val="tx1"/>
                </a:solidFill>
                <a:latin typeface="+mn-lt"/>
                <a:ea typeface="+mn-ea"/>
                <a:cs typeface="+mn-cs"/>
              </a:rPr>
              <a:t>Это маятник в часах,</a:t>
            </a:r>
          </a:p>
          <a:p>
            <a:r>
              <a:rPr lang="ru-RU" sz="1200" kern="1200" dirty="0" smtClean="0">
                <a:solidFill>
                  <a:schemeClr val="tx1"/>
                </a:solidFill>
                <a:latin typeface="+mn-lt"/>
                <a:ea typeface="+mn-ea"/>
                <a:cs typeface="+mn-cs"/>
              </a:rPr>
              <a:t>Отбивает каждый такт (Наклоны </a:t>
            </a:r>
            <a:r>
              <a:rPr lang="ru-RU" sz="1200" kern="1200" dirty="0" err="1" smtClean="0">
                <a:solidFill>
                  <a:schemeClr val="tx1"/>
                </a:solidFill>
                <a:latin typeface="+mn-lt"/>
                <a:ea typeface="+mn-ea"/>
                <a:cs typeface="+mn-cs"/>
              </a:rPr>
              <a:t>влево-вправо</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А в часах сидит кукушка,</a:t>
            </a:r>
          </a:p>
          <a:p>
            <a:r>
              <a:rPr lang="ru-RU" sz="1200" kern="1200" dirty="0" smtClean="0">
                <a:solidFill>
                  <a:schemeClr val="tx1"/>
                </a:solidFill>
                <a:latin typeface="+mn-lt"/>
                <a:ea typeface="+mn-ea"/>
                <a:cs typeface="+mn-cs"/>
              </a:rPr>
              <a:t>У неё своя избушка. (Дети садятся в глубокий присед.)</a:t>
            </a:r>
          </a:p>
          <a:p>
            <a:r>
              <a:rPr lang="ru-RU" sz="1200" kern="1200" dirty="0" smtClean="0">
                <a:solidFill>
                  <a:schemeClr val="tx1"/>
                </a:solidFill>
                <a:latin typeface="+mn-lt"/>
                <a:ea typeface="+mn-ea"/>
                <a:cs typeface="+mn-cs"/>
              </a:rPr>
              <a:t>Прокукует птичка время,</a:t>
            </a:r>
          </a:p>
          <a:p>
            <a:r>
              <a:rPr lang="ru-RU" sz="1200" kern="1200" dirty="0" smtClean="0">
                <a:solidFill>
                  <a:schemeClr val="tx1"/>
                </a:solidFill>
                <a:latin typeface="+mn-lt"/>
                <a:ea typeface="+mn-ea"/>
                <a:cs typeface="+mn-cs"/>
              </a:rPr>
              <a:t>Снова спрячется за дверью, (Приседания.)</a:t>
            </a:r>
          </a:p>
          <a:p>
            <a:r>
              <a:rPr lang="ru-RU" sz="1200" kern="1200" dirty="0" smtClean="0">
                <a:solidFill>
                  <a:schemeClr val="tx1"/>
                </a:solidFill>
                <a:latin typeface="+mn-lt"/>
                <a:ea typeface="+mn-ea"/>
                <a:cs typeface="+mn-cs"/>
              </a:rPr>
              <a:t>Стрелки движутся по кругу.</a:t>
            </a:r>
          </a:p>
          <a:p>
            <a:r>
              <a:rPr lang="ru-RU" sz="1200" kern="1200" dirty="0" smtClean="0">
                <a:solidFill>
                  <a:schemeClr val="tx1"/>
                </a:solidFill>
                <a:latin typeface="+mn-lt"/>
                <a:ea typeface="+mn-ea"/>
                <a:cs typeface="+mn-cs"/>
              </a:rPr>
              <a:t>Не касаются друг друга. (Вращение туловищем вправо.)</a:t>
            </a:r>
          </a:p>
          <a:p>
            <a:r>
              <a:rPr lang="ru-RU" sz="1200" kern="1200" dirty="0" smtClean="0">
                <a:solidFill>
                  <a:schemeClr val="tx1"/>
                </a:solidFill>
                <a:latin typeface="+mn-lt"/>
                <a:ea typeface="+mn-ea"/>
                <a:cs typeface="+mn-cs"/>
              </a:rPr>
              <a:t>Повернёмся мы с тобой</a:t>
            </a:r>
          </a:p>
          <a:p>
            <a:r>
              <a:rPr lang="ru-RU" sz="1200" kern="1200" dirty="0" smtClean="0">
                <a:solidFill>
                  <a:schemeClr val="tx1"/>
                </a:solidFill>
                <a:latin typeface="+mn-lt"/>
                <a:ea typeface="+mn-ea"/>
                <a:cs typeface="+mn-cs"/>
              </a:rPr>
              <a:t>Против стрелки часовой. (Вращение туловищем влево.)</a:t>
            </a:r>
          </a:p>
          <a:p>
            <a:r>
              <a:rPr lang="ru-RU" sz="1200" kern="1200" dirty="0" smtClean="0">
                <a:solidFill>
                  <a:schemeClr val="tx1"/>
                </a:solidFill>
                <a:latin typeface="+mn-lt"/>
                <a:ea typeface="+mn-ea"/>
                <a:cs typeface="+mn-cs"/>
              </a:rPr>
              <a:t>А часы идут, идут, (Ходьба на месте.)</a:t>
            </a:r>
          </a:p>
          <a:p>
            <a:r>
              <a:rPr lang="ru-RU" sz="1200" kern="1200" dirty="0" smtClean="0">
                <a:solidFill>
                  <a:schemeClr val="tx1"/>
                </a:solidFill>
                <a:latin typeface="+mn-lt"/>
                <a:ea typeface="+mn-ea"/>
                <a:cs typeface="+mn-cs"/>
              </a:rPr>
              <a:t>Иногда вдруг отстают. (Замедление темпа ходьбы.)</a:t>
            </a:r>
          </a:p>
          <a:p>
            <a:r>
              <a:rPr lang="ru-RU" sz="1200" kern="1200" dirty="0" smtClean="0">
                <a:solidFill>
                  <a:schemeClr val="tx1"/>
                </a:solidFill>
                <a:latin typeface="+mn-lt"/>
                <a:ea typeface="+mn-ea"/>
                <a:cs typeface="+mn-cs"/>
              </a:rPr>
              <a:t>А бывает, что спешат,</a:t>
            </a:r>
          </a:p>
          <a:p>
            <a:r>
              <a:rPr lang="ru-RU" sz="1200" kern="1200" dirty="0" smtClean="0">
                <a:solidFill>
                  <a:schemeClr val="tx1"/>
                </a:solidFill>
                <a:latin typeface="+mn-lt"/>
                <a:ea typeface="+mn-ea"/>
                <a:cs typeface="+mn-cs"/>
              </a:rPr>
              <a:t>Словно убежать хотят! (Бег на месте.)</a:t>
            </a:r>
          </a:p>
          <a:p>
            <a:r>
              <a:rPr lang="ru-RU" sz="1200" kern="1200" dirty="0" smtClean="0">
                <a:solidFill>
                  <a:schemeClr val="tx1"/>
                </a:solidFill>
                <a:latin typeface="+mn-lt"/>
                <a:ea typeface="+mn-ea"/>
                <a:cs typeface="+mn-cs"/>
              </a:rPr>
              <a:t>Если их не заведут,</a:t>
            </a:r>
          </a:p>
          <a:p>
            <a:r>
              <a:rPr lang="ru-RU" sz="1200" kern="1200" dirty="0" smtClean="0">
                <a:solidFill>
                  <a:schemeClr val="tx1"/>
                </a:solidFill>
                <a:latin typeface="+mn-lt"/>
                <a:ea typeface="+mn-ea"/>
                <a:cs typeface="+mn-cs"/>
              </a:rPr>
              <a:t>То они совсем встают. (Дети останавливаются.)</a:t>
            </a:r>
          </a:p>
          <a:p>
            <a:r>
              <a:rPr lang="ru-RU" sz="1200" kern="1200" dirty="0" smtClean="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8E1A01D0-F3E2-47EC-85E1-41C148A51BB9}"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Прежде чем приступить к практической</a:t>
            </a:r>
            <a:r>
              <a:rPr lang="ru-RU" baseline="0" dirty="0" smtClean="0"/>
              <a:t> работе, давайте отгадаем загадку. </a:t>
            </a:r>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 загадка такая: У родителей и деток</a:t>
            </a:r>
            <a:r>
              <a:rPr lang="ru-RU" baseline="0" dirty="0" smtClean="0"/>
              <a:t> вся одежда из монеток. Правильно, это рыбки. </a:t>
            </a:r>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Сегодня мы с вами выполним рыбку из цветной бумаги.</a:t>
            </a:r>
            <a:r>
              <a:rPr lang="ru-RU" sz="1200" b="1" dirty="0" smtClean="0">
                <a:solidFill>
                  <a:srgbClr val="7030A0"/>
                </a:solidFill>
                <a:latin typeface="Arial Narrow" pitchFamily="34" charset="0"/>
              </a:rPr>
              <a:t/>
            </a:r>
            <a:br>
              <a:rPr lang="ru-RU" sz="1200" b="1" dirty="0" smtClean="0">
                <a:solidFill>
                  <a:srgbClr val="7030A0"/>
                </a:solidFill>
                <a:latin typeface="Arial Narrow" pitchFamily="34" charset="0"/>
              </a:rPr>
            </a:br>
            <a:r>
              <a:rPr lang="ru-RU" sz="1200" b="0" dirty="0" smtClean="0">
                <a:solidFill>
                  <a:srgbClr val="7030A0"/>
                </a:solidFill>
                <a:latin typeface="Arial Narrow" pitchFamily="34" charset="0"/>
              </a:rPr>
              <a:t>Нам понадобятся:  двусторонняя цветная бумага для тела и хвоста, белая  бумага и чёрный фломастер  для глаз, клей и ножницы.</a:t>
            </a:r>
            <a:br>
              <a:rPr lang="ru-RU" sz="1200" b="0" dirty="0" smtClean="0">
                <a:solidFill>
                  <a:srgbClr val="7030A0"/>
                </a:solidFill>
                <a:latin typeface="Arial Narrow" pitchFamily="34" charset="0"/>
              </a:rPr>
            </a:br>
            <a:endParaRPr lang="ru-RU" b="0"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 вас на столах лежат готовые детали. Давайте посмотрим</a:t>
            </a:r>
            <a:r>
              <a:rPr lang="ru-RU" baseline="0" dirty="0" smtClean="0"/>
              <a:t> на них. </a:t>
            </a:r>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dirty="0" smtClean="0"/>
          </a:p>
          <a:p>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26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0" dirty="0" smtClean="0">
                <a:solidFill>
                  <a:srgbClr val="923C16"/>
                </a:solidFill>
              </a:rPr>
              <a:t>Бумагу изобрел в Китае примерно в 105 году </a:t>
            </a:r>
            <a:r>
              <a:rPr lang="ru-RU" b="0" dirty="0" err="1" smtClean="0">
                <a:solidFill>
                  <a:srgbClr val="923C16"/>
                </a:solidFill>
              </a:rPr>
              <a:t>Цай</a:t>
            </a:r>
            <a:r>
              <a:rPr lang="ru-RU" b="0" dirty="0" smtClean="0">
                <a:solidFill>
                  <a:srgbClr val="923C16"/>
                </a:solidFill>
              </a:rPr>
              <a:t> Лунь. Он нашел способ делать бумагу из волокнистой внутренней части коры тутового дерева. </a:t>
            </a:r>
            <a:endParaRPr lang="ru-RU" b="0" dirty="0">
              <a:solidFill>
                <a:srgbClr val="923C16"/>
              </a:solidFill>
            </a:endParaRPr>
          </a:p>
        </p:txBody>
      </p:sp>
      <p:sp>
        <p:nvSpPr>
          <p:cNvPr id="4" name="Номер слайда 3"/>
          <p:cNvSpPr>
            <a:spLocks noGrp="1"/>
          </p:cNvSpPr>
          <p:nvPr>
            <p:ph type="sldNum" sz="quarter" idx="10"/>
          </p:nvPr>
        </p:nvSpPr>
        <p:spPr/>
        <p:txBody>
          <a:bodyPr/>
          <a:lstStyle/>
          <a:p>
            <a:fld id="{8E1A01D0-F3E2-47EC-85E1-41C148A51BB9}"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smtClean="0">
                <a:solidFill>
                  <a:srgbClr val="923C16"/>
                </a:solidFill>
              </a:rPr>
              <a:t>Китайцы долго растирали кору деревьев, щепки, тряпьё в воде, пока не получалась каша без комочков, потом они выливали эту смесь на подносы, на дне которых находились длинные узкие полоски бамбука. Когда вода стекала, мягкие листы клали сушиться на ровную поверхность. Для этой цели использовали бамбук и старые тряпки. Позднее кто-то догадался, как улучшить качество бумаги, добавив в нее крахмал.</a:t>
            </a:r>
            <a:r>
              <a:rPr lang="ru-RU" sz="1200" b="0" dirty="0" smtClean="0"/>
              <a:t> </a:t>
            </a:r>
          </a:p>
          <a:p>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0" dirty="0" smtClean="0">
                <a:solidFill>
                  <a:srgbClr val="923C16"/>
                </a:solidFill>
              </a:rPr>
              <a:t>Торговые караваны из дальних стран приезжали в Китай за товарами  и как самую большую ценность покупали бумагу. Китайцы  строго хранили свою тайну и 800 лет никто не смог её выведать.</a:t>
            </a:r>
          </a:p>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rgbClr val="923C16"/>
                </a:solidFill>
              </a:rPr>
              <a:t>Однажды арабы разбили китайское войско и захватили пленников. У пленных китайцев они выпытали способ изготовления бумаги.</a:t>
            </a:r>
          </a:p>
          <a:p>
            <a:endParaRPr lang="ru-RU"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smtClean="0">
                <a:solidFill>
                  <a:srgbClr val="996633"/>
                </a:solidFill>
              </a:rPr>
              <a:t>Делали бумагу вручную, с применением самой примитивной техники. За день получали не более 100–120 килограммов. С развитием книгопечатания бумаги требовалось все больше. Тряпья, сбором которого занимались тысячи людей, не хватало. И тут решили испробовать дерево. Опыт удался – древесину расщепили на отдельные волокна и превратили их в бумажную массу. С тех пор и производят бумагу из дерева. </a:t>
            </a:r>
          </a:p>
          <a:p>
            <a:endParaRPr lang="ru-RU" b="0"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dirty="0" smtClean="0">
                <a:solidFill>
                  <a:srgbClr val="923C16"/>
                </a:solidFill>
              </a:rPr>
              <a:t>Сейчас бумагу делают примерно также, только всё это выполняют машины. Бумагоделательные машины выпускают бумажную ленту шириной в несколько метров со скоростью 600-750метров в минуту. </a:t>
            </a:r>
            <a:endParaRPr lang="ru-RU" b="0"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nSpc>
                <a:spcPct val="90000"/>
              </a:lnSpc>
              <a:buFont typeface="Wingdings" pitchFamily="2" charset="2"/>
              <a:buNone/>
            </a:pPr>
            <a:r>
              <a:rPr lang="ru-RU" sz="1200" b="0" dirty="0" smtClean="0"/>
              <a:t>Сегодня только в Японии сохранилось ручное производство бумаги. Это целое искусство. Такая бумага высоко ценится, на ней пишут только красивым каллиграфическим почерком, а художники рисуют картины. </a:t>
            </a:r>
            <a:endParaRPr lang="ru-RU" b="0"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0"/>
              </a:spcAft>
              <a:buClrTx/>
              <a:buSzTx/>
              <a:buFont typeface="Wingdings" pitchFamily="2" charset="2"/>
              <a:buNone/>
              <a:tabLst/>
              <a:defRPr/>
            </a:pPr>
            <a:r>
              <a:rPr lang="ru-RU" sz="1200" b="0" dirty="0" smtClean="0"/>
              <a:t>Бумагу, сделанную руками мастера, называют «</a:t>
            </a:r>
            <a:r>
              <a:rPr lang="ru-RU" sz="1200" b="0" dirty="0" err="1" smtClean="0"/>
              <a:t>васи</a:t>
            </a:r>
            <a:r>
              <a:rPr lang="ru-RU" sz="1200" b="0" dirty="0" smtClean="0"/>
              <a:t>» - японская бумага. </a:t>
            </a:r>
            <a:r>
              <a:rPr lang="ru-RU" sz="1200" b="0" dirty="0" smtClean="0">
                <a:latin typeface="Monotype Corsiva" pitchFamily="66" charset="0"/>
              </a:rPr>
              <a:t>«Хорошая бумага заставляет думать </a:t>
            </a:r>
          </a:p>
          <a:p>
            <a:pPr>
              <a:lnSpc>
                <a:spcPct val="90000"/>
              </a:lnSpc>
              <a:spcBef>
                <a:spcPct val="20000"/>
              </a:spcBef>
              <a:buClr>
                <a:schemeClr val="bg2"/>
              </a:buClr>
              <a:buSzPct val="75000"/>
              <a:buFont typeface="Wingdings" pitchFamily="2" charset="2"/>
              <a:buNone/>
            </a:pPr>
            <a:r>
              <a:rPr lang="ru-RU" sz="1200" b="0" dirty="0" smtClean="0">
                <a:latin typeface="Monotype Corsiva" pitchFamily="66" charset="0"/>
              </a:rPr>
              <a:t>о хороших вещах»,- говорят японцы. </a:t>
            </a:r>
          </a:p>
          <a:p>
            <a:pPr>
              <a:spcBef>
                <a:spcPct val="50000"/>
              </a:spcBef>
            </a:pPr>
            <a:endParaRPr lang="ru-RU" sz="1200" dirty="0" smtClean="0">
              <a:latin typeface="Monotype Corsiva" pitchFamily="66" charset="0"/>
            </a:endParaRPr>
          </a:p>
          <a:p>
            <a:pPr>
              <a:lnSpc>
                <a:spcPct val="90000"/>
              </a:lnSpc>
              <a:buFont typeface="Wingdings" pitchFamily="2" charset="2"/>
              <a:buNone/>
            </a:pPr>
            <a:endParaRPr lang="ru-RU" b="0" dirty="0"/>
          </a:p>
        </p:txBody>
      </p:sp>
      <p:sp>
        <p:nvSpPr>
          <p:cNvPr id="4" name="Номер слайда 3"/>
          <p:cNvSpPr>
            <a:spLocks noGrp="1"/>
          </p:cNvSpPr>
          <p:nvPr>
            <p:ph type="sldNum" sz="quarter" idx="10"/>
          </p:nvPr>
        </p:nvSpPr>
        <p:spPr/>
        <p:txBody>
          <a:bodyPr/>
          <a:lstStyle/>
          <a:p>
            <a:fld id="{8E1A01D0-F3E2-47EC-85E1-41C148A51BB9}"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gif"/></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file:///F:\&#1085;&#1072;%20&#1089;&#1077;&#1088;&#1076;&#1094;&#1077;%20&#1086;&#1090;&#1076;&#1072;&#1102;%20&#1076;&#1077;&#1090;&#1103;&#1084;\&#1092;&#1080;&#1079;&#1082;&#1091;&#1083;&#1100;&#1090;&#1084;&#1080;&#1085;&#1091;&#1090;&#1082;&#1072;%20&#1043;&#1085;&#1086;&#1084;&#1080;&#1082;&#1080;\&#1043;&#1085;&#1086;&#1084;&#1080;&#1082;&#1080;\089_&#1043;&#1085;&#1086;&#1084;&#1099;.mp3" TargetMode="External"/><Relationship Id="rId5" Type="http://schemas.openxmlformats.org/officeDocument/2006/relationships/image" Target="../media/image57.pn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9.gif"/></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D:\на сердце отдаю детям\для конкурса метод. разработка\1192732405_tony_wolf_34.jpg"/>
          <p:cNvPicPr>
            <a:picLocks noChangeAspect="1" noChangeArrowheads="1"/>
          </p:cNvPicPr>
          <p:nvPr/>
        </p:nvPicPr>
        <p:blipFill>
          <a:blip r:embed="rId3" cstate="print"/>
          <a:srcRect l="756" t="894" r="756" b="8042"/>
          <a:stretch>
            <a:fillRect/>
          </a:stretch>
        </p:blipFill>
        <p:spPr bwMode="auto">
          <a:xfrm>
            <a:off x="0" y="-36640"/>
            <a:ext cx="9144000" cy="6894640"/>
          </a:xfrm>
          <a:prstGeom prst="rect">
            <a:avLst/>
          </a:prstGeom>
          <a:noFill/>
        </p:spPr>
      </p:pic>
      <p:sp>
        <p:nvSpPr>
          <p:cNvPr id="6" name="Прямоугольник 5"/>
          <p:cNvSpPr/>
          <p:nvPr/>
        </p:nvSpPr>
        <p:spPr>
          <a:xfrm>
            <a:off x="357158" y="0"/>
            <a:ext cx="8501122" cy="2071679"/>
          </a:xfrm>
          <a:prstGeom prst="rect">
            <a:avLst/>
          </a:prstGeom>
          <a:noFill/>
        </p:spPr>
        <p:txBody>
          <a:bodyPr wrap="none" lIns="91440" tIns="45720" rIns="91440" bIns="45720">
            <a:prstTxWarp prst="textDoubleWave1">
              <a:avLst/>
            </a:prstTxWarp>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«Школа </a:t>
            </a:r>
          </a:p>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весёлых гномов</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1000"/>
                                        <p:tgtEl>
                                          <p:spTgt spid="6">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down)">
                                      <p:cBhvr>
                                        <p:cTn id="11"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descr="57"/>
          <p:cNvPicPr>
            <a:picLocks noChangeAspect="1" noChangeArrowheads="1"/>
          </p:cNvPicPr>
          <p:nvPr/>
        </p:nvPicPr>
        <p:blipFill>
          <a:blip r:embed="rId3" cstate="print"/>
          <a:srcRect/>
          <a:stretch>
            <a:fillRect/>
          </a:stretch>
        </p:blipFill>
        <p:spPr>
          <a:xfrm>
            <a:off x="3286116" y="1214422"/>
            <a:ext cx="2143140" cy="3147819"/>
          </a:xfrm>
          <a:prstGeom prst="rect">
            <a:avLst/>
          </a:prstGeom>
          <a:noFill/>
          <a:ln/>
        </p:spPr>
      </p:pic>
      <p:sp>
        <p:nvSpPr>
          <p:cNvPr id="7" name="Прямоугольник 6"/>
          <p:cNvSpPr/>
          <p:nvPr/>
        </p:nvSpPr>
        <p:spPr>
          <a:xfrm>
            <a:off x="-1143040" y="285728"/>
            <a:ext cx="9858444" cy="646331"/>
          </a:xfrm>
          <a:prstGeom prst="rect">
            <a:avLst/>
          </a:prstGeom>
          <a:noFill/>
        </p:spPr>
        <p:txBody>
          <a:bodyPr wrap="square" lIns="91440" tIns="45720" rIns="91440" bIns="4572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Что мы можем сделать из бумаги?</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13"/>
          <p:cNvPicPr>
            <a:picLocks noGrp="1" noChangeAspect="1" noChangeArrowheads="1"/>
          </p:cNvPicPr>
          <p:nvPr>
            <p:ph sz="half" idx="4294967295"/>
          </p:nvPr>
        </p:nvPicPr>
        <p:blipFill>
          <a:blip r:embed="rId4" cstate="print"/>
          <a:srcRect/>
          <a:stretch>
            <a:fillRect/>
          </a:stretch>
        </p:blipFill>
        <p:spPr>
          <a:xfrm>
            <a:off x="395536" y="908720"/>
            <a:ext cx="2667000" cy="1862138"/>
          </a:xfrm>
          <a:prstGeom prst="rect">
            <a:avLst/>
          </a:prstGeom>
        </p:spPr>
      </p:pic>
      <p:pic>
        <p:nvPicPr>
          <p:cNvPr id="10" name="Picture 17"/>
          <p:cNvPicPr>
            <a:picLocks noChangeAspect="1" noChangeArrowheads="1"/>
          </p:cNvPicPr>
          <p:nvPr/>
        </p:nvPicPr>
        <p:blipFill>
          <a:blip r:embed="rId5" cstate="print"/>
          <a:srcRect/>
          <a:stretch>
            <a:fillRect/>
          </a:stretch>
        </p:blipFill>
        <p:spPr bwMode="auto">
          <a:xfrm>
            <a:off x="0" y="2492896"/>
            <a:ext cx="2590802" cy="1943102"/>
          </a:xfrm>
          <a:prstGeom prst="rect">
            <a:avLst/>
          </a:prstGeom>
          <a:noFill/>
          <a:ln w="9525">
            <a:noFill/>
            <a:miter lim="800000"/>
            <a:headEnd/>
            <a:tailEnd/>
          </a:ln>
          <a:effectLst/>
        </p:spPr>
      </p:pic>
      <p:pic>
        <p:nvPicPr>
          <p:cNvPr id="11" name="Picture 12" descr="crw_2414"/>
          <p:cNvPicPr>
            <a:picLocks noGrp="1" noChangeAspect="1" noChangeArrowheads="1"/>
          </p:cNvPicPr>
          <p:nvPr>
            <p:ph sz="quarter" idx="1"/>
          </p:nvPr>
        </p:nvPicPr>
        <p:blipFill>
          <a:blip r:embed="rId6" cstate="print"/>
          <a:srcRect/>
          <a:stretch>
            <a:fillRect/>
          </a:stretch>
        </p:blipFill>
        <p:spPr>
          <a:xfrm>
            <a:off x="1332722" y="3645024"/>
            <a:ext cx="2211786" cy="2200767"/>
          </a:xfrm>
          <a:noFill/>
          <a:ln/>
        </p:spPr>
      </p:pic>
      <p:pic>
        <p:nvPicPr>
          <p:cNvPr id="12" name="Picture 13" descr="crw_1928"/>
          <p:cNvPicPr>
            <a:picLocks noChangeAspect="1" noChangeArrowheads="1"/>
          </p:cNvPicPr>
          <p:nvPr/>
        </p:nvPicPr>
        <p:blipFill>
          <a:blip r:embed="rId7" cstate="print"/>
          <a:srcRect/>
          <a:stretch>
            <a:fillRect/>
          </a:stretch>
        </p:blipFill>
        <p:spPr>
          <a:xfrm>
            <a:off x="0" y="4884564"/>
            <a:ext cx="1979712" cy="1973436"/>
          </a:xfrm>
          <a:prstGeom prst="rect">
            <a:avLst/>
          </a:prstGeom>
          <a:noFill/>
          <a:ln/>
        </p:spPr>
      </p:pic>
      <p:pic>
        <p:nvPicPr>
          <p:cNvPr id="14" name="Picture 10" descr="crw_1910"/>
          <p:cNvPicPr>
            <a:picLocks noChangeAspect="1" noChangeArrowheads="1"/>
          </p:cNvPicPr>
          <p:nvPr/>
        </p:nvPicPr>
        <p:blipFill>
          <a:blip r:embed="rId8" cstate="print"/>
          <a:srcRect/>
          <a:stretch>
            <a:fillRect/>
          </a:stretch>
        </p:blipFill>
        <p:spPr>
          <a:xfrm>
            <a:off x="3419872" y="3645024"/>
            <a:ext cx="1243541" cy="3212976"/>
          </a:xfrm>
          <a:prstGeom prst="rect">
            <a:avLst/>
          </a:prstGeom>
          <a:noFill/>
          <a:ln/>
        </p:spPr>
      </p:pic>
      <p:pic>
        <p:nvPicPr>
          <p:cNvPr id="15" name="Picture 13" descr="crw_2401"/>
          <p:cNvPicPr>
            <a:picLocks noChangeAspect="1" noChangeArrowheads="1"/>
          </p:cNvPicPr>
          <p:nvPr/>
        </p:nvPicPr>
        <p:blipFill>
          <a:blip r:embed="rId9" cstate="print"/>
          <a:srcRect/>
          <a:stretch>
            <a:fillRect/>
          </a:stretch>
        </p:blipFill>
        <p:spPr>
          <a:xfrm>
            <a:off x="4788024" y="4149080"/>
            <a:ext cx="1714511" cy="2413015"/>
          </a:xfrm>
          <a:prstGeom prst="rect">
            <a:avLst/>
          </a:prstGeom>
          <a:noFill/>
          <a:ln/>
        </p:spPr>
      </p:pic>
      <p:pic>
        <p:nvPicPr>
          <p:cNvPr id="16" name="Picture 7" descr="crw_1940"/>
          <p:cNvPicPr>
            <a:picLocks noChangeAspect="1" noChangeArrowheads="1"/>
          </p:cNvPicPr>
          <p:nvPr/>
        </p:nvPicPr>
        <p:blipFill>
          <a:blip r:embed="rId10" cstate="print"/>
          <a:srcRect/>
          <a:stretch>
            <a:fillRect/>
          </a:stretch>
        </p:blipFill>
        <p:spPr>
          <a:xfrm>
            <a:off x="5148064" y="1052736"/>
            <a:ext cx="2214578" cy="2357454"/>
          </a:xfrm>
          <a:prstGeom prst="rect">
            <a:avLst/>
          </a:prstGeom>
          <a:noFill/>
          <a:ln/>
        </p:spPr>
      </p:pic>
      <p:pic>
        <p:nvPicPr>
          <p:cNvPr id="17" name="Picture 11" descr="crw_1933"/>
          <p:cNvPicPr>
            <a:picLocks noChangeAspect="1" noChangeArrowheads="1"/>
          </p:cNvPicPr>
          <p:nvPr/>
        </p:nvPicPr>
        <p:blipFill>
          <a:blip r:embed="rId11" cstate="print"/>
          <a:srcRect/>
          <a:stretch>
            <a:fillRect/>
          </a:stretch>
        </p:blipFill>
        <p:spPr>
          <a:xfrm>
            <a:off x="7326221" y="1124744"/>
            <a:ext cx="1817779" cy="1853968"/>
          </a:xfrm>
          <a:prstGeom prst="rect">
            <a:avLst/>
          </a:prstGeom>
          <a:noFill/>
          <a:ln/>
        </p:spPr>
      </p:pic>
      <p:pic>
        <p:nvPicPr>
          <p:cNvPr id="18" name="Picture 9" descr="crw_1962"/>
          <p:cNvPicPr>
            <a:picLocks noChangeAspect="1" noChangeArrowheads="1"/>
          </p:cNvPicPr>
          <p:nvPr/>
        </p:nvPicPr>
        <p:blipFill>
          <a:blip r:embed="rId12" cstate="print"/>
          <a:srcRect/>
          <a:stretch>
            <a:fillRect/>
          </a:stretch>
        </p:blipFill>
        <p:spPr>
          <a:xfrm>
            <a:off x="6588224" y="2564904"/>
            <a:ext cx="1888025" cy="2500330"/>
          </a:xfrm>
          <a:prstGeom prst="rect">
            <a:avLst/>
          </a:prstGeom>
          <a:noFill/>
          <a:ln/>
        </p:spPr>
      </p:pic>
      <p:pic>
        <p:nvPicPr>
          <p:cNvPr id="19" name="Picture 6" descr="img_4791"/>
          <p:cNvPicPr>
            <a:picLocks noChangeAspect="1" noChangeArrowheads="1"/>
          </p:cNvPicPr>
          <p:nvPr/>
        </p:nvPicPr>
        <p:blipFill>
          <a:blip r:embed="rId13" cstate="print"/>
          <a:srcRect/>
          <a:stretch>
            <a:fillRect/>
          </a:stretch>
        </p:blipFill>
        <p:spPr>
          <a:xfrm>
            <a:off x="7164288" y="4643422"/>
            <a:ext cx="1979712" cy="2214578"/>
          </a:xfrm>
          <a:prstGeom prst="rect">
            <a:avLst/>
          </a:prstGeo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D:\на сердце отдаю детям\для конкурса метод. разработка\1254066164_gnomy.jpg"/>
          <p:cNvPicPr>
            <a:picLocks noGrp="1" noChangeAspect="1" noChangeArrowheads="1"/>
          </p:cNvPicPr>
          <p:nvPr>
            <p:ph idx="1"/>
          </p:nvPr>
        </p:nvPicPr>
        <p:blipFill>
          <a:blip r:embed="rId3" cstate="print"/>
          <a:srcRect/>
          <a:stretch>
            <a:fillRect/>
          </a:stretch>
        </p:blipFill>
        <p:spPr bwMode="auto">
          <a:xfrm>
            <a:off x="-174852" y="0"/>
            <a:ext cx="9323798" cy="6858000"/>
          </a:xfrm>
          <a:prstGeom prst="rect">
            <a:avLst/>
          </a:prstGeom>
          <a:noFill/>
        </p:spPr>
      </p:pic>
      <p:sp>
        <p:nvSpPr>
          <p:cNvPr id="6" name="Прямоугольник 5"/>
          <p:cNvSpPr/>
          <p:nvPr/>
        </p:nvSpPr>
        <p:spPr>
          <a:xfrm>
            <a:off x="2794591" y="1268760"/>
            <a:ext cx="3554820" cy="31700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Задание  №1</a:t>
            </a:r>
          </a:p>
          <a:p>
            <a:pPr algn="ctr"/>
            <a:endPar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ЗАГАДКИ </a:t>
            </a:r>
          </a:p>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ОТ  ГНОМОВ</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на сердце отдаю детям\к презентации к занятию\post-24860-1173686401.jpg"/>
          <p:cNvPicPr>
            <a:picLocks noChangeAspect="1" noChangeArrowheads="1"/>
          </p:cNvPicPr>
          <p:nvPr/>
        </p:nvPicPr>
        <p:blipFill>
          <a:blip r:embed="rId3" cstate="print"/>
          <a:srcRect/>
          <a:stretch>
            <a:fillRect/>
          </a:stretch>
        </p:blipFill>
        <p:spPr bwMode="auto">
          <a:xfrm rot="10800000">
            <a:off x="1763688" y="332656"/>
            <a:ext cx="5715000" cy="5715000"/>
          </a:xfrm>
          <a:prstGeom prst="rect">
            <a:avLst/>
          </a:prstGeom>
          <a:noFill/>
        </p:spPr>
      </p:pic>
      <p:pic>
        <p:nvPicPr>
          <p:cNvPr id="8195" name="Picture 3" descr="G:\на сердце отдаю детям\гномы и пр\gnom5.gif"/>
          <p:cNvPicPr>
            <a:picLocks noChangeAspect="1" noChangeArrowheads="1"/>
          </p:cNvPicPr>
          <p:nvPr/>
        </p:nvPicPr>
        <p:blipFill>
          <a:blip r:embed="rId4" cstate="print"/>
          <a:srcRect/>
          <a:stretch>
            <a:fillRect/>
          </a:stretch>
        </p:blipFill>
        <p:spPr bwMode="auto">
          <a:xfrm>
            <a:off x="6012160" y="260648"/>
            <a:ext cx="2687837" cy="236894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на сердце отдаю детям\для конкурса метод. разработка\1236055584_5.jpg"/>
          <p:cNvPicPr>
            <a:picLocks noChangeAspect="1" noChangeArrowheads="1"/>
          </p:cNvPicPr>
          <p:nvPr/>
        </p:nvPicPr>
        <p:blipFill>
          <a:blip r:embed="rId3" cstate="print"/>
          <a:srcRect/>
          <a:stretch>
            <a:fillRect/>
          </a:stretch>
        </p:blipFill>
        <p:spPr bwMode="auto">
          <a:xfrm>
            <a:off x="5414004" y="3076213"/>
            <a:ext cx="3729996" cy="3781787"/>
          </a:xfrm>
          <a:prstGeom prst="rect">
            <a:avLst/>
          </a:prstGeom>
          <a:noFill/>
        </p:spPr>
      </p:pic>
      <p:pic>
        <p:nvPicPr>
          <p:cNvPr id="6147" name="Picture 3" descr="G:\на сердце отдаю детям\к презентации к занятию\stat-25-01.jpg"/>
          <p:cNvPicPr>
            <a:picLocks noChangeAspect="1" noChangeArrowheads="1"/>
          </p:cNvPicPr>
          <p:nvPr/>
        </p:nvPicPr>
        <p:blipFill>
          <a:blip r:embed="rId4" cstate="print"/>
          <a:srcRect l="1969" t="2502" r="5906" b="7507"/>
          <a:stretch>
            <a:fillRect/>
          </a:stretch>
        </p:blipFill>
        <p:spPr bwMode="auto">
          <a:xfrm>
            <a:off x="899592" y="548680"/>
            <a:ext cx="6235812" cy="479049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на сердце отдаю детям\к презентации к занятию\950156_enl.jpg"/>
          <p:cNvPicPr>
            <a:picLocks noChangeAspect="1" noChangeArrowheads="1"/>
          </p:cNvPicPr>
          <p:nvPr/>
        </p:nvPicPr>
        <p:blipFill>
          <a:blip r:embed="rId3" cstate="print"/>
          <a:srcRect/>
          <a:stretch>
            <a:fillRect/>
          </a:stretch>
        </p:blipFill>
        <p:spPr bwMode="auto">
          <a:xfrm>
            <a:off x="323528" y="476672"/>
            <a:ext cx="7010400" cy="5876925"/>
          </a:xfrm>
          <a:prstGeom prst="rect">
            <a:avLst/>
          </a:prstGeom>
          <a:noFill/>
        </p:spPr>
      </p:pic>
      <p:pic>
        <p:nvPicPr>
          <p:cNvPr id="9219" name="Picture 3" descr="G:\на сердце отдаю детям\гномы и пр\gnom1.gif"/>
          <p:cNvPicPr>
            <a:picLocks noChangeAspect="1" noChangeArrowheads="1"/>
          </p:cNvPicPr>
          <p:nvPr/>
        </p:nvPicPr>
        <p:blipFill>
          <a:blip r:embed="rId4" cstate="print"/>
          <a:srcRect/>
          <a:stretch>
            <a:fillRect/>
          </a:stretch>
        </p:blipFill>
        <p:spPr bwMode="auto">
          <a:xfrm>
            <a:off x="7092280" y="3933056"/>
            <a:ext cx="1728192" cy="2567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на сердце отдаю детям\к презентации к занятию\cut-off.jpg"/>
          <p:cNvPicPr>
            <a:picLocks noChangeAspect="1" noChangeArrowheads="1"/>
          </p:cNvPicPr>
          <p:nvPr/>
        </p:nvPicPr>
        <p:blipFill>
          <a:blip r:embed="rId3" cstate="print"/>
          <a:srcRect/>
          <a:stretch>
            <a:fillRect/>
          </a:stretch>
        </p:blipFill>
        <p:spPr bwMode="auto">
          <a:xfrm rot="10800000">
            <a:off x="2560328" y="730040"/>
            <a:ext cx="5040832" cy="4167088"/>
          </a:xfrm>
          <a:prstGeom prst="rect">
            <a:avLst/>
          </a:prstGeom>
          <a:noFill/>
        </p:spPr>
      </p:pic>
      <p:pic>
        <p:nvPicPr>
          <p:cNvPr id="4099" name="Picture 3" descr="G:\на сердце отдаю детям\гномы и пр\gnom17.gif"/>
          <p:cNvPicPr>
            <a:picLocks noChangeAspect="1" noChangeArrowheads="1"/>
          </p:cNvPicPr>
          <p:nvPr/>
        </p:nvPicPr>
        <p:blipFill>
          <a:blip r:embed="rId4" cstate="print"/>
          <a:srcRect/>
          <a:stretch>
            <a:fillRect/>
          </a:stretch>
        </p:blipFill>
        <p:spPr bwMode="auto">
          <a:xfrm>
            <a:off x="6372200" y="4400713"/>
            <a:ext cx="2520280" cy="218294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на сердце отдаю детям\к презентации к занятию\790-1783-thickbox.jpg"/>
          <p:cNvPicPr>
            <a:picLocks noChangeAspect="1" noChangeArrowheads="1"/>
          </p:cNvPicPr>
          <p:nvPr/>
        </p:nvPicPr>
        <p:blipFill>
          <a:blip r:embed="rId3" cstate="print"/>
          <a:srcRect/>
          <a:stretch>
            <a:fillRect/>
          </a:stretch>
        </p:blipFill>
        <p:spPr bwMode="auto">
          <a:xfrm>
            <a:off x="1714500" y="571500"/>
            <a:ext cx="5715000" cy="5715000"/>
          </a:xfrm>
          <a:prstGeom prst="rect">
            <a:avLst/>
          </a:prstGeom>
          <a:noFill/>
        </p:spPr>
      </p:pic>
      <p:pic>
        <p:nvPicPr>
          <p:cNvPr id="3" name="Picture 2" descr="D:\на сердце отдаю детям\для конкурса метод. разработка\f_18464190.jpg"/>
          <p:cNvPicPr>
            <a:picLocks noChangeAspect="1" noChangeArrowheads="1"/>
          </p:cNvPicPr>
          <p:nvPr/>
        </p:nvPicPr>
        <p:blipFill>
          <a:blip r:embed="rId4" cstate="print"/>
          <a:srcRect/>
          <a:stretch>
            <a:fillRect/>
          </a:stretch>
        </p:blipFill>
        <p:spPr bwMode="auto">
          <a:xfrm>
            <a:off x="6516216" y="3861048"/>
            <a:ext cx="2040318" cy="25111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на сердце отдаю детям\к презентации к занятию\O00bd42590e2d19ae148051c48cf11764.jpg"/>
          <p:cNvPicPr>
            <a:picLocks noChangeAspect="1" noChangeArrowheads="1"/>
          </p:cNvPicPr>
          <p:nvPr/>
        </p:nvPicPr>
        <p:blipFill>
          <a:blip r:embed="rId3" cstate="print"/>
          <a:srcRect/>
          <a:stretch>
            <a:fillRect/>
          </a:stretch>
        </p:blipFill>
        <p:spPr bwMode="auto">
          <a:xfrm>
            <a:off x="1187624" y="548680"/>
            <a:ext cx="6030416" cy="6030416"/>
          </a:xfrm>
          <a:prstGeom prst="rect">
            <a:avLst/>
          </a:prstGeom>
          <a:noFill/>
        </p:spPr>
      </p:pic>
      <p:pic>
        <p:nvPicPr>
          <p:cNvPr id="2051" name="Picture 3" descr="G:\на сердце отдаю детям\гномы и пр\gnom11.gif"/>
          <p:cNvPicPr>
            <a:picLocks noChangeAspect="1" noChangeArrowheads="1"/>
          </p:cNvPicPr>
          <p:nvPr/>
        </p:nvPicPr>
        <p:blipFill>
          <a:blip r:embed="rId4" cstate="print"/>
          <a:srcRect/>
          <a:stretch>
            <a:fillRect/>
          </a:stretch>
        </p:blipFill>
        <p:spPr bwMode="auto">
          <a:xfrm>
            <a:off x="6496819" y="4587307"/>
            <a:ext cx="2647181" cy="227069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на сердце отдаю детям\к презентации к занятию\311742_2$(1).jpg"/>
          <p:cNvPicPr>
            <a:picLocks noChangeAspect="1" noChangeArrowheads="1"/>
          </p:cNvPicPr>
          <p:nvPr/>
        </p:nvPicPr>
        <p:blipFill>
          <a:blip r:embed="rId3" cstate="print"/>
          <a:srcRect/>
          <a:stretch>
            <a:fillRect/>
          </a:stretch>
        </p:blipFill>
        <p:spPr bwMode="auto">
          <a:xfrm>
            <a:off x="3054350" y="571500"/>
            <a:ext cx="3035300" cy="5715000"/>
          </a:xfrm>
          <a:prstGeom prst="rect">
            <a:avLst/>
          </a:prstGeom>
          <a:noFill/>
        </p:spPr>
      </p:pic>
      <p:pic>
        <p:nvPicPr>
          <p:cNvPr id="3075" name="Picture 3" descr="G:\на сердце отдаю детям\гномы и пр\1236055593_4.jpg"/>
          <p:cNvPicPr>
            <a:picLocks noChangeAspect="1" noChangeArrowheads="1"/>
          </p:cNvPicPr>
          <p:nvPr/>
        </p:nvPicPr>
        <p:blipFill>
          <a:blip r:embed="rId4" cstate="print"/>
          <a:srcRect/>
          <a:stretch>
            <a:fillRect/>
          </a:stretch>
        </p:blipFill>
        <p:spPr bwMode="auto">
          <a:xfrm>
            <a:off x="6585307" y="4509120"/>
            <a:ext cx="2558693" cy="234888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на сердце отдаю детям\к презентации к занятию\210141_x.jpeg"/>
          <p:cNvPicPr>
            <a:picLocks noChangeAspect="1" noChangeArrowheads="1"/>
          </p:cNvPicPr>
          <p:nvPr/>
        </p:nvPicPr>
        <p:blipFill>
          <a:blip r:embed="rId3" cstate="print"/>
          <a:srcRect/>
          <a:stretch>
            <a:fillRect/>
          </a:stretch>
        </p:blipFill>
        <p:spPr bwMode="auto">
          <a:xfrm>
            <a:off x="1475656" y="620688"/>
            <a:ext cx="5688632" cy="5688632"/>
          </a:xfrm>
          <a:prstGeom prst="rect">
            <a:avLst/>
          </a:prstGeom>
          <a:noFill/>
        </p:spPr>
      </p:pic>
      <p:pic>
        <p:nvPicPr>
          <p:cNvPr id="7171" name="Picture 3" descr="G:\на сердце отдаю детям\гномы и пр\1236055565_2.jpg"/>
          <p:cNvPicPr>
            <a:picLocks noChangeAspect="1" noChangeArrowheads="1"/>
          </p:cNvPicPr>
          <p:nvPr/>
        </p:nvPicPr>
        <p:blipFill>
          <a:blip r:embed="rId4" cstate="print"/>
          <a:srcRect/>
          <a:stretch>
            <a:fillRect/>
          </a:stretch>
        </p:blipFill>
        <p:spPr bwMode="auto">
          <a:xfrm>
            <a:off x="6618734" y="3933056"/>
            <a:ext cx="2525266" cy="26161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0" y="1600200"/>
            <a:ext cx="8686800" cy="4525963"/>
          </a:xfrm>
        </p:spPr>
        <p:txBody>
          <a:bodyPr/>
          <a:lstStyle/>
          <a:p>
            <a:endParaRPr lang="ru-RU" dirty="0"/>
          </a:p>
        </p:txBody>
      </p:sp>
      <p:pic>
        <p:nvPicPr>
          <p:cNvPr id="7170" name="Picture 2" descr="D:\на сердце отдаю детям\для конкурса метод. разработка\0a21c59c1e278c5567846812b080f7ea.jpe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700fe789a295.jpg"/>
          <p:cNvPicPr>
            <a:picLocks noChangeAspect="1"/>
          </p:cNvPicPr>
          <p:nvPr/>
        </p:nvPicPr>
        <p:blipFill>
          <a:blip r:embed="rId4"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5" name="Овал 4"/>
          <p:cNvSpPr/>
          <p:nvPr/>
        </p:nvSpPr>
        <p:spPr>
          <a:xfrm>
            <a:off x="4071934" y="500042"/>
            <a:ext cx="4643470" cy="1714512"/>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ФИЗКУЛЬТМИНУТКА</a:t>
            </a:r>
          </a:p>
          <a:p>
            <a:pPr algn="ctr" fontAlgn="auto">
              <a:spcBef>
                <a:spcPts val="0"/>
              </a:spcBef>
              <a:spcAft>
                <a:spcPts val="0"/>
              </a:spcAft>
              <a:defRPr/>
            </a:pP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«ГНОМИКИ»</a:t>
            </a:r>
          </a:p>
        </p:txBody>
      </p:sp>
      <p:pic>
        <p:nvPicPr>
          <p:cNvPr id="7" name="089_Гномы.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1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7" name="TextBox 6"/>
          <p:cNvSpPr txBox="1"/>
          <p:nvPr/>
        </p:nvSpPr>
        <p:spPr>
          <a:xfrm>
            <a:off x="3275856" y="2590457"/>
            <a:ext cx="3456384" cy="984885"/>
          </a:xfrm>
          <a:prstGeom prst="rect">
            <a:avLst/>
          </a:prstGeom>
          <a:noFill/>
        </p:spPr>
        <p:txBody>
          <a:bodyPr wrap="square" rtlCol="0">
            <a:spAutoFit/>
          </a:bodyPr>
          <a:lstStyle/>
          <a:p>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endParaRPr lang="ru-RU" dirty="0"/>
          </a:p>
        </p:txBody>
      </p:sp>
      <p:pic>
        <p:nvPicPr>
          <p:cNvPr id="6" name="Picture 2" descr="D:\на сердце отдаю детям\для конкурса метод. разработка\1254066164_gnomy.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
        <p:nvSpPr>
          <p:cNvPr id="8" name="TextBox 7"/>
          <p:cNvSpPr txBox="1"/>
          <p:nvPr/>
        </p:nvSpPr>
        <p:spPr>
          <a:xfrm>
            <a:off x="2786050" y="1285860"/>
            <a:ext cx="3874182" cy="563231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Задание №2</a:t>
            </a:r>
            <a:endPar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ВЫПОЛНЕНИЕ ПРАКТИЧЕСКОЙ РАБОТЫ</a:t>
            </a:r>
          </a:p>
          <a:p>
            <a:endPar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8194" name="Picture 2" descr="D:\на сердце отдаю детям\для конкурса метод. разработка\0a21876ef143e52a49457994733ad4f1.jpe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Овальная выноска 5"/>
          <p:cNvSpPr/>
          <p:nvPr/>
        </p:nvSpPr>
        <p:spPr>
          <a:xfrm rot="18292047" flipH="1">
            <a:off x="538051" y="52849"/>
            <a:ext cx="2554572" cy="2645140"/>
          </a:xfrm>
          <a:prstGeom prst="wedgeEllipseCallout">
            <a:avLst>
              <a:gd name="adj1" fmla="val -44774"/>
              <a:gd name="adj2" fmla="val 992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95536" y="476672"/>
            <a:ext cx="2592288" cy="132343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   У родителей и деток </a:t>
            </a:r>
            <a:endParaRPr kumimoji="0" lang="ru-RU" sz="2000" b="1" i="0" u="none" strike="noStrike"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Вся одежда из монеток. </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196" name="Picture 4" descr="D:\на сердце отдаю детям\ribi\fish1-5.gif"/>
          <p:cNvPicPr>
            <a:picLocks noChangeAspect="1" noChangeArrowheads="1"/>
          </p:cNvPicPr>
          <p:nvPr/>
        </p:nvPicPr>
        <p:blipFill>
          <a:blip r:embed="rId4" cstate="print"/>
          <a:srcRect/>
          <a:stretch>
            <a:fillRect/>
          </a:stretch>
        </p:blipFill>
        <p:spPr bwMode="auto">
          <a:xfrm>
            <a:off x="2267744" y="3212976"/>
            <a:ext cx="2016224" cy="18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down)">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wipe(down)">
                                      <p:cBhvr>
                                        <p:cTn id="20"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Autofit/>
          </a:bodyPr>
          <a:lstStyle/>
          <a:p>
            <a:pPr algn="l"/>
            <a:r>
              <a:rPr lang="ru-RU" sz="2800" b="1" dirty="0" smtClean="0">
                <a:solidFill>
                  <a:srgbClr val="7030A0"/>
                </a:solidFill>
                <a:latin typeface="Arial Narrow" pitchFamily="34" charset="0"/>
              </a:rPr>
              <a:t/>
            </a:r>
            <a:br>
              <a:rPr lang="ru-RU" sz="2800" b="1" dirty="0" smtClean="0">
                <a:solidFill>
                  <a:srgbClr val="7030A0"/>
                </a:solidFill>
                <a:latin typeface="Arial Narrow" pitchFamily="34" charset="0"/>
              </a:rPr>
            </a:br>
            <a:r>
              <a:rPr lang="ru-RU" sz="2800" b="1" dirty="0" smtClean="0">
                <a:solidFill>
                  <a:srgbClr val="7030A0"/>
                </a:solidFill>
                <a:latin typeface="Arial Narrow" pitchFamily="34" charset="0"/>
              </a:rPr>
              <a:t/>
            </a:r>
            <a:br>
              <a:rPr lang="ru-RU" sz="2800" b="1" dirty="0" smtClean="0">
                <a:solidFill>
                  <a:srgbClr val="7030A0"/>
                </a:solidFill>
                <a:latin typeface="Arial Narrow" pitchFamily="34" charset="0"/>
              </a:rPr>
            </a:br>
            <a:r>
              <a:rPr lang="ru-RU" sz="2800" b="1" dirty="0" smtClean="0">
                <a:solidFill>
                  <a:srgbClr val="7030A0"/>
                </a:solidFill>
                <a:latin typeface="Arial Narrow" pitchFamily="34" charset="0"/>
              </a:rPr>
              <a:t/>
            </a:r>
            <a:br>
              <a:rPr lang="ru-RU" sz="2800" b="1" dirty="0" smtClean="0">
                <a:solidFill>
                  <a:srgbClr val="7030A0"/>
                </a:solidFill>
                <a:latin typeface="Arial Narrow" pitchFamily="34" charset="0"/>
              </a:rPr>
            </a:br>
            <a:r>
              <a:rPr lang="ru-RU" sz="2800" b="1" dirty="0" smtClean="0">
                <a:solidFill>
                  <a:srgbClr val="7030A0"/>
                </a:solidFill>
                <a:latin typeface="Arial Narrow" pitchFamily="34" charset="0"/>
              </a:rPr>
              <a:t/>
            </a:r>
            <a:br>
              <a:rPr lang="ru-RU" sz="2800" b="1" dirty="0" smtClean="0">
                <a:solidFill>
                  <a:srgbClr val="7030A0"/>
                </a:solidFill>
                <a:latin typeface="Arial Narrow" pitchFamily="34" charset="0"/>
              </a:rPr>
            </a:br>
            <a:r>
              <a:rPr lang="ru-RU" sz="2800" b="1" dirty="0" smtClean="0">
                <a:solidFill>
                  <a:srgbClr val="7030A0"/>
                </a:solidFill>
                <a:latin typeface="Arial Narrow" pitchFamily="34" charset="0"/>
              </a:rPr>
              <a:t/>
            </a:r>
            <a:br>
              <a:rPr lang="ru-RU" sz="2800" b="1" dirty="0" smtClean="0">
                <a:solidFill>
                  <a:srgbClr val="7030A0"/>
                </a:solidFill>
                <a:latin typeface="Arial Narrow" pitchFamily="34" charset="0"/>
              </a:rPr>
            </a:br>
            <a:endParaRPr lang="ru-RU" sz="2800" dirty="0"/>
          </a:p>
        </p:txBody>
      </p:sp>
      <p:pic>
        <p:nvPicPr>
          <p:cNvPr id="4" name="Picture 2"/>
          <p:cNvPicPr>
            <a:picLocks noGrp="1" noChangeAspect="1" noChangeArrowheads="1"/>
          </p:cNvPicPr>
          <p:nvPr>
            <p:ph idx="1"/>
          </p:nvPr>
        </p:nvPicPr>
        <p:blipFill>
          <a:blip r:embed="rId3" cstate="print">
            <a:clrChange>
              <a:clrFrom>
                <a:srgbClr val="FFFEFF"/>
              </a:clrFrom>
              <a:clrTo>
                <a:srgbClr val="FFFEFF">
                  <a:alpha val="0"/>
                </a:srgbClr>
              </a:clrTo>
            </a:clrChange>
          </a:blip>
          <a:srcRect/>
          <a:stretch>
            <a:fillRect/>
          </a:stretch>
        </p:blipFill>
        <p:spPr bwMode="auto">
          <a:xfrm>
            <a:off x="1691680" y="980728"/>
            <a:ext cx="4851064" cy="5253348"/>
          </a:xfrm>
          <a:prstGeom prst="rect">
            <a:avLst/>
          </a:prstGeom>
          <a:noFill/>
          <a:ln w="9525">
            <a:noFill/>
            <a:miter lim="800000"/>
            <a:headEnd/>
            <a:tailEnd/>
          </a:ln>
        </p:spPr>
      </p:pic>
      <p:pic>
        <p:nvPicPr>
          <p:cNvPr id="6" name="Picture 2" descr="D:\на сердце отдаю детям\для конкурса метод. разработка\1278426130_1.jpg"/>
          <p:cNvPicPr>
            <a:picLocks noChangeAspect="1" noChangeArrowheads="1"/>
          </p:cNvPicPr>
          <p:nvPr/>
        </p:nvPicPr>
        <p:blipFill>
          <a:blip r:embed="rId4" cstate="print"/>
          <a:srcRect/>
          <a:stretch>
            <a:fillRect/>
          </a:stretch>
        </p:blipFill>
        <p:spPr bwMode="auto">
          <a:xfrm>
            <a:off x="7286644" y="4643446"/>
            <a:ext cx="1643074" cy="200026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a:xfrm>
            <a:off x="1619672" y="908720"/>
            <a:ext cx="5358531" cy="3440741"/>
          </a:xfrm>
          <a:noFill/>
        </p:spPr>
      </p:pic>
      <p:pic>
        <p:nvPicPr>
          <p:cNvPr id="5" name="Picture 2" descr="D:\на сердце отдаю детям\для конкурса метод. разработка\1278426130_1.jpg"/>
          <p:cNvPicPr>
            <a:picLocks noChangeAspect="1" noChangeArrowheads="1"/>
          </p:cNvPicPr>
          <p:nvPr/>
        </p:nvPicPr>
        <p:blipFill>
          <a:blip r:embed="rId4" cstate="print"/>
          <a:srcRect/>
          <a:stretch>
            <a:fillRect/>
          </a:stretch>
        </p:blipFill>
        <p:spPr bwMode="auto">
          <a:xfrm>
            <a:off x="7072330" y="4429132"/>
            <a:ext cx="1855325" cy="2214578"/>
          </a:xfrm>
          <a:prstGeom prst="rect">
            <a:avLst/>
          </a:prstGeom>
          <a:noFill/>
        </p:spPr>
      </p:pic>
      <p:cxnSp>
        <p:nvCxnSpPr>
          <p:cNvPr id="7" name="Прямая со стрелкой 6"/>
          <p:cNvCxnSpPr/>
          <p:nvPr/>
        </p:nvCxnSpPr>
        <p:spPr>
          <a:xfrm rot="5400000" flipH="1" flipV="1">
            <a:off x="1151620" y="4545124"/>
            <a:ext cx="1008112" cy="64807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48" idx="0"/>
          </p:cNvCxnSpPr>
          <p:nvPr/>
        </p:nvCxnSpPr>
        <p:spPr>
          <a:xfrm rot="5400000" flipH="1" flipV="1">
            <a:off x="5009633" y="4097476"/>
            <a:ext cx="2445422" cy="39409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48" idx="0"/>
          </p:cNvCxnSpPr>
          <p:nvPr/>
        </p:nvCxnSpPr>
        <p:spPr>
          <a:xfrm rot="16200000" flipV="1">
            <a:off x="5375658" y="4857590"/>
            <a:ext cx="1080120" cy="23916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5400000">
            <a:off x="6624228" y="2816932"/>
            <a:ext cx="1080120" cy="86409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5576" y="5301208"/>
            <a:ext cx="2160240" cy="461665"/>
          </a:xfrm>
          <a:prstGeom prst="rect">
            <a:avLst/>
          </a:prstGeom>
          <a:noFill/>
        </p:spPr>
        <p:txBody>
          <a:bodyPr wrap="square" rtlCol="0">
            <a:spAutoFit/>
          </a:bodyPr>
          <a:lstStyle/>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Туловище</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38" name="Прямая со стрелкой 37"/>
          <p:cNvCxnSpPr/>
          <p:nvPr/>
        </p:nvCxnSpPr>
        <p:spPr>
          <a:xfrm rot="5400000">
            <a:off x="7020271" y="836713"/>
            <a:ext cx="792088" cy="79208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740352" y="404664"/>
            <a:ext cx="1403648" cy="461665"/>
          </a:xfrm>
          <a:prstGeom prst="rect">
            <a:avLst/>
          </a:prstGeom>
          <a:noFill/>
        </p:spPr>
        <p:txBody>
          <a:bodyPr wrap="square" rtlCol="0">
            <a:spAutoFit/>
          </a:bodyPr>
          <a:lstStyle/>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хвост</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5" name="TextBox 44"/>
          <p:cNvSpPr txBox="1"/>
          <p:nvPr/>
        </p:nvSpPr>
        <p:spPr>
          <a:xfrm>
            <a:off x="7020272" y="2276872"/>
            <a:ext cx="1800200" cy="461665"/>
          </a:xfrm>
          <a:prstGeom prst="rect">
            <a:avLst/>
          </a:prstGeom>
          <a:noFill/>
        </p:spPr>
        <p:txBody>
          <a:bodyPr wrap="square" rtlCol="0">
            <a:spAutoFit/>
          </a:bodyPr>
          <a:lstStyle/>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плавники</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8" name="Прямоугольник 47"/>
          <p:cNvSpPr/>
          <p:nvPr/>
        </p:nvSpPr>
        <p:spPr>
          <a:xfrm>
            <a:off x="5436096" y="5517232"/>
            <a:ext cx="1198405" cy="461665"/>
          </a:xfrm>
          <a:prstGeom prst="rect">
            <a:avLst/>
          </a:prstGeom>
          <a:noFill/>
        </p:spPr>
        <p:txBody>
          <a:bodyPr wrap="none" lIns="91440" tIns="45720" rIns="91440" bIns="45720">
            <a:spAutoFit/>
          </a:bodyPr>
          <a:lstStyle/>
          <a:p>
            <a:pPr algn="ctr"/>
            <a:r>
              <a:rPr lang="ru-RU"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глазки</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49" name="Прямая со стрелкой 48"/>
          <p:cNvCxnSpPr/>
          <p:nvPr/>
        </p:nvCxnSpPr>
        <p:spPr>
          <a:xfrm rot="10800000" flipV="1">
            <a:off x="5868144" y="2708920"/>
            <a:ext cx="1728192" cy="57606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на сердце отдаю детям\для конкурса метод. разработка\1278426130_1.jpg"/>
          <p:cNvPicPr>
            <a:picLocks noChangeAspect="1" noChangeArrowheads="1"/>
          </p:cNvPicPr>
          <p:nvPr/>
        </p:nvPicPr>
        <p:blipFill>
          <a:blip r:embed="rId3" cstate="print"/>
          <a:srcRect/>
          <a:stretch>
            <a:fillRect/>
          </a:stretch>
        </p:blipFill>
        <p:spPr bwMode="auto">
          <a:xfrm>
            <a:off x="8044243" y="5589240"/>
            <a:ext cx="883412" cy="1054470"/>
          </a:xfrm>
          <a:prstGeom prst="rect">
            <a:avLst/>
          </a:prstGeom>
          <a:noFill/>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a:xfrm>
            <a:off x="971600" y="1844824"/>
            <a:ext cx="2109009" cy="1800201"/>
          </a:xfrm>
          <a:prstGeom prst="rect">
            <a:avLst/>
          </a:prstGeom>
          <a:noFill/>
        </p:spPr>
      </p:pic>
      <p:pic>
        <p:nvPicPr>
          <p:cNvPr id="7" name="Picture 2"/>
          <p:cNvPicPr>
            <a:picLocks noChangeAspect="1" noChangeArrowheads="1"/>
          </p:cNvPicPr>
          <p:nvPr/>
        </p:nvPicPr>
        <p:blipFill>
          <a:blip r:embed="rId5" cstate="print"/>
          <a:srcRect/>
          <a:stretch>
            <a:fillRect/>
          </a:stretch>
        </p:blipFill>
        <p:spPr>
          <a:xfrm>
            <a:off x="5580112" y="1556792"/>
            <a:ext cx="2448272" cy="1872207"/>
          </a:xfrm>
          <a:prstGeom prst="rect">
            <a:avLst/>
          </a:prstGeom>
          <a:noFill/>
        </p:spPr>
      </p:pic>
      <p:pic>
        <p:nvPicPr>
          <p:cNvPr id="8" name="Picture 2"/>
          <p:cNvPicPr>
            <a:picLocks noChangeAspect="1" noChangeArrowheads="1"/>
          </p:cNvPicPr>
          <p:nvPr/>
        </p:nvPicPr>
        <p:blipFill>
          <a:blip r:embed="rId6" cstate="print"/>
          <a:srcRect/>
          <a:stretch>
            <a:fillRect/>
          </a:stretch>
        </p:blipFill>
        <p:spPr>
          <a:xfrm>
            <a:off x="755576" y="4293096"/>
            <a:ext cx="2160240" cy="2226248"/>
          </a:xfrm>
          <a:prstGeom prst="rect">
            <a:avLst/>
          </a:prstGeom>
          <a:noFill/>
        </p:spPr>
      </p:pic>
      <p:sp>
        <p:nvSpPr>
          <p:cNvPr id="9" name="TextBox 8"/>
          <p:cNvSpPr txBox="1"/>
          <p:nvPr/>
        </p:nvSpPr>
        <p:spPr>
          <a:xfrm>
            <a:off x="251520" y="404664"/>
            <a:ext cx="3888432" cy="646331"/>
          </a:xfrm>
          <a:prstGeom prst="rect">
            <a:avLst/>
          </a:prstGeom>
          <a:noFill/>
        </p:spPr>
        <p:txBody>
          <a:bodyPr wrap="square" rtlCol="0">
            <a:spAutoFit/>
          </a:bodyPr>
          <a:lstStyle/>
          <a:p>
            <a:pPr algn="ctr"/>
            <a:r>
              <a:rPr lang="ru-RU"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1</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Складываем оба квадрата    гармошкой </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TextBox 9"/>
          <p:cNvSpPr txBox="1"/>
          <p:nvPr/>
        </p:nvSpPr>
        <p:spPr>
          <a:xfrm>
            <a:off x="5148064" y="476672"/>
            <a:ext cx="3672408" cy="923330"/>
          </a:xfrm>
          <a:prstGeom prst="rect">
            <a:avLst/>
          </a:prstGeom>
          <a:noFill/>
        </p:spPr>
        <p:txBody>
          <a:bodyPr wrap="square" rtlCol="0">
            <a:spAutoFit/>
          </a:bodyPr>
          <a:lstStyle/>
          <a:p>
            <a:r>
              <a:rPr lang="ru-RU"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Складываем пополам полученные детали, склеиваем туловище и голову </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TextBox 10"/>
          <p:cNvSpPr txBox="1"/>
          <p:nvPr/>
        </p:nvSpPr>
        <p:spPr>
          <a:xfrm>
            <a:off x="323528" y="3861048"/>
            <a:ext cx="4824536" cy="400110"/>
          </a:xfrm>
          <a:prstGeom prst="rect">
            <a:avLst/>
          </a:prstGeom>
          <a:noFill/>
        </p:spPr>
        <p:txBody>
          <a:bodyPr wrap="square" rtlCol="0">
            <a:spAutoFit/>
          </a:bodyPr>
          <a:lstStyle/>
          <a:p>
            <a:r>
              <a:rPr lang="ru-RU"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3. </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Приклеиваем плавники и глаза.</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2" name="Picture 2"/>
          <p:cNvPicPr>
            <a:picLocks noChangeAspect="1" noChangeArrowheads="1"/>
          </p:cNvPicPr>
          <p:nvPr/>
        </p:nvPicPr>
        <p:blipFill>
          <a:blip r:embed="rId7" cstate="print"/>
          <a:srcRect/>
          <a:stretch>
            <a:fillRect/>
          </a:stretch>
        </p:blipFill>
        <p:spPr bwMode="auto">
          <a:xfrm>
            <a:off x="5796136" y="4653136"/>
            <a:ext cx="1795497" cy="1944215"/>
          </a:xfrm>
          <a:prstGeom prst="rect">
            <a:avLst/>
          </a:prstGeom>
          <a:noFill/>
          <a:ln w="9525">
            <a:noFill/>
            <a:miter lim="800000"/>
            <a:headEnd/>
            <a:tailEnd/>
          </a:ln>
        </p:spPr>
      </p:pic>
      <p:sp>
        <p:nvSpPr>
          <p:cNvPr id="13" name="TextBox 12"/>
          <p:cNvSpPr txBox="1"/>
          <p:nvPr/>
        </p:nvSpPr>
        <p:spPr>
          <a:xfrm>
            <a:off x="5724128" y="4077072"/>
            <a:ext cx="3419872" cy="369332"/>
          </a:xfrm>
          <a:prstGeom prst="rect">
            <a:avLst/>
          </a:prstGeom>
          <a:noFill/>
        </p:spPr>
        <p:txBody>
          <a:bodyPr wrap="square" rtlCol="0">
            <a:spAutoFit/>
          </a:bodyPr>
          <a:lstStyle/>
          <a:p>
            <a:r>
              <a:rPr lang="ru-RU"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4.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Наша рыбка готова !</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Рабочий стол\для конкурса метод. разработка\Fun005.jpg"/>
          <p:cNvPicPr>
            <a:picLocks noChangeAspect="1" noChangeArrowheads="1"/>
          </p:cNvPicPr>
          <p:nvPr/>
        </p:nvPicPr>
        <p:blipFill>
          <a:blip r:embed="rId3" cstate="print"/>
          <a:srcRect/>
          <a:stretch>
            <a:fillRect/>
          </a:stretch>
        </p:blipFill>
        <p:spPr bwMode="auto">
          <a:xfrm>
            <a:off x="251520" y="3861048"/>
            <a:ext cx="4853000" cy="2500330"/>
          </a:xfrm>
          <a:prstGeom prst="rect">
            <a:avLst/>
          </a:prstGeom>
          <a:noFill/>
        </p:spPr>
      </p:pic>
      <p:sp>
        <p:nvSpPr>
          <p:cNvPr id="3" name="TextBox 2"/>
          <p:cNvSpPr txBox="1"/>
          <p:nvPr/>
        </p:nvSpPr>
        <p:spPr>
          <a:xfrm>
            <a:off x="827584" y="1340768"/>
            <a:ext cx="7848872" cy="1569660"/>
          </a:xfrm>
          <a:prstGeom prst="rect">
            <a:avLst/>
          </a:prstGeom>
          <a:noFill/>
        </p:spPr>
        <p:txBody>
          <a:bodyPr wrap="square" rtlCol="0">
            <a:spAutoFit/>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Без труда не выловишь и рыбку из пруда!</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48577 0.02778 L 1.04982 0.03842 " pathEditMode="fixed" rAng="0" ptsTypes="AA">
                                      <p:cBhvr>
                                        <p:cTn id="6" dur="5000" fill="hold"/>
                                        <p:tgtEl>
                                          <p:spTgt spid="1026"/>
                                        </p:tgtEl>
                                        <p:attrNameLst>
                                          <p:attrName>ppt_x</p:attrName>
                                          <p:attrName>ppt_y</p:attrName>
                                        </p:attrNameLst>
                                      </p:cBhvr>
                                      <p:rCtr x="768"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на сердце отдаю детям\для конкурса метод. разработка\1278426130_1.jpg"/>
          <p:cNvPicPr>
            <a:picLocks noChangeAspect="1" noChangeArrowheads="1"/>
          </p:cNvPicPr>
          <p:nvPr/>
        </p:nvPicPr>
        <p:blipFill>
          <a:blip r:embed="rId3" cstate="print"/>
          <a:srcRect/>
          <a:stretch>
            <a:fillRect/>
          </a:stretch>
        </p:blipFill>
        <p:spPr bwMode="auto">
          <a:xfrm>
            <a:off x="7205522" y="4572008"/>
            <a:ext cx="1652758" cy="1972787"/>
          </a:xfrm>
          <a:prstGeom prst="rect">
            <a:avLst/>
          </a:prstGeom>
          <a:noFill/>
        </p:spPr>
      </p:pic>
      <p:sp>
        <p:nvSpPr>
          <p:cNvPr id="3" name="Прямоугольник 2"/>
          <p:cNvSpPr/>
          <p:nvPr/>
        </p:nvSpPr>
        <p:spPr>
          <a:xfrm>
            <a:off x="2286000" y="2828836"/>
            <a:ext cx="4572000" cy="369332"/>
          </a:xfrm>
          <a:prstGeom prst="rect">
            <a:avLst/>
          </a:prstGeom>
        </p:spPr>
        <p:txBody>
          <a:bodyPr>
            <a:spAutoFit/>
          </a:bodyPr>
          <a:lstStyle/>
          <a:p>
            <a:endParaRPr lang="ru-RU" b="1" dirty="0">
              <a:solidFill>
                <a:srgbClr val="923C16"/>
              </a:solidFill>
            </a:endParaRPr>
          </a:p>
        </p:txBody>
      </p:sp>
      <p:pic>
        <p:nvPicPr>
          <p:cNvPr id="4" name="Picture 5" descr="изобрет бум"/>
          <p:cNvPicPr>
            <a:picLocks noChangeAspect="1" noChangeArrowheads="1"/>
          </p:cNvPicPr>
          <p:nvPr/>
        </p:nvPicPr>
        <p:blipFill>
          <a:blip r:embed="rId4" cstate="print"/>
          <a:srcRect/>
          <a:stretch>
            <a:fillRect/>
          </a:stretch>
        </p:blipFill>
        <p:spPr bwMode="auto">
          <a:xfrm>
            <a:off x="755650" y="333375"/>
            <a:ext cx="2347913" cy="2952750"/>
          </a:xfrm>
          <a:prstGeom prst="rect">
            <a:avLst/>
          </a:prstGeom>
          <a:noFill/>
          <a:ln w="9525">
            <a:solidFill>
              <a:srgbClr val="800000"/>
            </a:solidFill>
            <a:miter lim="800000"/>
            <a:headEnd/>
            <a:tailEnd/>
          </a:ln>
        </p:spPr>
      </p:pic>
      <p:pic>
        <p:nvPicPr>
          <p:cNvPr id="5" name="Picture 9" descr="тутовое дерево"/>
          <p:cNvPicPr>
            <a:picLocks noChangeAspect="1" noChangeArrowheads="1"/>
          </p:cNvPicPr>
          <p:nvPr/>
        </p:nvPicPr>
        <p:blipFill>
          <a:blip r:embed="rId5" cstate="print"/>
          <a:srcRect/>
          <a:stretch>
            <a:fillRect/>
          </a:stretch>
        </p:blipFill>
        <p:spPr bwMode="auto">
          <a:xfrm>
            <a:off x="250825" y="3875088"/>
            <a:ext cx="3600450" cy="2701925"/>
          </a:xfrm>
          <a:prstGeom prst="rect">
            <a:avLst/>
          </a:prstGeom>
          <a:noFill/>
          <a:ln w="9525">
            <a:solidFill>
              <a:srgbClr val="800000"/>
            </a:solidFill>
            <a:miter lim="800000"/>
            <a:headEnd/>
            <a:tailEnd/>
          </a:ln>
        </p:spPr>
      </p:pic>
      <p:pic>
        <p:nvPicPr>
          <p:cNvPr id="6" name="Picture 4" descr="Кто придумал, изобрел бумагу или откуда появилась бумага?"/>
          <p:cNvPicPr>
            <a:picLocks noChangeAspect="1" noChangeArrowheads="1"/>
          </p:cNvPicPr>
          <p:nvPr/>
        </p:nvPicPr>
        <p:blipFill>
          <a:blip r:embed="rId6" cstate="print"/>
          <a:srcRect/>
          <a:stretch>
            <a:fillRect/>
          </a:stretch>
        </p:blipFill>
        <p:spPr bwMode="auto">
          <a:xfrm>
            <a:off x="3929058" y="428604"/>
            <a:ext cx="4464050" cy="247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на сердце отдаю детям\для конкурса метод. разработка\f_18464190.jpg"/>
          <p:cNvPicPr>
            <a:picLocks noChangeAspect="1" noChangeArrowheads="1"/>
          </p:cNvPicPr>
          <p:nvPr/>
        </p:nvPicPr>
        <p:blipFill>
          <a:blip r:embed="rId3" cstate="print"/>
          <a:srcRect/>
          <a:stretch>
            <a:fillRect/>
          </a:stretch>
        </p:blipFill>
        <p:spPr bwMode="auto">
          <a:xfrm>
            <a:off x="7358082" y="4659946"/>
            <a:ext cx="1785918" cy="2198053"/>
          </a:xfrm>
          <a:prstGeom prst="rect">
            <a:avLst/>
          </a:prstGeom>
          <a:noFill/>
        </p:spPr>
      </p:pic>
      <p:pic>
        <p:nvPicPr>
          <p:cNvPr id="11" name="Picture 6" descr="бум1"/>
          <p:cNvPicPr>
            <a:picLocks noChangeAspect="1" noChangeArrowheads="1"/>
          </p:cNvPicPr>
          <p:nvPr/>
        </p:nvPicPr>
        <p:blipFill>
          <a:blip r:embed="rId4" cstate="print"/>
          <a:srcRect/>
          <a:stretch>
            <a:fillRect/>
          </a:stretch>
        </p:blipFill>
        <p:spPr bwMode="auto">
          <a:xfrm>
            <a:off x="500034" y="285728"/>
            <a:ext cx="3238500" cy="2686050"/>
          </a:xfrm>
          <a:prstGeom prst="rect">
            <a:avLst/>
          </a:prstGeom>
          <a:noFill/>
          <a:ln w="9525">
            <a:solidFill>
              <a:srgbClr val="800000"/>
            </a:solidFill>
            <a:miter lim="800000"/>
            <a:headEnd/>
            <a:tailEnd/>
          </a:ln>
        </p:spPr>
      </p:pic>
      <p:pic>
        <p:nvPicPr>
          <p:cNvPr id="17" name="Picture 7" descr="дел бум"/>
          <p:cNvPicPr>
            <a:picLocks noChangeAspect="1" noChangeArrowheads="1"/>
          </p:cNvPicPr>
          <p:nvPr/>
        </p:nvPicPr>
        <p:blipFill>
          <a:blip r:embed="rId5" cstate="print"/>
          <a:srcRect/>
          <a:stretch>
            <a:fillRect/>
          </a:stretch>
        </p:blipFill>
        <p:spPr bwMode="auto">
          <a:xfrm>
            <a:off x="5143504" y="357166"/>
            <a:ext cx="3397250" cy="2547938"/>
          </a:xfrm>
          <a:prstGeom prst="rect">
            <a:avLst/>
          </a:prstGeom>
          <a:noFill/>
          <a:ln w="9525">
            <a:solidFill>
              <a:srgbClr val="800000"/>
            </a:solidFill>
            <a:miter lim="800000"/>
            <a:headEnd/>
            <a:tailEnd/>
          </a:ln>
        </p:spPr>
      </p:pic>
      <p:pic>
        <p:nvPicPr>
          <p:cNvPr id="18" name="Picture 12" descr="Изображение 054"/>
          <p:cNvPicPr>
            <a:picLocks noChangeAspect="1" noChangeArrowheads="1"/>
          </p:cNvPicPr>
          <p:nvPr/>
        </p:nvPicPr>
        <p:blipFill>
          <a:blip r:embed="rId6" cstate="print"/>
          <a:srcRect/>
          <a:stretch>
            <a:fillRect/>
          </a:stretch>
        </p:blipFill>
        <p:spPr bwMode="auto">
          <a:xfrm>
            <a:off x="2285984" y="3286124"/>
            <a:ext cx="3529012" cy="2644775"/>
          </a:xfrm>
          <a:prstGeom prst="rect">
            <a:avLst/>
          </a:prstGeom>
          <a:noFill/>
          <a:ln w="9525">
            <a:solidFill>
              <a:srgbClr val="8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на сердце отдаю детям\для конкурса метод. разработка\1236055584_5.jpg"/>
          <p:cNvPicPr>
            <a:picLocks noChangeAspect="1" noChangeArrowheads="1"/>
          </p:cNvPicPr>
          <p:nvPr/>
        </p:nvPicPr>
        <p:blipFill>
          <a:blip r:embed="rId3" cstate="print"/>
          <a:srcRect/>
          <a:stretch>
            <a:fillRect/>
          </a:stretch>
        </p:blipFill>
        <p:spPr bwMode="auto">
          <a:xfrm>
            <a:off x="6643702" y="4390428"/>
            <a:ext cx="2142538" cy="2172287"/>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285719" y="285728"/>
            <a:ext cx="3898381" cy="3214710"/>
          </a:xfrm>
          <a:prstGeom prst="rect">
            <a:avLst/>
          </a:prstGeom>
          <a:noFill/>
          <a:ln w="9525">
            <a:solidFill>
              <a:srgbClr val="800000"/>
            </a:solidFill>
            <a:miter lim="800000"/>
            <a:headEnd/>
            <a:tailEnd/>
          </a:ln>
          <a:effectLst/>
        </p:spPr>
      </p:pic>
      <p:pic>
        <p:nvPicPr>
          <p:cNvPr id="9" name="Picture 8"/>
          <p:cNvPicPr>
            <a:picLocks noChangeAspect="1" noChangeArrowheads="1"/>
          </p:cNvPicPr>
          <p:nvPr/>
        </p:nvPicPr>
        <p:blipFill>
          <a:blip r:embed="rId5" cstate="print"/>
          <a:srcRect/>
          <a:stretch>
            <a:fillRect/>
          </a:stretch>
        </p:blipFill>
        <p:spPr bwMode="auto">
          <a:xfrm>
            <a:off x="5214942" y="285728"/>
            <a:ext cx="3571900" cy="3298650"/>
          </a:xfrm>
          <a:prstGeom prst="rect">
            <a:avLst/>
          </a:prstGeom>
          <a:noFill/>
          <a:ln w="9525">
            <a:solidFill>
              <a:srgbClr val="800000"/>
            </a:solidFill>
            <a:miter lim="800000"/>
            <a:headEnd/>
            <a:tailEnd/>
          </a:ln>
          <a:effectLst/>
        </p:spPr>
      </p:pic>
      <p:pic>
        <p:nvPicPr>
          <p:cNvPr id="14" name="Picture 7"/>
          <p:cNvPicPr>
            <a:picLocks noChangeAspect="1" noChangeArrowheads="1"/>
          </p:cNvPicPr>
          <p:nvPr/>
        </p:nvPicPr>
        <p:blipFill>
          <a:blip r:embed="rId6" cstate="print"/>
          <a:srcRect/>
          <a:stretch>
            <a:fillRect/>
          </a:stretch>
        </p:blipFill>
        <p:spPr bwMode="auto">
          <a:xfrm>
            <a:off x="285720" y="3929066"/>
            <a:ext cx="6192838" cy="2574925"/>
          </a:xfrm>
          <a:prstGeom prst="rect">
            <a:avLst/>
          </a:prstGeom>
          <a:noFill/>
          <a:ln w="9525">
            <a:solidFill>
              <a:srgbClr val="80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Scale>
                                      <p:cBhvr>
                                        <p:cTn id="7" dur="1000" decel="50000" fill="hold">
                                          <p:stCondLst>
                                            <p:cond delay="0"/>
                                          </p:stCondLst>
                                        </p:cTn>
                                        <p:tgtEl>
                                          <p:spTgt spid="6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46"/>
                                        </p:tgtEl>
                                        <p:attrNameLst>
                                          <p:attrName>ppt_x</p:attrName>
                                          <p:attrName>ppt_y</p:attrName>
                                        </p:attrNameLst>
                                      </p:cBhvr>
                                    </p:animMotion>
                                    <p:animEffect transition="in" filter="fade">
                                      <p:cBhvr>
                                        <p:cTn id="9" dur="1000"/>
                                        <p:tgtEl>
                                          <p:spTgt spid="6146"/>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childTnLst>
                                </p:cTn>
                              </p:par>
                            </p:childTnLst>
                          </p:cTn>
                        </p:par>
                        <p:par>
                          <p:cTn id="15" fill="hold">
                            <p:stCondLst>
                              <p:cond delay="2000"/>
                            </p:stCondLst>
                            <p:childTnLst>
                              <p:par>
                                <p:cTn id="16" presetID="2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fltVal val="0"/>
                                          </p:val>
                                        </p:tav>
                                        <p:tav tm="100000">
                                          <p:val>
                                            <p:strVal val="#ppt_w"/>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4000"/>
                            </p:stCondLst>
                            <p:childTnLst>
                              <p:par>
                                <p:cTn id="21" presetID="2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2000" fill="hold"/>
                                        <p:tgtEl>
                                          <p:spTgt spid="9"/>
                                        </p:tgtEl>
                                        <p:attrNameLst>
                                          <p:attrName>ppt_w</p:attrName>
                                        </p:attrNameLst>
                                      </p:cBhvr>
                                      <p:tavLst>
                                        <p:tav tm="0">
                                          <p:val>
                                            <p:fltVal val="0"/>
                                          </p:val>
                                        </p:tav>
                                        <p:tav tm="100000">
                                          <p:val>
                                            <p:strVal val="#ppt_w"/>
                                          </p:val>
                                        </p:tav>
                                      </p:tavLst>
                                    </p:anim>
                                    <p:anim calcmode="lin" valueType="num">
                                      <p:cBhvr>
                                        <p:cTn id="24" dur="2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3"/>
          <p:cNvGrpSpPr>
            <a:grpSpLocks/>
          </p:cNvGrpSpPr>
          <p:nvPr/>
        </p:nvGrpSpPr>
        <p:grpSpPr bwMode="auto">
          <a:xfrm>
            <a:off x="215900" y="285728"/>
            <a:ext cx="8928100" cy="4330700"/>
            <a:chOff x="68" y="88"/>
            <a:chExt cx="5624" cy="2728"/>
          </a:xfrm>
        </p:grpSpPr>
        <p:pic>
          <p:nvPicPr>
            <p:cNvPr id="11" name="Picture 8" descr="изго б"/>
            <p:cNvPicPr>
              <a:picLocks noChangeAspect="1" noChangeArrowheads="1"/>
            </p:cNvPicPr>
            <p:nvPr/>
          </p:nvPicPr>
          <p:blipFill>
            <a:blip r:embed="rId3" cstate="print"/>
            <a:srcRect/>
            <a:stretch>
              <a:fillRect/>
            </a:stretch>
          </p:blipFill>
          <p:spPr bwMode="auto">
            <a:xfrm>
              <a:off x="68" y="91"/>
              <a:ext cx="1859" cy="2477"/>
            </a:xfrm>
            <a:prstGeom prst="rect">
              <a:avLst/>
            </a:prstGeom>
            <a:noFill/>
            <a:ln w="9525">
              <a:solidFill>
                <a:srgbClr val="800000"/>
              </a:solidFill>
              <a:miter lim="800000"/>
              <a:headEnd/>
              <a:tailEnd/>
            </a:ln>
          </p:spPr>
        </p:pic>
        <p:pic>
          <p:nvPicPr>
            <p:cNvPr id="12" name="Picture 9" descr="изгот"/>
            <p:cNvPicPr>
              <a:picLocks noChangeAspect="1" noChangeArrowheads="1"/>
            </p:cNvPicPr>
            <p:nvPr/>
          </p:nvPicPr>
          <p:blipFill>
            <a:blip r:embed="rId4" cstate="print"/>
            <a:srcRect/>
            <a:stretch>
              <a:fillRect/>
            </a:stretch>
          </p:blipFill>
          <p:spPr bwMode="auto">
            <a:xfrm>
              <a:off x="3968" y="1379"/>
              <a:ext cx="1724" cy="1437"/>
            </a:xfrm>
            <a:prstGeom prst="rect">
              <a:avLst/>
            </a:prstGeom>
            <a:noFill/>
            <a:ln w="9525">
              <a:solidFill>
                <a:srgbClr val="800000"/>
              </a:solidFill>
              <a:miter lim="800000"/>
              <a:headEnd/>
              <a:tailEnd/>
            </a:ln>
          </p:spPr>
        </p:pic>
        <p:pic>
          <p:nvPicPr>
            <p:cNvPr id="13" name="Picture 12" descr="бумаг"/>
            <p:cNvPicPr>
              <a:picLocks noChangeAspect="1" noChangeArrowheads="1"/>
            </p:cNvPicPr>
            <p:nvPr/>
          </p:nvPicPr>
          <p:blipFill>
            <a:blip r:embed="rId5" cstate="print"/>
            <a:srcRect/>
            <a:stretch>
              <a:fillRect/>
            </a:stretch>
          </p:blipFill>
          <p:spPr bwMode="auto">
            <a:xfrm>
              <a:off x="2018" y="88"/>
              <a:ext cx="2400" cy="1800"/>
            </a:xfrm>
            <a:prstGeom prst="rect">
              <a:avLst/>
            </a:prstGeom>
            <a:noFill/>
            <a:ln w="9525">
              <a:solidFill>
                <a:srgbClr val="800000"/>
              </a:solidFill>
              <a:miter lim="800000"/>
              <a:headEnd/>
              <a:tailEnd/>
            </a:ln>
          </p:spPr>
        </p:pic>
      </p:grpSp>
      <p:grpSp>
        <p:nvGrpSpPr>
          <p:cNvPr id="6" name="Group 14"/>
          <p:cNvGrpSpPr>
            <a:grpSpLocks/>
          </p:cNvGrpSpPr>
          <p:nvPr/>
        </p:nvGrpSpPr>
        <p:grpSpPr bwMode="auto">
          <a:xfrm>
            <a:off x="539552" y="1268760"/>
            <a:ext cx="7924800" cy="4392612"/>
            <a:chOff x="431" y="119"/>
            <a:chExt cx="4992" cy="2767"/>
          </a:xfrm>
        </p:grpSpPr>
        <p:pic>
          <p:nvPicPr>
            <p:cNvPr id="7" name="Picture 10" descr="бум руч раб"/>
            <p:cNvPicPr>
              <a:picLocks noChangeAspect="1" noChangeArrowheads="1"/>
            </p:cNvPicPr>
            <p:nvPr/>
          </p:nvPicPr>
          <p:blipFill>
            <a:blip r:embed="rId6" cstate="print"/>
            <a:srcRect/>
            <a:stretch>
              <a:fillRect/>
            </a:stretch>
          </p:blipFill>
          <p:spPr bwMode="auto">
            <a:xfrm>
              <a:off x="431" y="119"/>
              <a:ext cx="2076" cy="2767"/>
            </a:xfrm>
            <a:prstGeom prst="rect">
              <a:avLst/>
            </a:prstGeom>
            <a:noFill/>
            <a:ln w="9525">
              <a:solidFill>
                <a:srgbClr val="800000"/>
              </a:solidFill>
              <a:miter lim="800000"/>
              <a:headEnd/>
              <a:tailEnd/>
            </a:ln>
          </p:spPr>
        </p:pic>
        <p:pic>
          <p:nvPicPr>
            <p:cNvPr id="8" name="Picture 11" descr="бум фабр"/>
            <p:cNvPicPr>
              <a:picLocks noChangeAspect="1" noChangeArrowheads="1"/>
            </p:cNvPicPr>
            <p:nvPr/>
          </p:nvPicPr>
          <p:blipFill>
            <a:blip r:embed="rId7" cstate="print"/>
            <a:srcRect/>
            <a:stretch>
              <a:fillRect/>
            </a:stretch>
          </p:blipFill>
          <p:spPr bwMode="auto">
            <a:xfrm>
              <a:off x="3501" y="119"/>
              <a:ext cx="1922" cy="2767"/>
            </a:xfrm>
            <a:prstGeom prst="rect">
              <a:avLst/>
            </a:prstGeom>
            <a:noFill/>
            <a:ln w="9525">
              <a:solidFill>
                <a:srgbClr val="800000"/>
              </a:solidFill>
              <a:miter lim="800000"/>
              <a:headEnd/>
              <a:tailEnd/>
            </a:ln>
          </p:spPr>
        </p:pic>
      </p:grpSp>
      <p:pic>
        <p:nvPicPr>
          <p:cNvPr id="6146" name="Picture 2" descr="D:\на сердце отдаю детям\для конкурса метод. разработка\1236055584_5.jpg"/>
          <p:cNvPicPr>
            <a:picLocks noChangeAspect="1" noChangeArrowheads="1"/>
          </p:cNvPicPr>
          <p:nvPr/>
        </p:nvPicPr>
        <p:blipFill>
          <a:blip r:embed="rId8" cstate="print"/>
          <a:srcRect/>
          <a:stretch>
            <a:fillRect/>
          </a:stretch>
        </p:blipFill>
        <p:spPr bwMode="auto">
          <a:xfrm>
            <a:off x="7929586" y="5727910"/>
            <a:ext cx="903234" cy="915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7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2" presetClass="exit" presetSubtype="4" fill="hold" nodeType="withEffect">
                                  <p:stCondLst>
                                    <p:cond delay="7000"/>
                                  </p:stCondLst>
                                  <p:childTnLst>
                                    <p:animEffect transition="out" filter="slide(fromBottom)">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на сердце отдаю детям\для конкурса метод. разработка\1236055584_5.jpg"/>
          <p:cNvPicPr>
            <a:picLocks noChangeAspect="1" noChangeArrowheads="1"/>
          </p:cNvPicPr>
          <p:nvPr/>
        </p:nvPicPr>
        <p:blipFill>
          <a:blip r:embed="rId3" cstate="print"/>
          <a:srcRect/>
          <a:stretch>
            <a:fillRect/>
          </a:stretch>
        </p:blipFill>
        <p:spPr bwMode="auto">
          <a:xfrm>
            <a:off x="7282731" y="5072074"/>
            <a:ext cx="1550089" cy="1571611"/>
          </a:xfrm>
          <a:prstGeom prst="rect">
            <a:avLst/>
          </a:prstGeom>
          <a:noFill/>
        </p:spPr>
      </p:pic>
      <p:pic>
        <p:nvPicPr>
          <p:cNvPr id="10" name="Picture 5" descr="производтво"/>
          <p:cNvPicPr>
            <a:picLocks noChangeAspect="1" noChangeArrowheads="1"/>
          </p:cNvPicPr>
          <p:nvPr/>
        </p:nvPicPr>
        <p:blipFill>
          <a:blip r:embed="rId4" cstate="print"/>
          <a:srcRect/>
          <a:stretch>
            <a:fillRect/>
          </a:stretch>
        </p:blipFill>
        <p:spPr bwMode="auto">
          <a:xfrm>
            <a:off x="144463" y="144463"/>
            <a:ext cx="4284661" cy="2414316"/>
          </a:xfrm>
          <a:prstGeom prst="rect">
            <a:avLst/>
          </a:prstGeom>
          <a:noFill/>
          <a:ln w="9525">
            <a:solidFill>
              <a:srgbClr val="800000"/>
            </a:solidFill>
            <a:miter lim="800000"/>
            <a:headEnd/>
            <a:tailEnd/>
          </a:ln>
        </p:spPr>
      </p:pic>
      <p:pic>
        <p:nvPicPr>
          <p:cNvPr id="14" name="Picture 7" descr="бума фабр"/>
          <p:cNvPicPr>
            <a:picLocks noChangeAspect="1" noChangeArrowheads="1"/>
          </p:cNvPicPr>
          <p:nvPr/>
        </p:nvPicPr>
        <p:blipFill>
          <a:blip r:embed="rId5" cstate="print"/>
          <a:srcRect/>
          <a:stretch>
            <a:fillRect/>
          </a:stretch>
        </p:blipFill>
        <p:spPr bwMode="auto">
          <a:xfrm>
            <a:off x="5286380" y="285728"/>
            <a:ext cx="3240087" cy="2249487"/>
          </a:xfrm>
          <a:prstGeom prst="rect">
            <a:avLst/>
          </a:prstGeom>
          <a:noFill/>
          <a:ln w="9525">
            <a:solidFill>
              <a:srgbClr val="800000"/>
            </a:solidFill>
            <a:miter lim="800000"/>
            <a:headEnd/>
            <a:tailEnd/>
          </a:ln>
        </p:spPr>
      </p:pic>
      <p:pic>
        <p:nvPicPr>
          <p:cNvPr id="15" name="Picture 6" descr="бум производство"/>
          <p:cNvPicPr>
            <a:picLocks noChangeAspect="1" noChangeArrowheads="1"/>
          </p:cNvPicPr>
          <p:nvPr/>
        </p:nvPicPr>
        <p:blipFill>
          <a:blip r:embed="rId6" cstate="print"/>
          <a:srcRect/>
          <a:stretch>
            <a:fillRect/>
          </a:stretch>
        </p:blipFill>
        <p:spPr bwMode="auto">
          <a:xfrm>
            <a:off x="2500298" y="3071810"/>
            <a:ext cx="4095750" cy="3076575"/>
          </a:xfrm>
          <a:prstGeom prst="rect">
            <a:avLst/>
          </a:prstGeom>
          <a:noFill/>
          <a:ln w="9525">
            <a:solidFill>
              <a:srgbClr val="8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на сердце отдаю детям\для конкурса метод. разработка\1278426130_1.jpg"/>
          <p:cNvPicPr>
            <a:picLocks noChangeAspect="1" noChangeArrowheads="1"/>
          </p:cNvPicPr>
          <p:nvPr/>
        </p:nvPicPr>
        <p:blipFill>
          <a:blip r:embed="rId3" cstate="print"/>
          <a:srcRect/>
          <a:stretch>
            <a:fillRect/>
          </a:stretch>
        </p:blipFill>
        <p:spPr bwMode="auto">
          <a:xfrm>
            <a:off x="7564616" y="5000636"/>
            <a:ext cx="1293663" cy="1544159"/>
          </a:xfrm>
          <a:prstGeom prst="rect">
            <a:avLst/>
          </a:prstGeom>
          <a:noFill/>
        </p:spPr>
      </p:pic>
      <p:pic>
        <p:nvPicPr>
          <p:cNvPr id="8" name="Picture 9"/>
          <p:cNvPicPr>
            <a:picLocks noChangeAspect="1" noChangeArrowheads="1"/>
          </p:cNvPicPr>
          <p:nvPr/>
        </p:nvPicPr>
        <p:blipFill>
          <a:blip r:embed="rId4" cstate="print"/>
          <a:srcRect/>
          <a:stretch>
            <a:fillRect/>
          </a:stretch>
        </p:blipFill>
        <p:spPr>
          <a:xfrm>
            <a:off x="3929058" y="357166"/>
            <a:ext cx="4510102" cy="3786214"/>
          </a:xfrm>
          <a:prstGeom prst="rect">
            <a:avLst/>
          </a:prstGeom>
        </p:spPr>
      </p:pic>
      <p:pic>
        <p:nvPicPr>
          <p:cNvPr id="7" name="Picture 8"/>
          <p:cNvPicPr>
            <a:picLocks noChangeAspect="1" noChangeArrowheads="1"/>
          </p:cNvPicPr>
          <p:nvPr/>
        </p:nvPicPr>
        <p:blipFill>
          <a:blip r:embed="rId5" cstate="print"/>
          <a:srcRect/>
          <a:stretch>
            <a:fillRect/>
          </a:stretch>
        </p:blipFill>
        <p:spPr>
          <a:xfrm>
            <a:off x="428596" y="2552846"/>
            <a:ext cx="4429156" cy="388624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на сердце отдаю детям\для конкурса метод. разработка\1278426130_1.jpg"/>
          <p:cNvPicPr>
            <a:picLocks noChangeAspect="1" noChangeArrowheads="1"/>
          </p:cNvPicPr>
          <p:nvPr/>
        </p:nvPicPr>
        <p:blipFill>
          <a:blip r:embed="rId3" cstate="print"/>
          <a:srcRect/>
          <a:stretch>
            <a:fillRect/>
          </a:stretch>
        </p:blipFill>
        <p:spPr bwMode="auto">
          <a:xfrm>
            <a:off x="7564616" y="5000636"/>
            <a:ext cx="1293663" cy="1544159"/>
          </a:xfrm>
          <a:prstGeom prst="rect">
            <a:avLst/>
          </a:prstGeom>
          <a:noFill/>
        </p:spPr>
      </p:pic>
      <p:sp>
        <p:nvSpPr>
          <p:cNvPr id="5" name="Прямоугольник 4"/>
          <p:cNvSpPr/>
          <p:nvPr/>
        </p:nvSpPr>
        <p:spPr>
          <a:xfrm>
            <a:off x="428596" y="0"/>
            <a:ext cx="8715404" cy="1492716"/>
          </a:xfrm>
          <a:prstGeom prst="rect">
            <a:avLst/>
          </a:prstGeom>
        </p:spPr>
        <p:txBody>
          <a:bodyPr wrap="square">
            <a:spAutoFit/>
          </a:bodyPr>
          <a:lstStyle/>
          <a:p>
            <a:pPr>
              <a:buClr>
                <a:schemeClr val="bg2"/>
              </a:buClr>
              <a:buSzPct val="75000"/>
              <a:buFont typeface="Wingdings" pitchFamily="2" charset="2"/>
              <a:buNone/>
            </a:pPr>
            <a:r>
              <a:rPr lang="ru-RU" sz="3200" b="1" dirty="0" smtClean="0">
                <a:latin typeface="Monotype Corsiva" pitchFamily="66" charset="0"/>
              </a:rPr>
              <a:t>«Хорошая бумага заставляет думать </a:t>
            </a:r>
          </a:p>
          <a:p>
            <a:pPr>
              <a:buClr>
                <a:schemeClr val="bg2"/>
              </a:buClr>
              <a:buSzPct val="75000"/>
              <a:buFont typeface="Wingdings" pitchFamily="2" charset="2"/>
              <a:buNone/>
            </a:pPr>
            <a:r>
              <a:rPr lang="ru-RU" sz="3200" b="1" dirty="0" smtClean="0">
                <a:latin typeface="Monotype Corsiva" pitchFamily="66" charset="0"/>
              </a:rPr>
              <a:t>о хороших вещах»,- говорят японцы. </a:t>
            </a:r>
          </a:p>
          <a:p>
            <a:pPr>
              <a:spcBef>
                <a:spcPct val="50000"/>
              </a:spcBef>
            </a:pPr>
            <a:endParaRPr lang="ru-RU" dirty="0">
              <a:latin typeface="Monotype Corsiva" pitchFamily="66" charset="0"/>
            </a:endParaRPr>
          </a:p>
        </p:txBody>
      </p:sp>
      <p:pic>
        <p:nvPicPr>
          <p:cNvPr id="9" name="Picture 5"/>
          <p:cNvPicPr>
            <a:picLocks noChangeAspect="1" noChangeArrowheads="1"/>
          </p:cNvPicPr>
          <p:nvPr/>
        </p:nvPicPr>
        <p:blipFill>
          <a:blip r:embed="rId4" cstate="print"/>
          <a:srcRect/>
          <a:stretch>
            <a:fillRect/>
          </a:stretch>
        </p:blipFill>
        <p:spPr>
          <a:xfrm>
            <a:off x="714348" y="1285860"/>
            <a:ext cx="2857520" cy="2625347"/>
          </a:xfrm>
          <a:prstGeom prst="rect">
            <a:avLst/>
          </a:prstGeom>
        </p:spPr>
      </p:pic>
      <p:pic>
        <p:nvPicPr>
          <p:cNvPr id="11" name="Picture 6"/>
          <p:cNvPicPr>
            <a:picLocks noChangeAspect="1" noChangeArrowheads="1"/>
          </p:cNvPicPr>
          <p:nvPr/>
        </p:nvPicPr>
        <p:blipFill>
          <a:blip r:embed="rId5" cstate="print"/>
          <a:srcRect/>
          <a:stretch>
            <a:fillRect/>
          </a:stretch>
        </p:blipFill>
        <p:spPr>
          <a:xfrm>
            <a:off x="4071934" y="1142984"/>
            <a:ext cx="2795590" cy="2484363"/>
          </a:xfrm>
          <a:prstGeom prst="rect">
            <a:avLst/>
          </a:prstGeom>
        </p:spPr>
      </p:pic>
      <p:pic>
        <p:nvPicPr>
          <p:cNvPr id="12" name="Picture 8"/>
          <p:cNvPicPr>
            <a:picLocks noChangeAspect="1" noChangeArrowheads="1"/>
          </p:cNvPicPr>
          <p:nvPr/>
        </p:nvPicPr>
        <p:blipFill>
          <a:blip r:embed="rId6" cstate="print"/>
          <a:srcRect/>
          <a:stretch>
            <a:fillRect/>
          </a:stretch>
        </p:blipFill>
        <p:spPr>
          <a:xfrm>
            <a:off x="4929190" y="3357562"/>
            <a:ext cx="2571768" cy="2913832"/>
          </a:xfrm>
          <a:prstGeom prst="rect">
            <a:avLst/>
          </a:prstGeom>
        </p:spPr>
      </p:pic>
      <p:pic>
        <p:nvPicPr>
          <p:cNvPr id="10" name="Picture 7"/>
          <p:cNvPicPr>
            <a:picLocks noChangeAspect="1" noChangeArrowheads="1"/>
          </p:cNvPicPr>
          <p:nvPr/>
        </p:nvPicPr>
        <p:blipFill>
          <a:blip r:embed="rId7" cstate="print"/>
          <a:srcRect/>
          <a:stretch>
            <a:fillRect/>
          </a:stretch>
        </p:blipFill>
        <p:spPr>
          <a:xfrm>
            <a:off x="1643042" y="3286124"/>
            <a:ext cx="2786082" cy="296654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944</Words>
  <Application>Microsoft Office PowerPoint</Application>
  <PresentationFormat>Экран (4:3)</PresentationFormat>
  <Paragraphs>110</Paragraphs>
  <Slides>26</Slides>
  <Notes>26</Notes>
  <HiddenSlides>0</HiddenSlides>
  <MMClips>1</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     </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 сопровождение к занятию</dc:title>
  <dc:subject>"Школа весёлых гномов"</dc:subject>
  <dc:creator>Скулкина С.В.</dc:creator>
  <cp:lastModifiedBy>1</cp:lastModifiedBy>
  <cp:revision>48</cp:revision>
  <dcterms:modified xsi:type="dcterms:W3CDTF">2011-02-02T07:17:56Z</dcterms:modified>
</cp:coreProperties>
</file>