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5D5"/>
    <a:srgbClr val="CCCCFF"/>
    <a:srgbClr val="FF0066"/>
    <a:srgbClr val="BFD1E7"/>
    <a:srgbClr val="9933FF"/>
    <a:srgbClr val="0066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34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7E1-23F2-47DD-BE81-90CC324798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F83-25E8-432D-B70C-BDD7BD86F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2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7E1-23F2-47DD-BE81-90CC324798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F83-25E8-432D-B70C-BDD7BD86F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8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7E1-23F2-47DD-BE81-90CC324798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F83-25E8-432D-B70C-BDD7BD86F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7E1-23F2-47DD-BE81-90CC324798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F83-25E8-432D-B70C-BDD7BD86F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2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7E1-23F2-47DD-BE81-90CC324798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F83-25E8-432D-B70C-BDD7BD86F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2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7E1-23F2-47DD-BE81-90CC324798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F83-25E8-432D-B70C-BDD7BD86F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3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7E1-23F2-47DD-BE81-90CC324798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F83-25E8-432D-B70C-BDD7BD86F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7E1-23F2-47DD-BE81-90CC324798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F83-25E8-432D-B70C-BDD7BD86F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7E1-23F2-47DD-BE81-90CC324798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F83-25E8-432D-B70C-BDD7BD86F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7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7E1-23F2-47DD-BE81-90CC324798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F83-25E8-432D-B70C-BDD7BD86F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3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77E1-23F2-47DD-BE81-90CC324798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0F83-25E8-432D-B70C-BDD7BD86F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1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C77E1-23F2-47DD-BE81-90CC324798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80F83-25E8-432D-B70C-BDD7BD86F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5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64" y="0"/>
            <a:ext cx="97344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3411810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836" y="0"/>
            <a:ext cx="975619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4797152"/>
            <a:ext cx="7179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ВЗАИМОСВЯЗЬ УЧИТЕЛЯ ЛЕЧЕБНОЙ ФИЗИЧЕСКОЙ КУЛЬТУРЫ И ВРАЧА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4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ЛЕЧЕБНАЯ ФИЗКУЛЬТУРА</a:t>
            </a:r>
            <a:endParaRPr lang="ru-RU" b="1" i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784976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Лечебная физическая культура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метод лечения, использующий средства  физической культуры с лечебно-профилактической целью, для быстрого восстановления здоровья.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Лечебная физкультура  тесно связана с лечебно-восстановительным процессом, она воспитывает у детей сознательное отношение к использованию физических упражнений, прививает им  гигиенические навыки, воспитывает правильное отношение к закаливанию организма  естественными факторами природы, регулирует общий режим, а также режим движений, воспитывает правильное отношение детей к  закаливанию  организма естественными факторами природы.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Правильное применение лечебной физической культуры ускоряет выздоровление, способствует восстановлению нарушенной трудоспособности и возвращению к нормальной жизнедеятельности.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87" y="4099377"/>
            <a:ext cx="3960440" cy="264029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376" y="4129483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141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НУЖНА ЛЕЧЕБНАЯ ФИЗКУЛЬТУРА</a:t>
            </a:r>
            <a:endParaRPr lang="ru-RU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Ежегодно при углубленном медицинском осмотре выявляется большое количество детей с нарушениями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двигательного аппарата. Особенно велик этот показатель в возрастном периоде от 6 до 10 лет – 43 % от всех осмотренных детей.          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Учитывая  потребности детей, их родителей и рекомендации врачей детской городской поликлиники и инструкторов ЛФК, во многих школах создана программа «Лечебная физическая культура».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417638"/>
            <a:ext cx="4038600" cy="2692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254725"/>
            <a:ext cx="3877444" cy="2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ЛЕЧЕБНОЙ ФИЗКУЛЬТУРЫ</a:t>
            </a:r>
            <a:endParaRPr lang="ru-RU" b="1" i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ХХ века лечебная физкультура получила дальнейшее развитие и стала наукой. На основе современных физиологических и клинических концепций разработаны теоретические основы и определены методические положения их использования. Обоснованы и применяются различные частные методики ЛФК при многочисленных заболеваниях и травмах, а также в качестве профилактических упражнений для предупреждения заболеваний и продления жизнедеятельности человека.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05" y="1340768"/>
            <a:ext cx="3411719" cy="254812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186" y="4149080"/>
            <a:ext cx="3528138" cy="23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ВЗАИМОСВЯЗЬ УЧИТЕЛЯ ЛФК И ВРАЧА </a:t>
            </a:r>
            <a:endParaRPr lang="ru-RU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5229200"/>
            <a:ext cx="8568952" cy="14401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Эффективность проведения лечебной физкультуры у школьников зависит от правильной постановки диагноза врачом у ребёнка, а также от его рекомендаций для учителя ЛФК. Поэтому необходима тесная связь работы врача или узкого специалиста с работой такого учителя.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Динамику эффективности оздоровления учащихся отслеживает и врач, и учитель.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700" y="1484784"/>
            <a:ext cx="5472608" cy="4104456"/>
          </a:xfrm>
        </p:spPr>
      </p:pic>
    </p:spTree>
    <p:extLst>
      <p:ext uri="{BB962C8B-B14F-4D97-AF65-F5344CB8AC3E}">
        <p14:creationId xmlns:p14="http://schemas.microsoft.com/office/powerpoint/2010/main" val="14683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16632"/>
            <a:ext cx="8640960" cy="25202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Физическая нагрузка на уроке ЛФК дозируется </a:t>
            </a:r>
            <a:r>
              <a:rPr lang="ru-RU" dirty="0" smtClean="0"/>
              <a:t>врачом и учителем ЛФК и </a:t>
            </a:r>
            <a:r>
              <a:rPr lang="ru-RU" dirty="0"/>
              <a:t>зависит от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</a:t>
            </a:r>
            <a:r>
              <a:rPr lang="ru-RU" dirty="0"/>
              <a:t>подбора физических  упражнений (от простого к сложному),</a:t>
            </a:r>
          </a:p>
          <a:p>
            <a:r>
              <a:rPr lang="ru-RU" dirty="0"/>
              <a:t>-продолжительности физических упражнений,</a:t>
            </a:r>
          </a:p>
          <a:p>
            <a:r>
              <a:rPr lang="ru-RU" dirty="0"/>
              <a:t>-числа повторений,</a:t>
            </a:r>
          </a:p>
          <a:p>
            <a:r>
              <a:rPr lang="ru-RU" dirty="0"/>
              <a:t>-выбора исходных положений,</a:t>
            </a:r>
          </a:p>
          <a:p>
            <a:r>
              <a:rPr lang="ru-RU" dirty="0"/>
              <a:t>-темпа движений (на счет 1-4),</a:t>
            </a:r>
          </a:p>
          <a:p>
            <a:r>
              <a:rPr lang="ru-RU" dirty="0"/>
              <a:t>-амплитуды движений,</a:t>
            </a:r>
          </a:p>
          <a:p>
            <a:r>
              <a:rPr lang="ru-RU" dirty="0"/>
              <a:t>-степени усилия,</a:t>
            </a:r>
          </a:p>
          <a:p>
            <a:r>
              <a:rPr lang="ru-RU" dirty="0"/>
              <a:t>-точности,</a:t>
            </a:r>
          </a:p>
          <a:p>
            <a:r>
              <a:rPr lang="ru-RU" dirty="0"/>
              <a:t>-сложности,</a:t>
            </a:r>
          </a:p>
          <a:p>
            <a:r>
              <a:rPr lang="ru-RU" dirty="0"/>
              <a:t>-ритма,</a:t>
            </a:r>
          </a:p>
          <a:p>
            <a:r>
              <a:rPr lang="ru-RU" dirty="0"/>
              <a:t>-количества отвлекающих упражнений,</a:t>
            </a:r>
          </a:p>
          <a:p>
            <a:r>
              <a:rPr lang="ru-RU" dirty="0"/>
              <a:t>-эмоционального фактора.</a:t>
            </a:r>
          </a:p>
          <a:p>
            <a:r>
              <a:rPr lang="ru-RU" dirty="0"/>
              <a:t>Дозировка и нагрузка упражнений дается в соответствии с уровнем подготовленности учащихся.</a:t>
            </a:r>
          </a:p>
          <a:p>
            <a:r>
              <a:rPr lang="ru-RU" dirty="0"/>
              <a:t>Для получения лучших результатов соблюдаются следующие принципы:</a:t>
            </a:r>
          </a:p>
          <a:p>
            <a:r>
              <a:rPr lang="ru-RU" dirty="0" smtClean="0"/>
              <a:t>-системность,</a:t>
            </a:r>
            <a:endParaRPr lang="ru-RU" dirty="0"/>
          </a:p>
          <a:p>
            <a:r>
              <a:rPr lang="ru-RU" dirty="0" smtClean="0"/>
              <a:t>-регулярность,</a:t>
            </a:r>
            <a:endParaRPr lang="ru-RU" dirty="0"/>
          </a:p>
          <a:p>
            <a:r>
              <a:rPr lang="ru-RU" dirty="0" smtClean="0"/>
              <a:t>-длительность,</a:t>
            </a:r>
            <a:endParaRPr lang="ru-RU" dirty="0"/>
          </a:p>
          <a:p>
            <a:r>
              <a:rPr lang="ru-RU" dirty="0" smtClean="0"/>
              <a:t>-нарастание,</a:t>
            </a:r>
            <a:endParaRPr lang="ru-RU" dirty="0"/>
          </a:p>
          <a:p>
            <a:r>
              <a:rPr lang="ru-RU" dirty="0" smtClean="0"/>
              <a:t>-индивидуализация,</a:t>
            </a:r>
            <a:endParaRPr lang="ru-RU" dirty="0"/>
          </a:p>
          <a:p>
            <a:r>
              <a:rPr lang="ru-RU" dirty="0" smtClean="0"/>
              <a:t>-общеукрепляющие </a:t>
            </a:r>
            <a:r>
              <a:rPr lang="ru-RU" dirty="0"/>
              <a:t>упражнения.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102" y="1052736"/>
            <a:ext cx="3486291" cy="261471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836570"/>
            <a:ext cx="2531225" cy="189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HSPKOD"/>
  <p:tag name="RESPONSE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ResponseDetails&quot; msdata:UseCurrentLocale=&quot;true&quot;&gt;&lt;xs:complexType&gt;&lt;xs:choice minOccurs=&quot;0&quot; maxOccurs=&quot;unbounded&quot;&gt;&lt;xs:element name=&quot;ResponseDetails&quot;&gt;&lt;xs:complexType&gt;&lt;xs:sequence&gt;&lt;xs:element name=&quot;Response_List_Id&quot; type=&quot;xs:string&quot; minOccurs=&quot;0&quot; /&gt;&lt;xs:element name=&quot;Activity_ID&quot; type=&quot;xs:string&quot; minOccurs=&quot;0&quot; /&gt;&lt;xs:element name=&quot;Response_List_Name&quot; type=&quot;xs:string&quot; minOccurs=&quot;0&quot; /&gt;&lt;xs:element name=&quot;Slide_Type&quot; type=&quot;xs:string&quot; minOccurs=&quot;0&quot; /&gt;&lt;xs:element name=&quot;Response_List&quot; type=&quot;xs:string&quot; minOccurs=&quot;0&quot; /&gt;&lt;/xs:sequence&gt;&lt;/xs:complexType&gt;&lt;/xs:element&gt;&lt;/xs:choice&gt;&lt;/xs:complexType&gt;&lt;/xs:element&gt;&lt;/xs:schema&gt;&lt;ResponseDetails&gt;&lt;Response_List_Id&gt;Default&lt;/Response_List_Id&gt;&lt;Activity_ID /&gt;&lt;Response_List_Name&gt;Default&lt;/Response_List_Name&gt;&lt;Slide_Type&gt;LikertScale&lt;/Slide_Type&gt;&lt;Response_List&gt;Strongly AgreeÜAgreeÜNeither Agree Nor DisagreeÜDisagreeÜStrongly Disagree&lt;/Response_List&gt;&lt;/ResponseDetails&gt;&lt;ResponseDetails&gt;&lt;Response_List_Id&gt;Custom1&lt;/Response_List_Id&gt;&lt;Activity_ID /&gt;&lt;Response_List_Name&gt;Custom1&lt;/Response_List_Name&gt;&lt;Slide_Type&gt;LikertScale&lt;/Slide_Type&gt;&lt;Response_List /&gt;&lt;/ResponseDetails&gt;&lt;ResponseDetails&gt;&lt;Response_List_Id&gt;Custom2&lt;/Response_List_Id&gt;&lt;Activity_ID /&gt;&lt;Response_List_Name&gt;Custom2&lt;/Response_List_Name&gt;&lt;Slide_Type&gt;LikertScale&lt;/Slide_Type&gt;&lt;Response_List /&gt;&lt;/ResponseDetails&gt;&lt;ResponseDetails&gt;&lt;Response_List_Id&gt;Custom3&lt;/Response_List_Id&gt;&lt;Activity_ID /&gt;&lt;Response_List_Name&gt;Custom3&lt;/Response_List_Name&gt;&lt;Slide_Type&gt;LikertScale&lt;/Slide_Type&gt;&lt;Response_List /&gt;&lt;/ResponseDetails&gt;&lt;ResponseDetails&gt;&lt;Response_List_Id&gt;Custom4&lt;/Response_List_Id&gt;&lt;Activity_ID /&gt;&lt;Response_List_Name&gt;Custom4&lt;/Response_List_Name&gt;&lt;Slide_Type&gt;LikertScale&lt;/Slide_Type&gt;&lt;Response_List /&gt;&lt;/ResponseDetails&gt;&lt;ResponseDetails&gt;&lt;Response_List_Id&gt;Custom5&lt;/Response_List_Id&gt;&lt;Activity_ID /&gt;&lt;Response_List_Name&gt;Custom5&lt;/Response_List_Name&gt;&lt;Slide_Type&gt;LikertScale&lt;/Slide_Type&gt;&lt;Response_List /&gt;&lt;/ResponseDetails&gt;&lt;ResponseDetails&gt;&lt;Response_List_Id&gt;Text&lt;/Response_List_Id&gt;&lt;Activity_ID /&gt;&lt;Response_List_Name&gt;Text (Essay)&lt;/Response_List_Name&gt;&lt;Slide_Type&gt;LikertScale&lt;/Slide_Type&gt;&lt;Response_List /&gt;&lt;/ResponseDetails&gt;&lt;/NewDataSet&gt;"/>
  <p:tag name="DEMOGRAPHIC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DemographicDetails&quot; msdata:UseCurrentLocale=&quot;true&quot;&gt;&lt;xs:complexType&gt;&lt;xs:choice minOccurs=&quot;0&quot; maxOccurs=&quot;unbounded&quot;&gt;&lt;xs:element name=&quot;DemographicDetails&quot;&gt;&lt;xs:complexType&gt;&lt;xs:sequence&gt;&lt;xs:element name=&quot;Demographic_Id&quot; type=&quot;xs:int&quot; minOccurs=&quot;0&quot; /&gt;&lt;xs:element name=&quot;Demographic_Value&quot; type=&quot;xs:string&quot; minOccurs=&quot;0&quot; /&gt;&lt;/xs:sequence&gt;&lt;/xs:complexType&gt;&lt;/xs:element&gt;&lt;/xs:choice&gt;&lt;/xs:complexType&gt;&lt;/xs:element&gt;&lt;/xs:schema&gt;&lt;DemographicDetails&gt;&lt;Demographic_Id&gt;1&lt;/Demographic_Id&gt;&lt;Demographic_Value&gt;Возраст&lt;/Demographic_Value&gt;&lt;/DemographicDetails&gt;&lt;DemographicDetails&gt;&lt;Demographic_Id&gt;2&lt;/Demographic_Id&gt;&lt;Demographic_Value&gt;Внешность&lt;/Demographic_Value&gt;&lt;/DemographicDetails&gt;&lt;DemographicDetails&gt;&lt;Demographic_Id&gt;3&lt;/Demographic_Id&gt;&lt;Demographic_Value&gt;Пол&lt;/Demographic_Value&gt;&lt;/DemographicDetails&gt;&lt;DemographicDetails&gt;&lt;Demographic_Id&gt;4&lt;/Demographic_Id&gt;&lt;Demographic_Value&gt;Язык&lt;/Demographic_Value&gt;&lt;/DemographicDetails&gt;&lt;DemographicDetails&gt;&lt;Demographic_Id&gt;5&lt;/Demographic_Id&gt;&lt;Demographic_Value&gt;Семейное положение&lt;/Demographic_Value&gt;&lt;/DemographicDetails&gt;&lt;DemographicDetails&gt;&lt;Demographic_Id&gt;6&lt;/Demographic_Id&gt;&lt;Demographic_Value&gt;Национальность&lt;/Demographic_Value&gt;&lt;/DemographicDetails&gt;&lt;DemographicDetails&gt;&lt;Demographic_Id&gt;7&lt;/Demographic_Id&gt;&lt;Demographic_Value&gt;оккупация&lt;/Demographic_Value&gt;&lt;/DemographicDetails&gt;&lt;DemographicDetails&gt;&lt;Demographic_Id&gt;8&lt;/Demographic_Id&gt;&lt;Demographic_Value&gt;религия&lt;/Demographic_Value&gt;&lt;/DemographicDetails&gt;&lt;/NewDataSet&gt;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405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ЧТО ТАКОЕ ЛЕЧЕБНАЯ ФИЗКУЛЬТУРА</vt:lpstr>
      <vt:lpstr>ЗАЧЕМ НУЖНА ЛЕЧЕБНАЯ ФИЗКУЛЬТУРА</vt:lpstr>
      <vt:lpstr>РАЗВИТИЕ ЛЕЧЕБНОЙ ФИЗКУЛЬТУРЫ</vt:lpstr>
      <vt:lpstr>ВЗАИМОСВЯЗЬ УЧИТЕЛЯ ЛФК И ВРАЧА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ВЗАИМОСВЯЗЬ УЧИТЕЛЯ ЛЕЧЕБНОЙ ФИЗИЧЕСКОЙ КУЛЬТУРЫ И ВРАЧА</dc:title>
  <dc:creator>owner</dc:creator>
  <cp:lastModifiedBy>User</cp:lastModifiedBy>
  <cp:revision>19</cp:revision>
  <dcterms:created xsi:type="dcterms:W3CDTF">2016-02-24T16:57:02Z</dcterms:created>
  <dcterms:modified xsi:type="dcterms:W3CDTF">2016-03-24T11:12:31Z</dcterms:modified>
</cp:coreProperties>
</file>