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CCFFCC"/>
    <a:srgbClr val="CCCC00"/>
    <a:srgbClr val="FFCCFF"/>
    <a:srgbClr val="FFCC99"/>
    <a:srgbClr val="00CC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180" y="2207361"/>
            <a:ext cx="4886560" cy="277244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Основные типы экологических взаимодействий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295" y="4650641"/>
            <a:ext cx="4275741" cy="610820"/>
          </a:xfrm>
        </p:spPr>
        <p:txBody>
          <a:bodyPr>
            <a:normAutofit/>
          </a:bodyPr>
          <a:lstStyle/>
          <a:p>
            <a:r>
              <a:rPr lang="ru-RU" dirty="0" smtClean="0"/>
              <a:t>Урок биологии в 11 классе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0115" y="5719575"/>
            <a:ext cx="3525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Учитель биологии МКОУ СОШ №1</a:t>
            </a:r>
          </a:p>
          <a:p>
            <a:pPr algn="ctr"/>
            <a:r>
              <a:rPr lang="ru-RU" dirty="0" smtClean="0"/>
              <a:t>г. Лиски Воронежской области</a:t>
            </a:r>
          </a:p>
          <a:p>
            <a:pPr algn="ctr"/>
            <a:r>
              <a:rPr lang="ru-RU" dirty="0" err="1" smtClean="0"/>
              <a:t>Подвигина</a:t>
            </a:r>
            <a:r>
              <a:rPr lang="ru-RU" dirty="0" smtClean="0"/>
              <a:t> Н.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Аменсализм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1547" y="1296791"/>
            <a:ext cx="3265723" cy="3359510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Для одного из совместно обитающих видов влияние другого вида отрицательное, в то время как угнетающий не получает ни вреда, ни пользы</a:t>
            </a:r>
            <a:endParaRPr lang="ru-RU" dirty="0"/>
          </a:p>
        </p:txBody>
      </p:sp>
      <p:pic>
        <p:nvPicPr>
          <p:cNvPr id="4098" name="Picture 2" descr="http://www.www2.1stroitelny.kz/img/show/type/good/size/500x500/id/51d3db76ac79593411eb74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291130"/>
            <a:ext cx="4762500" cy="4762500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1548" y="5043726"/>
            <a:ext cx="3265722" cy="1009904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Светолюбивые травы, растущие под елью, страдают от сильного затенения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9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Комменсализм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435" y="909367"/>
            <a:ext cx="8237835" cy="1603403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Один вид получает какое-либо преимущество, выгоду, не принося другому ни вреда, ни пользы. Это одностороннее использование одного вида без нанесения ему ущерба.</a:t>
            </a:r>
            <a:endParaRPr lang="ru-RU" dirty="0"/>
          </a:p>
        </p:txBody>
      </p:sp>
      <p:pic>
        <p:nvPicPr>
          <p:cNvPr id="5122" name="Picture 2" descr="http://www.syl.ru/misc/i/ai/171080/652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2818180"/>
            <a:ext cx="5485360" cy="3651684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Комменсализм: нахлебничество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595" y="945277"/>
            <a:ext cx="6108200" cy="534468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Потребление остатков пищи хозяина</a:t>
            </a:r>
            <a:endParaRPr lang="ru-RU" dirty="0"/>
          </a:p>
        </p:txBody>
      </p:sp>
      <p:pic>
        <p:nvPicPr>
          <p:cNvPr id="6146" name="Picture 2" descr="http://www.corbisimages.com/images/Corbis-KW004644.jpg?size=67&amp;uid=d4e46085-99f4-493d-8d7c-20bc0f3663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00" y="1694903"/>
            <a:ext cx="5491190" cy="3809514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93640" y="5719575"/>
            <a:ext cx="2818853" cy="914400"/>
          </a:xfrm>
          <a:prstGeom prst="round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Песец доедает остатки добычи белого медведя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8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Комменсализм: нахлебничество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595" y="945277"/>
            <a:ext cx="6108200" cy="534468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Потребление остатков пищи хозяина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3640" y="5719575"/>
            <a:ext cx="2818853" cy="914400"/>
          </a:xfrm>
          <a:prstGeom prst="round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Гиены подбирают остатки добычи, не доеденной крупными хищниками</a:t>
            </a:r>
            <a:endParaRPr lang="ru-RU" dirty="0"/>
          </a:p>
        </p:txBody>
      </p:sp>
      <p:pic>
        <p:nvPicPr>
          <p:cNvPr id="7170" name="Picture 2" descr="http://hontor.ru/_ph/27/8344997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3951" r="2631" b="5148"/>
          <a:stretch/>
        </p:blipFill>
        <p:spPr bwMode="auto">
          <a:xfrm>
            <a:off x="1662346" y="1648429"/>
            <a:ext cx="6108200" cy="3902462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Комменсализм: нахлебничество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595" y="945277"/>
            <a:ext cx="6108200" cy="534468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Потребление остатков пищи хозяина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3640" y="5719575"/>
            <a:ext cx="2818853" cy="914400"/>
          </a:xfrm>
          <a:prstGeom prst="round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Рыбы-лоцманы следуют за акулами, дельфинами, питаясь остатками пищи</a:t>
            </a:r>
            <a:endParaRPr lang="ru-RU" dirty="0"/>
          </a:p>
        </p:txBody>
      </p:sp>
      <p:pic>
        <p:nvPicPr>
          <p:cNvPr id="1026" name="Picture 2" descr="http://otlibrary.com/wp-content/gallery/oceanic-white-tip-shark/32605-work-divetime-1-3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28" y="1682038"/>
            <a:ext cx="6242767" cy="3971961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Комменсализм: нахлебничество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73228" y="981348"/>
            <a:ext cx="2818853" cy="2993476"/>
          </a:xfrm>
          <a:prstGeom prst="round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Примером перехода нахлебничества в более тесные отношения служат взаимоотношения рыбы-прилипалы, обитающей в тропических и субтропических морях, с акулами и китообразными</a:t>
            </a:r>
            <a:endParaRPr lang="ru-RU" dirty="0"/>
          </a:p>
        </p:txBody>
      </p:sp>
      <p:pic>
        <p:nvPicPr>
          <p:cNvPr id="2050" name="Picture 2" descr="http://mtdata.ru/u23/photo4057/20625174807-0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909367"/>
            <a:ext cx="5039265" cy="3250327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gy.ru/images/biology7/pic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4231675"/>
            <a:ext cx="6223942" cy="24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Комменсализм: </a:t>
            </a:r>
            <a:r>
              <a:rPr lang="ru-RU" b="1" dirty="0" err="1" smtClean="0">
                <a:solidFill>
                  <a:srgbClr val="0070C0"/>
                </a:solidFill>
              </a:rPr>
              <a:t>сотрапезничество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75" y="4632447"/>
            <a:ext cx="3265723" cy="1832460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Потребление разных веществ или частей одного и того же ресурса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4808" y="4599758"/>
            <a:ext cx="4207521" cy="1865149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Зебры </a:t>
            </a:r>
            <a:r>
              <a:rPr lang="ru-RU" dirty="0"/>
              <a:t>питаются верхними самыми сочными частями травы в саванне, антилопы поедают более низкие части, богатые протеинами и клетчаткой. Слоны поедают самые жесткие, низкие части.</a:t>
            </a:r>
          </a:p>
        </p:txBody>
      </p:sp>
      <p:pic>
        <p:nvPicPr>
          <p:cNvPr id="3074" name="Picture 2" descr="http://images.forwallpaper.com/files/images/8/807e/807ed37e/886907/impala-antelope-and-zeb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75" y="1056759"/>
            <a:ext cx="5936153" cy="3363820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Комменсализм: </a:t>
            </a:r>
            <a:r>
              <a:rPr lang="ru-RU" b="1" dirty="0" err="1" smtClean="0">
                <a:solidFill>
                  <a:srgbClr val="0070C0"/>
                </a:solidFill>
              </a:rPr>
              <a:t>квартиранство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435" y="4497935"/>
            <a:ext cx="4065534" cy="1638325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Использование одними видами других (их тел или жилищ) в качестве убежища или жилища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9650" y="5108755"/>
            <a:ext cx="3352138" cy="1204039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Лианы и эпифиты (орхидеи, лишайники, мхи) поселяются непосредственно на стволах и ветвях деревьев.</a:t>
            </a:r>
            <a:endParaRPr lang="ru-RU" dirty="0"/>
          </a:p>
        </p:txBody>
      </p:sp>
      <p:pic>
        <p:nvPicPr>
          <p:cNvPr id="5" name="Picture 2" descr="http://images.mystockphoto.com/files/premium/previews/468/climbing-plant-family-gesneriaceae-on-a-tree-trunk_4687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7" y="1061059"/>
            <a:ext cx="4358485" cy="2905657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loweryvale.ru/images/stories/2012/11/epiphit-orhid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931586"/>
            <a:ext cx="3120389" cy="3900486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Комменсализм: </a:t>
            </a:r>
            <a:r>
              <a:rPr lang="ru-RU" b="1" dirty="0" err="1" smtClean="0">
                <a:solidFill>
                  <a:srgbClr val="0070C0"/>
                </a:solidFill>
              </a:rPr>
              <a:t>квартиранство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87" y="4971612"/>
            <a:ext cx="3970330" cy="1053374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Некоторые рыбы прячутся среди щупалец медуз и актиний</a:t>
            </a:r>
            <a:endParaRPr lang="ru-RU" dirty="0"/>
          </a:p>
        </p:txBody>
      </p:sp>
      <p:pic>
        <p:nvPicPr>
          <p:cNvPr id="5122" name="Picture 2" descr="http://natureworld.ru/misc/fish/sea_colife/sea_colif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7" y="1138424"/>
            <a:ext cx="3970330" cy="3209351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etod-kopilka.ru/images/doc/37/31819/hello_html_7d872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985737"/>
            <a:ext cx="3448050" cy="3514726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82820" y="4818906"/>
            <a:ext cx="3448050" cy="1206080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Рыба горчак откладывает икру в мантийную полость двустворчатого моллюска беззубки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3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Протокооперация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261460"/>
            <a:ext cx="3970330" cy="1053374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Муравьи распространяют семена некоторых растений леса</a:t>
            </a:r>
            <a:endParaRPr lang="ru-RU" dirty="0"/>
          </a:p>
        </p:txBody>
      </p:sp>
      <p:pic>
        <p:nvPicPr>
          <p:cNvPr id="1026" name="Picture 2" descr="http://www.northernwoodlands.org/images/articles/ant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231192"/>
            <a:ext cx="5562665" cy="3708443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190836" y="1443835"/>
            <a:ext cx="2515515" cy="3425109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Совместное существование выгодно для обоих видов, но не обязательно для 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4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Биотические факторы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39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/>
              <a:t>Биотические факторы проявляются во взаимоотношениях организмов при совместном обитании и имеют разнообразный характер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Протокооперация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261460"/>
            <a:ext cx="3970330" cy="1053374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Пчелы опыляют цветковые растения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190836" y="1443835"/>
            <a:ext cx="2515515" cy="3425109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этих случаях отсутствует необходимая тесная связь конкретной пары партнеров</a:t>
            </a:r>
            <a:endParaRPr lang="ru-RU" dirty="0"/>
          </a:p>
        </p:txBody>
      </p:sp>
      <p:pic>
        <p:nvPicPr>
          <p:cNvPr id="2050" name="Picture 2" descr="http://s.hswstatic.com/gif/wrong-animal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301883"/>
            <a:ext cx="5650085" cy="3769752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Мутуализм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6835" y="5261460"/>
            <a:ext cx="5955495" cy="1053374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Клевер опыляется только шмелями, кедровка питается только семенами сосны кедровой, является единственным распространителем ее семян.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9436" y="909367"/>
            <a:ext cx="8237834" cy="1297993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Симбиотические отношения, при которых наблюдается устойчивое взаимовыгодное сожительство двух организмов разных видов</a:t>
            </a:r>
            <a:endParaRPr lang="ru-RU" dirty="0"/>
          </a:p>
        </p:txBody>
      </p:sp>
      <p:pic>
        <p:nvPicPr>
          <p:cNvPr id="3074" name="Picture 2" descr="https://im1-tub-ru.yandex.net/i?id=8ad621f00b6790fda9d1d7207f65044c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3" y="2396643"/>
            <a:ext cx="3847500" cy="2675536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.mypage.ru/4be80d34973bef93187be25c6850169e_a458860e6ed1466049ee264b19ef4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18" y="2396642"/>
            <a:ext cx="4147754" cy="2675536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Симбиоз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6835" y="5566870"/>
            <a:ext cx="5955495" cy="916230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Лишайники – тесное взаимовыгодное сожительство грибов и водорослей.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9436" y="909367"/>
            <a:ext cx="8237834" cy="1297993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Неразделимые </a:t>
            </a:r>
            <a:r>
              <a:rPr lang="ru-RU" dirty="0" err="1" smtClean="0"/>
              <a:t>взаимополезные</a:t>
            </a:r>
            <a:r>
              <a:rPr lang="ru-RU" dirty="0" smtClean="0"/>
              <a:t> связи двух видов, предполагающие обязательное тесное сожительство организмов, иногда даже с элементами паразитизма.</a:t>
            </a:r>
            <a:endParaRPr lang="ru-RU" dirty="0"/>
          </a:p>
        </p:txBody>
      </p:sp>
      <p:pic>
        <p:nvPicPr>
          <p:cNvPr id="4098" name="Picture 2" descr="https://image.jimcdn.com/app/cms/image/transf/none/path/s612a6bd6970c6548/image/icac73e121bb12564/version/139149690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7" y="2483502"/>
            <a:ext cx="3737155" cy="2802867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ingi.org/zingi_pictures/w_92365/167/pic_CGfVsTl0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87" y="2436402"/>
            <a:ext cx="3930988" cy="2849967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35" y="145842"/>
            <a:ext cx="8237835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Симбиоз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013" y="4522844"/>
            <a:ext cx="4106282" cy="1044026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Микориза (грибокорень) – симбиоз деревьев и грибов.</a:t>
            </a:r>
            <a:endParaRPr lang="ru-RU" dirty="0"/>
          </a:p>
        </p:txBody>
      </p:sp>
      <p:pic>
        <p:nvPicPr>
          <p:cNvPr id="5122" name="Picture 2" descr="http://fs00.infourok.ru/images/doc/255/260312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"/>
          <a:stretch/>
        </p:blipFill>
        <p:spPr bwMode="auto">
          <a:xfrm>
            <a:off x="313013" y="985721"/>
            <a:ext cx="4106282" cy="3129830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lide.ru/images/11/17842/960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2279" r="46691" b="15374"/>
          <a:stretch/>
        </p:blipFill>
        <p:spPr bwMode="auto">
          <a:xfrm>
            <a:off x="4648352" y="947544"/>
            <a:ext cx="4275740" cy="3206183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60988" y="4522844"/>
            <a:ext cx="4263104" cy="2265666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кишечнике термитов живут жгутиковые простейшие, которые производят фермент, разлагающий клетчатку на сахара. Термиты не имеют собственных ферментов для переваривания целлюлозы и без симбионтов погибли бы. Жгутиковые получают благоприятные условия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2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7036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Хищничество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337" y="925887"/>
            <a:ext cx="8076896" cy="1374345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Представители одного вида поедают (уничтожают) представителей другого, то есть организмы одной популяции служат пищей для организмов другой.</a:t>
            </a:r>
            <a:endParaRPr lang="ru-RU" dirty="0"/>
          </a:p>
        </p:txBody>
      </p:sp>
      <p:pic>
        <p:nvPicPr>
          <p:cNvPr id="6146" name="Picture 2" descr="http://333v.ru/uploads/36/36a936a5d3c41651bf0e59e6091ec6a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4"/>
          <a:stretch/>
        </p:blipFill>
        <p:spPr bwMode="auto">
          <a:xfrm>
            <a:off x="351836" y="2797956"/>
            <a:ext cx="4220164" cy="2901395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2490" y="6020920"/>
            <a:ext cx="2974132" cy="433206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Хищник - охотник</a:t>
            </a:r>
            <a:endParaRPr lang="ru-RU" dirty="0"/>
          </a:p>
        </p:txBody>
      </p:sp>
      <p:pic>
        <p:nvPicPr>
          <p:cNvPr id="6148" name="Picture 4" descr="http://www.goldensites.ru/media/1/20100313-b_13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/>
          <a:stretch/>
        </p:blipFill>
        <p:spPr bwMode="auto">
          <a:xfrm>
            <a:off x="4877098" y="2797956"/>
            <a:ext cx="3853556" cy="2901395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88230" y="6021416"/>
            <a:ext cx="2974132" cy="433206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Хищник - собиратель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7036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Хищничество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8719" y="925887"/>
            <a:ext cx="4886561" cy="610820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Хищные растения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5820" y="5414165"/>
            <a:ext cx="2974132" cy="433206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Росянка круглолистная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91437" y="5414165"/>
            <a:ext cx="2974132" cy="433206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Венерина мухоловка</a:t>
            </a:r>
            <a:endParaRPr lang="ru-RU" dirty="0"/>
          </a:p>
        </p:txBody>
      </p:sp>
      <p:pic>
        <p:nvPicPr>
          <p:cNvPr id="7172" name="Picture 4" descr="https://pp.vk.me/c622930/v622930877/c1ae/nzayAeWXO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1601"/>
            <a:ext cx="4403004" cy="2941069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lushealth.ru/sites/default/files/u64/2011/11/rosya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2" y="2051601"/>
            <a:ext cx="4001539" cy="3001154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7036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Паразитизм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337" y="925887"/>
            <a:ext cx="8076896" cy="1374345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Представители одного вида (паразита, потребителя) живут за счет питательных веществ или тканей организма другого вида (хозяина), используя живого хозяина и как место постоянного или временного проживания.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97868" y="6021416"/>
            <a:ext cx="2974132" cy="613893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Паразитическое растение повилика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1588" y="6010522"/>
            <a:ext cx="2974132" cy="613893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Паразитический гриб трутовик</a:t>
            </a:r>
            <a:endParaRPr lang="ru-RU" dirty="0"/>
          </a:p>
        </p:txBody>
      </p:sp>
      <p:pic>
        <p:nvPicPr>
          <p:cNvPr id="8196" name="Picture 4" descr="http://prirodalechit.ru/wp-content/uploads/2015/09/Kusk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0" y="2649758"/>
            <a:ext cx="4263720" cy="3197790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-fotki.yandex.ru/get/37/hol-selvina.5/0_1ae72_59822739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2619193"/>
            <a:ext cx="4111015" cy="3228355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7036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Конкуренция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337" y="925887"/>
            <a:ext cx="8076896" cy="1374345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Это тип взаимоотношений, возникающий у двух видов со сходными потребностями, обитающих на одной территории. Присутствие одного вида или организма уменьшает пищевые ресурсы, сокращает территорию расселения другого.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4051" y="5982025"/>
            <a:ext cx="2974132" cy="613893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Внутривидовая конкуренция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4705" y="6010522"/>
            <a:ext cx="4111015" cy="613893"/>
          </a:xfrm>
          <a:prstGeom prst="rect">
            <a:avLst/>
          </a:prstGeom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Межвидовая конкуренция: ондатра вытесняет выхухоль</a:t>
            </a:r>
            <a:endParaRPr lang="ru-RU" dirty="0"/>
          </a:p>
        </p:txBody>
      </p:sp>
      <p:pic>
        <p:nvPicPr>
          <p:cNvPr id="9218" name="Picture 2" descr="http://svitppt.com.ua/images/13/12074/960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20052" r="8282" b="2013"/>
          <a:stretch/>
        </p:blipFill>
        <p:spPr bwMode="auto">
          <a:xfrm>
            <a:off x="296260" y="2685114"/>
            <a:ext cx="4178294" cy="3046673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upload.wikimedia.org/wikipedia/commons/c/ce/Charlottenburg_muskr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8"/>
          <a:stretch/>
        </p:blipFill>
        <p:spPr bwMode="auto">
          <a:xfrm>
            <a:off x="4572000" y="2685114"/>
            <a:ext cx="4266088" cy="3046673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nimalfotos.ru/photo/7c/7cdfa62ed5705bede5c55100a0c2ab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5114"/>
            <a:ext cx="1832460" cy="1383507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Вывод: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195" y="1600200"/>
            <a:ext cx="76352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биогеоценозе между организмами наблюдаются разнообразные формы взаимоотношений, которые построены на пищевых, пространственных и других типах взаимодействия, регулируют численность популяций и определяют устойчивость сообщества.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347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47354"/>
            <a:ext cx="7016194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Типы связей между организмами</a:t>
            </a:r>
            <a:endParaRPr lang="en-US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2623" y="2653317"/>
            <a:ext cx="3040047" cy="141659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Трофические</a:t>
            </a:r>
            <a:endParaRPr lang="ru-RU" sz="3600" b="1" dirty="0"/>
          </a:p>
        </p:txBody>
      </p:sp>
      <p:cxnSp>
        <p:nvCxnSpPr>
          <p:cNvPr id="10" name="Прямая со стрелкой 9"/>
          <p:cNvCxnSpPr>
            <a:endCxn id="38" idx="0"/>
          </p:cNvCxnSpPr>
          <p:nvPr/>
        </p:nvCxnSpPr>
        <p:spPr>
          <a:xfrm>
            <a:off x="5123223" y="1141283"/>
            <a:ext cx="1880913" cy="1472562"/>
          </a:xfrm>
          <a:prstGeom prst="straightConnector1">
            <a:avLst/>
          </a:prstGeom>
          <a:ln w="57150">
            <a:solidFill>
              <a:srgbClr val="6BA4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58754" y="1274527"/>
            <a:ext cx="747462" cy="3275331"/>
          </a:xfrm>
          <a:prstGeom prst="straightConnector1">
            <a:avLst/>
          </a:prstGeom>
          <a:ln w="57150">
            <a:solidFill>
              <a:srgbClr val="6BA4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" idx="0"/>
          </p:cNvCxnSpPr>
          <p:nvPr/>
        </p:nvCxnSpPr>
        <p:spPr>
          <a:xfrm flipH="1">
            <a:off x="2102647" y="1190354"/>
            <a:ext cx="1618774" cy="1462963"/>
          </a:xfrm>
          <a:prstGeom prst="straightConnector1">
            <a:avLst/>
          </a:prstGeom>
          <a:ln w="57150">
            <a:solidFill>
              <a:srgbClr val="6BA4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756550" y="1295297"/>
            <a:ext cx="429340" cy="3275331"/>
          </a:xfrm>
          <a:prstGeom prst="straightConnector1">
            <a:avLst/>
          </a:prstGeom>
          <a:ln w="57150">
            <a:solidFill>
              <a:srgbClr val="6BA4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5484112" y="2613845"/>
            <a:ext cx="3040047" cy="141659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Фабрические</a:t>
            </a:r>
            <a:endParaRPr lang="ru-RU" sz="36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12527" y="4549191"/>
            <a:ext cx="3040047" cy="141659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Топические</a:t>
            </a:r>
            <a:endParaRPr lang="ru-RU" sz="36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68963" y="4549191"/>
            <a:ext cx="3040047" cy="141659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Форические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Трофические связи</a:t>
            </a:r>
            <a:endParaRPr lang="en-US" sz="4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5033" y="1749245"/>
            <a:ext cx="3035327" cy="2443280"/>
          </a:xfrm>
        </p:spPr>
        <p:txBody>
          <a:bodyPr>
            <a:normAutofit/>
          </a:bodyPr>
          <a:lstStyle/>
          <a:p>
            <a:r>
              <a:rPr lang="ru-RU" dirty="0" smtClean="0"/>
              <a:t>Один вид питается другим – живыми особями, мертвыми остатками, продуктами жизнедеятельности</a:t>
            </a:r>
            <a:endParaRPr lang="en-US" dirty="0"/>
          </a:p>
        </p:txBody>
      </p:sp>
      <p:pic>
        <p:nvPicPr>
          <p:cNvPr id="1026" name="Picture 2" descr="http://cs621930.vk.me/v621930311/1f05c/Ja-00UxllH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r="9620"/>
          <a:stretch/>
        </p:blipFill>
        <p:spPr bwMode="auto">
          <a:xfrm>
            <a:off x="3481225" y="1453156"/>
            <a:ext cx="5156474" cy="4399150"/>
          </a:xfrm>
          <a:prstGeom prst="rect">
            <a:avLst/>
          </a:prstGeom>
          <a:noFill/>
          <a:ln w="28575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Топические связи</a:t>
            </a:r>
            <a:endParaRPr lang="en-US" sz="4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1132"/>
            <a:ext cx="8229600" cy="458114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Изменение одним видом условий обитания другого вида</a:t>
            </a:r>
            <a:endParaRPr lang="en-US" dirty="0"/>
          </a:p>
        </p:txBody>
      </p:sp>
      <p:pic>
        <p:nvPicPr>
          <p:cNvPr id="2" name="Picture 2" descr="http://anashina.com/wp-content/uploads/2013/11/Novenber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2017376"/>
            <a:ext cx="3144766" cy="4193021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ntpract.files.wordpress.com/2012/08/70c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3" y="2017376"/>
            <a:ext cx="5535429" cy="4160313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Форические</a:t>
            </a:r>
            <a:r>
              <a:rPr lang="ru-RU" sz="4800" b="1" dirty="0" smtClean="0"/>
              <a:t> связи</a:t>
            </a:r>
            <a:endParaRPr lang="en-US" sz="4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6260" y="1417639"/>
            <a:ext cx="8093365" cy="484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Один вид участвует в распространении другого вида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173165"/>
            <a:ext cx="4598223" cy="2737421"/>
          </a:xfrm>
          <a:prstGeom prst="rect">
            <a:avLst/>
          </a:prstGeom>
          <a:ln w="38100">
            <a:solidFill>
              <a:srgbClr val="6BA42C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2173165"/>
            <a:ext cx="4015916" cy="2737421"/>
          </a:xfrm>
          <a:prstGeom prst="rect">
            <a:avLst/>
          </a:prstGeom>
          <a:ln w="38100">
            <a:solidFill>
              <a:srgbClr val="6BA42C"/>
            </a:solidFill>
          </a:ln>
        </p:spPr>
      </p:pic>
    </p:spTree>
    <p:extLst>
      <p:ext uri="{BB962C8B-B14F-4D97-AF65-F5344CB8AC3E}">
        <p14:creationId xmlns:p14="http://schemas.microsoft.com/office/powerpoint/2010/main" val="8786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902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Фабрические</a:t>
            </a:r>
            <a:r>
              <a:rPr lang="ru-RU" sz="4800" b="1" dirty="0" smtClean="0"/>
              <a:t> связи</a:t>
            </a:r>
            <a:endParaRPr lang="en-US" sz="4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8020" y="1138425"/>
            <a:ext cx="7787955" cy="1072033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Один вид использует для своих сооружений продукты выделения, мертвые остатки или даже живых особей другого вида</a:t>
            </a:r>
            <a:endParaRPr lang="en-US" dirty="0"/>
          </a:p>
        </p:txBody>
      </p:sp>
      <p:pic>
        <p:nvPicPr>
          <p:cNvPr id="2050" name="Picture 2" descr="http://img-s1.onedio.com/id-53f09f4ca4d725eb2a4635e6/rev-0/raw/s-9c581eeab11d94dd5d5b86f57d18cfe3d59e9e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36" y="2512770"/>
            <a:ext cx="6871725" cy="3959832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Типы биотических взаимодействий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0545" y="1085634"/>
            <a:ext cx="2519633" cy="45811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Нейтрализм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0546" y="1807422"/>
            <a:ext cx="2519633" cy="45811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Протокооперация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0545" y="2357669"/>
            <a:ext cx="2519633" cy="45811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Симбиоз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5074" y="2913104"/>
            <a:ext cx="2519633" cy="45811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Мутуализм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5075" y="3538815"/>
            <a:ext cx="2519633" cy="4581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Комменсализм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01870" y="4225459"/>
            <a:ext cx="2519633" cy="458115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Паразитизм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20543" y="4768396"/>
            <a:ext cx="2519633" cy="458115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Хищничество</a:t>
            </a:r>
            <a:endParaRPr lang="ru-RU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0984" y="5402937"/>
            <a:ext cx="2519633" cy="458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Конкуренция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20543" y="6209940"/>
            <a:ext cx="2519633" cy="458115"/>
          </a:xfrm>
          <a:prstGeom prst="round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Аменсализм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67167" y="3080700"/>
            <a:ext cx="2519633" cy="4581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Нахлебничество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67167" y="3582809"/>
            <a:ext cx="2519633" cy="4581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Сотрапезничество</a:t>
            </a:r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83416" y="4106525"/>
            <a:ext cx="2519633" cy="4581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Квартиранство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7167" y="5066749"/>
            <a:ext cx="2519633" cy="458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Межвидовая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67167" y="5606754"/>
            <a:ext cx="2519633" cy="458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Внутривидовая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0892" y="958932"/>
            <a:ext cx="2358648" cy="77905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Нейтральные 0 0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368" y="2165076"/>
            <a:ext cx="2358648" cy="779057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Взаимополезные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+ +</a:t>
            </a:r>
            <a:endParaRPr lang="ru-RU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6913" y="3371219"/>
            <a:ext cx="2358648" cy="7790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Полезно-</a:t>
            </a:r>
          </a:p>
          <a:p>
            <a:pPr algn="ctr"/>
            <a:r>
              <a:rPr lang="ru-RU" sz="2000" b="1" dirty="0" smtClean="0"/>
              <a:t>нейтральные + 0</a:t>
            </a:r>
            <a:endParaRPr lang="ru-RU" sz="20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9368" y="4287692"/>
            <a:ext cx="2358648" cy="779057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Полезно-</a:t>
            </a:r>
          </a:p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редные + -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6913" y="5177155"/>
            <a:ext cx="2358648" cy="7790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Взаимо</a:t>
            </a:r>
            <a:r>
              <a:rPr lang="ru-RU" sz="2000" b="1" dirty="0" smtClean="0"/>
              <a:t> –</a:t>
            </a:r>
          </a:p>
          <a:p>
            <a:pPr algn="ctr"/>
            <a:r>
              <a:rPr lang="ru-RU" sz="2000" b="1" dirty="0" smtClean="0"/>
              <a:t>вредные - -</a:t>
            </a:r>
            <a:endParaRPr lang="ru-RU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4411" y="6049468"/>
            <a:ext cx="2358648" cy="779057"/>
          </a:xfrm>
          <a:prstGeom prst="round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Вредно-</a:t>
            </a:r>
          </a:p>
          <a:p>
            <a:pPr algn="ctr"/>
            <a:r>
              <a:rPr lang="ru-RU" sz="2000" b="1" dirty="0"/>
              <a:t>н</a:t>
            </a:r>
            <a:r>
              <a:rPr lang="ru-RU" sz="2000" b="1" dirty="0" smtClean="0"/>
              <a:t>ейтральные - 0</a:t>
            </a:r>
            <a:endParaRPr lang="ru-RU" sz="2000" b="1" dirty="0"/>
          </a:p>
        </p:txBody>
      </p:sp>
      <p:cxnSp>
        <p:nvCxnSpPr>
          <p:cNvPr id="31" name="Прямая со стрелкой 30"/>
          <p:cNvCxnSpPr>
            <a:stCxn id="24" idx="3"/>
            <a:endCxn id="10" idx="1"/>
          </p:cNvCxnSpPr>
          <p:nvPr/>
        </p:nvCxnSpPr>
        <p:spPr>
          <a:xfrm flipV="1">
            <a:off x="2739540" y="1314692"/>
            <a:ext cx="381005" cy="33769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1"/>
          </p:cNvCxnSpPr>
          <p:nvPr/>
        </p:nvCxnSpPr>
        <p:spPr>
          <a:xfrm flipV="1">
            <a:off x="2758016" y="2036480"/>
            <a:ext cx="362530" cy="489519"/>
          </a:xfrm>
          <a:prstGeom prst="straightConnector1">
            <a:avLst/>
          </a:prstGeom>
          <a:ln w="34925">
            <a:solidFill>
              <a:srgbClr val="6BA4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754070" y="2503950"/>
            <a:ext cx="381005" cy="33769"/>
          </a:xfrm>
          <a:prstGeom prst="straightConnector1">
            <a:avLst/>
          </a:prstGeom>
          <a:ln w="34925">
            <a:solidFill>
              <a:srgbClr val="6BA4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5" idx="3"/>
            <a:endCxn id="13" idx="1"/>
          </p:cNvCxnSpPr>
          <p:nvPr/>
        </p:nvCxnSpPr>
        <p:spPr>
          <a:xfrm>
            <a:off x="2758016" y="2554605"/>
            <a:ext cx="377058" cy="587557"/>
          </a:xfrm>
          <a:prstGeom prst="straightConnector1">
            <a:avLst/>
          </a:prstGeom>
          <a:ln w="34925">
            <a:solidFill>
              <a:srgbClr val="6BA4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2739540" y="3745678"/>
            <a:ext cx="381005" cy="33769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4" idx="3"/>
            <a:endCxn id="20" idx="1"/>
          </p:cNvCxnSpPr>
          <p:nvPr/>
        </p:nvCxnSpPr>
        <p:spPr>
          <a:xfrm>
            <a:off x="5654708" y="3767873"/>
            <a:ext cx="512459" cy="43994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9" idx="1"/>
          </p:cNvCxnSpPr>
          <p:nvPr/>
        </p:nvCxnSpPr>
        <p:spPr>
          <a:xfrm flipV="1">
            <a:off x="5635382" y="3309758"/>
            <a:ext cx="531785" cy="363238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21" idx="1"/>
          </p:cNvCxnSpPr>
          <p:nvPr/>
        </p:nvCxnSpPr>
        <p:spPr>
          <a:xfrm>
            <a:off x="5654707" y="3893257"/>
            <a:ext cx="528709" cy="442326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5" idx="1"/>
          </p:cNvCxnSpPr>
          <p:nvPr/>
        </p:nvCxnSpPr>
        <p:spPr>
          <a:xfrm flipV="1">
            <a:off x="2756042" y="4454517"/>
            <a:ext cx="345828" cy="127810"/>
          </a:xfrm>
          <a:prstGeom prst="straightConnector1">
            <a:avLst/>
          </a:prstGeom>
          <a:ln w="34925">
            <a:solidFill>
              <a:srgbClr val="FF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7" idx="3"/>
            <a:endCxn id="16" idx="1"/>
          </p:cNvCxnSpPr>
          <p:nvPr/>
        </p:nvCxnSpPr>
        <p:spPr>
          <a:xfrm>
            <a:off x="2758016" y="4677221"/>
            <a:ext cx="362527" cy="320233"/>
          </a:xfrm>
          <a:prstGeom prst="straightConnector1">
            <a:avLst/>
          </a:prstGeom>
          <a:ln w="34925">
            <a:solidFill>
              <a:srgbClr val="FF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7" idx="1"/>
          </p:cNvCxnSpPr>
          <p:nvPr/>
        </p:nvCxnSpPr>
        <p:spPr>
          <a:xfrm>
            <a:off x="2710935" y="5598818"/>
            <a:ext cx="430049" cy="33177"/>
          </a:xfrm>
          <a:prstGeom prst="straightConnector1">
            <a:avLst/>
          </a:prstGeom>
          <a:ln w="34925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23" idx="1"/>
          </p:cNvCxnSpPr>
          <p:nvPr/>
        </p:nvCxnSpPr>
        <p:spPr>
          <a:xfrm>
            <a:off x="5652627" y="5665764"/>
            <a:ext cx="514540" cy="170048"/>
          </a:xfrm>
          <a:prstGeom prst="straightConnector1">
            <a:avLst/>
          </a:prstGeom>
          <a:ln w="34925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22" idx="1"/>
          </p:cNvCxnSpPr>
          <p:nvPr/>
        </p:nvCxnSpPr>
        <p:spPr>
          <a:xfrm flipV="1">
            <a:off x="5660617" y="5295807"/>
            <a:ext cx="506550" cy="260809"/>
          </a:xfrm>
          <a:prstGeom prst="straightConnector1">
            <a:avLst/>
          </a:prstGeom>
          <a:ln w="34925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9" idx="3"/>
          </p:cNvCxnSpPr>
          <p:nvPr/>
        </p:nvCxnSpPr>
        <p:spPr>
          <a:xfrm flipV="1">
            <a:off x="2743059" y="6422112"/>
            <a:ext cx="393988" cy="16885"/>
          </a:xfrm>
          <a:prstGeom prst="straightConnector1">
            <a:avLst/>
          </a:prstGeom>
          <a:ln w="34925">
            <a:solidFill>
              <a:srgbClr val="CC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4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7036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Нейтрализм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905" y="1138425"/>
            <a:ext cx="8076896" cy="1374345"/>
          </a:xfrm>
          <a:ln>
            <a:solidFill>
              <a:srgbClr val="6BA4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Совместно обитающие на одной территории организмы не влияют друг на друга. Истинный нейтрализм очень редок так как возможны косвенные взаимодействия</a:t>
            </a:r>
            <a:endParaRPr lang="ru-RU" dirty="0"/>
          </a:p>
        </p:txBody>
      </p:sp>
      <p:pic>
        <p:nvPicPr>
          <p:cNvPr id="3074" name="Picture 2" descr="https://massaget.kz/userdata/uploads/u61377/1413727803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/>
          <a:stretch/>
        </p:blipFill>
        <p:spPr bwMode="auto">
          <a:xfrm>
            <a:off x="609905" y="2970885"/>
            <a:ext cx="3503980" cy="3253819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fo-rm.com/data/photo/042915_058919746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75" y="2970885"/>
            <a:ext cx="4338425" cy="3253819"/>
          </a:xfrm>
          <a:prstGeom prst="rect">
            <a:avLst/>
          </a:prstGeom>
          <a:noFill/>
          <a:ln w="38100">
            <a:solidFill>
              <a:srgbClr val="6BA42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680</Words>
  <Application>Microsoft Office PowerPoint</Application>
  <PresentationFormat>Экран (4:3)</PresentationFormat>
  <Paragraphs>106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Основные типы экологических взаимодействий</vt:lpstr>
      <vt:lpstr>Биотические факторы</vt:lpstr>
      <vt:lpstr>Типы связей между организмами</vt:lpstr>
      <vt:lpstr>Трофические связи</vt:lpstr>
      <vt:lpstr>Топические связи</vt:lpstr>
      <vt:lpstr>Форические связи</vt:lpstr>
      <vt:lpstr>Фабрические связи</vt:lpstr>
      <vt:lpstr>Типы биотических взаимодействий</vt:lpstr>
      <vt:lpstr>Нейтрализм</vt:lpstr>
      <vt:lpstr>Аменсализм</vt:lpstr>
      <vt:lpstr>Комменсализм</vt:lpstr>
      <vt:lpstr>Комменсализм: нахлебничество</vt:lpstr>
      <vt:lpstr>Комменсализм: нахлебничество</vt:lpstr>
      <vt:lpstr>Комменсализм: нахлебничество</vt:lpstr>
      <vt:lpstr>Комменсализм: нахлебничество</vt:lpstr>
      <vt:lpstr>Комменсализм: сотрапезничество</vt:lpstr>
      <vt:lpstr>Комменсализм: квартиранство</vt:lpstr>
      <vt:lpstr>Комменсализм: квартиранство</vt:lpstr>
      <vt:lpstr>Протокооперация</vt:lpstr>
      <vt:lpstr>Протокооперация</vt:lpstr>
      <vt:lpstr>Мутуализм</vt:lpstr>
      <vt:lpstr>Симбиоз</vt:lpstr>
      <vt:lpstr>Симбиоз</vt:lpstr>
      <vt:lpstr>Хищничество</vt:lpstr>
      <vt:lpstr>Хищничество</vt:lpstr>
      <vt:lpstr>Паразитизм</vt:lpstr>
      <vt:lpstr>Конкуренция</vt:lpstr>
      <vt:lpstr>Вывод: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Наталья</cp:lastModifiedBy>
  <cp:revision>44</cp:revision>
  <dcterms:created xsi:type="dcterms:W3CDTF">2013-08-21T19:17:07Z</dcterms:created>
  <dcterms:modified xsi:type="dcterms:W3CDTF">2016-03-25T06:17:00Z</dcterms:modified>
</cp:coreProperties>
</file>