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7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C683-E978-408D-8F77-66D17F7E155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E9289-9740-422A-82C2-D455FC7804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C683-E978-408D-8F77-66D17F7E155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E9289-9740-422A-82C2-D455FC7804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C683-E978-408D-8F77-66D17F7E155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E9289-9740-422A-82C2-D455FC7804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C683-E978-408D-8F77-66D17F7E155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E9289-9740-422A-82C2-D455FC7804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C683-E978-408D-8F77-66D17F7E155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E9289-9740-422A-82C2-D455FC7804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C683-E978-408D-8F77-66D17F7E155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E9289-9740-422A-82C2-D455FC7804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C683-E978-408D-8F77-66D17F7E155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E9289-9740-422A-82C2-D455FC7804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C683-E978-408D-8F77-66D17F7E155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E9289-9740-422A-82C2-D455FC7804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C683-E978-408D-8F77-66D17F7E155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E9289-9740-422A-82C2-D455FC7804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C683-E978-408D-8F77-66D17F7E155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E9289-9740-422A-82C2-D455FC7804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C683-E978-408D-8F77-66D17F7E155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E9289-9740-422A-82C2-D455FC7804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1AC683-E978-408D-8F77-66D17F7E155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17E9289-9740-422A-82C2-D455FC7804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196752"/>
            <a:ext cx="7416824" cy="266429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Математический турнир «Степень и ее свойства». </a:t>
            </a:r>
          </a:p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7 класс. 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220072" y="4437112"/>
            <a:ext cx="3240360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Учитель математики Фартушняк М.А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656894"/>
            <a:ext cx="2520280" cy="271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6163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Цели урока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	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6"/>
            <a:ext cx="7920880" cy="4835624"/>
          </a:xfrm>
        </p:spPr>
        <p:txBody>
          <a:bodyPr>
            <a:normAutofit lnSpcReduction="10000"/>
          </a:bodyPr>
          <a:lstStyle/>
          <a:p>
            <a:pPr marL="596646" indent="-51435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Повторить в игровой форме теоретические знания по данной теме. Проверить навыки и умения выполнять действия со степенями.</a:t>
            </a:r>
          </a:p>
          <a:p>
            <a:pPr marL="596646" indent="-51435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Развивать математический кругозор, речь, внимание, память учащихся.</a:t>
            </a:r>
          </a:p>
          <a:p>
            <a:pPr marL="596646" indent="-51435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Воспитывать интерес к урокам математики, уважение к одноклассникам, воспитать общую культуру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21854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Этапы математического турнира</a:t>
            </a:r>
            <a:endParaRPr lang="ru-RU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>
            <a:normAutofit/>
          </a:bodyPr>
          <a:lstStyle/>
          <a:p>
            <a:pPr marL="596646" indent="-514350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Организационный момент</a:t>
            </a:r>
          </a:p>
          <a:p>
            <a:pPr marL="596646" indent="-514350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I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 тур «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Р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азминка умов»                        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II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тур «Теоретический»                       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III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тур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«Поле чудес»                              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IV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тур «Эстафета»</a:t>
            </a:r>
          </a:p>
          <a:p>
            <a:pPr marL="596646" indent="-514350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Итоги турнира. Домашнее задание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301185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764704"/>
            <a:ext cx="7488832" cy="525658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турнире по теме «Степень и ее свойства» присутствуют две команды во главе с капитанами. </a:t>
            </a: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Командам надо пройти испытания в несколько туров и стать победителем в этом состязании по количеству набранных баллов (жетонов).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5728" y="4077072"/>
            <a:ext cx="2448272" cy="2559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8775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101297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I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тур «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Р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азминка умов»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1124744"/>
                <a:ext cx="7632848" cy="5472608"/>
              </a:xfrm>
            </p:spPr>
            <p:txBody>
              <a:bodyPr>
                <a:noAutofit/>
              </a:bodyPr>
              <a:lstStyle/>
              <a:p>
                <a:pPr marL="596646" indent="-514350"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ru-RU" sz="20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Назвать основание и показатель степени:                                                                                             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3</a:t>
                </a:r>
                <a:r>
                  <a:rPr lang="ru-RU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7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; </a:t>
                </a:r>
                <a:r>
                  <a:rPr lang="ru-RU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/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1</a:t>
                </a:r>
                <a:r>
                  <a:rPr lang="ru-RU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3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; (-5)</a:t>
                </a:r>
                <a:r>
                  <a:rPr lang="ru-RU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4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b="1" i="1">
                                <a:effectLst>
                                  <a:outerShdw blurRad="38100" dist="38100" dir="2700000" algn="tl">
                                    <a:srgbClr val="000000" mc:Ignorable="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 pitchFamily="18" charset="0"/>
                              </a:rPr>
                            </m:ctrlPr>
                          </m:dPr>
                          <m:e>
                            <m:r>
                              <a:rPr lang="ru-RU" sz="2400" b="1" i="1" smtClean="0">
                                <a:effectLst>
                                  <a:outerShdw blurRad="38100" dist="38100" dir="2700000" algn="tl">
                                    <a:srgbClr val="000000" mc:Ignorable="">
                                      <a:alpha val="43137"/>
                                    </a:srgbClr>
                                  </a:outerShdw>
                                </a:effectLst>
                                <a:latin typeface="Cambria Math" pitchFamily="18" charset="0"/>
                                <a:ea typeface="Cambria Math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ru-RU" sz="2400" b="1" i="1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400" b="1" i="1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2400" b="1" i="1" smtClean="0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𝟓</m:t>
                        </m:r>
                      </m:sup>
                    </m:sSup>
                    <m:r>
                      <a:rPr lang="ru-RU" sz="2400" b="1" i="1" smtClean="0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 pitchFamily="18" charset="0"/>
                      </a:rPr>
                      <m:t>; </m:t>
                    </m:r>
                  </m:oMath>
                </a14:m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12</a:t>
                </a:r>
                <a:r>
                  <a:rPr lang="ru-RU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0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; (-4)</a:t>
                </a:r>
                <a:r>
                  <a:rPr lang="ru-RU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8</a:t>
                </a:r>
                <a:r>
                  <a:rPr lang="ru-RU" sz="2400" b="1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/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(-0,1)</a:t>
                </a:r>
                <a:r>
                  <a:rPr lang="ru-RU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3</a:t>
                </a:r>
              </a:p>
              <a:p>
                <a:pPr marL="596646" indent="-514350">
                  <a:lnSpc>
                    <a:spcPct val="170000"/>
                  </a:lnSpc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ru-RU" sz="20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Прочитать выражение:                                                                           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ru-RU" sz="24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</m:oMath>
                </a14:m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5</a:t>
                </a:r>
                <a:r>
                  <a:rPr lang="ru-RU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3</a:t>
                </a:r>
                <a:r>
                  <a:rPr lang="ru-RU" sz="24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(</a:t>
                </a:r>
                <a:r>
                  <a:rPr lang="ru-RU" sz="24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8+2)</a:t>
                </a:r>
                <a:r>
                  <a:rPr lang="ru-RU" sz="2400" b="1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3</a:t>
                </a:r>
                <a:r>
                  <a:rPr lang="ru-RU" sz="24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(-</a:t>
                </a:r>
                <a:r>
                  <a:rPr lang="ru-RU" sz="24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4х)</a:t>
                </a:r>
                <a:r>
                  <a:rPr lang="ru-RU" sz="2400" b="1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6</a:t>
                </a:r>
                <a:r>
                  <a:rPr lang="ru-RU" sz="24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2х</a:t>
                </a:r>
                <a:r>
                  <a:rPr lang="ru-RU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7</a:t>
                </a:r>
                <a:r>
                  <a:rPr lang="en-US" sz="24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</a:t>
                </a:r>
                <a:r>
                  <a:rPr lang="en-US" sz="2400" b="1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4</a:t>
                </a:r>
                <a:r>
                  <a:rPr lang="ru-RU" sz="24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/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(</a:t>
                </a:r>
                <a:r>
                  <a:rPr lang="en-US" sz="24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m-n)</a:t>
                </a:r>
                <a:r>
                  <a:rPr lang="en-US" sz="2400" b="1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3</a:t>
                </a:r>
                <a:r>
                  <a:rPr lang="ru-RU" sz="24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/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a</a:t>
                </a:r>
                <a:r>
                  <a:rPr lang="en-US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2</a:t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/>
                </a:r>
                <a:r>
                  <a:rPr lang="en-US" sz="24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– </a:t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b</a:t>
                </a:r>
                <a:r>
                  <a:rPr lang="en-US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2</a:t>
                </a:r>
                <a:endParaRPr lang="ru-RU" sz="2400" b="1" baseline="30000" dirty="0">
                  <a:effectLst>
                    <a:outerShdw blurRad="38100" dist="38100" dir="2700000" algn="tl">
                      <a:srgbClr val="000000" mc:Ignorable="">
                        <a:alpha val="43137"/>
                      </a:srgbClr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  <a:p>
                <a:pPr marL="596646" indent="-514350"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ru-RU" sz="20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Какое число надо возвести в квадрат, чтобы получить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:             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ru-RU" sz="2400" b="1" i="1" smtClean="0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 pitchFamily="18" charset="0"/>
                      </a:rPr>
                      <m:t>   </m:t>
                    </m:r>
                    <m:f>
                      <m:fPr>
                        <m:ctrlP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𝟒𝟗</m:t>
                        </m:r>
                      </m:den>
                    </m:f>
                  </m:oMath>
                </a14:m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  0,64;   25;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  0,81;   100</a:t>
                </a:r>
              </a:p>
              <a:p>
                <a:pPr marL="596646" indent="-514350"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ru-RU" sz="20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Определить знак выражения                         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b="1" i="1">
                                <a:effectLst>
                                  <a:outerShdw blurRad="38100" dist="38100" dir="2700000" algn="tl">
                                    <a:srgbClr val="000000" mc:Ignorable="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2400" b="1" i="1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400" b="1" i="1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2400" b="1" i="1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𝟓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4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b="1" i="1">
                                <a:effectLst>
                                  <a:outerShdw blurRad="38100" dist="38100" dir="2700000" algn="tl">
                                    <a:srgbClr val="000000" mc:Ignorable="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 pitchFamily="18" charset="0"/>
                              </a:rPr>
                            </m:ctrlPr>
                          </m:dPr>
                          <m:e>
                            <m:r>
                              <a:rPr lang="ru-RU" sz="2400" b="1" i="1" smtClean="0">
                                <a:effectLst>
                                  <a:outerShdw blurRad="38100" dist="38100" dir="2700000" algn="tl">
                                    <a:srgbClr val="000000" mc:Ignorable="">
                                      <a:alpha val="43137"/>
                                    </a:srgbClr>
                                  </a:outerShdw>
                                </a:effectLst>
                                <a:latin typeface="Cambria Math" pitchFamily="18" charset="0"/>
                                <a:ea typeface="Cambria Math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ru-RU" sz="2400" b="1" i="1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400" b="1" i="1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2400" b="1" i="1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𝟓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4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b="1" i="1">
                                <a:effectLst>
                                  <a:outerShdw blurRad="38100" dist="38100" dir="2700000" algn="tl">
                                    <a:srgbClr val="000000" mc:Ignorable="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 pitchFamily="18" charset="0"/>
                              </a:rPr>
                            </m:ctrlPr>
                          </m:dPr>
                          <m:e>
                            <m:r>
                              <a:rPr lang="ru-RU" sz="2400" b="1" i="1" smtClean="0">
                                <a:effectLst>
                                  <a:outerShdw blurRad="38100" dist="38100" dir="2700000" algn="tl">
                                    <a:srgbClr val="000000" mc:Ignorable="">
                                      <a:alpha val="43137"/>
                                    </a:srgbClr>
                                  </a:outerShdw>
                                </a:effectLst>
                                <a:latin typeface="Cambria Math" pitchFamily="18" charset="0"/>
                                <a:ea typeface="Cambria Math" pitchFamily="18" charset="0"/>
                              </a:rPr>
                              <m:t>−</m:t>
                            </m:r>
                            <m:r>
                              <a:rPr lang="ru-RU" sz="2400" b="1" i="1" smtClean="0">
                                <a:effectLst>
                                  <a:outerShdw blurRad="38100" dist="38100" dir="2700000" algn="tl">
                                    <a:srgbClr val="000000" mc:Ignorable="">
                                      <a:alpha val="43137"/>
                                    </a:srgbClr>
                                  </a:outerShdw>
                                </a:effectLst>
                                <a:latin typeface="Cambria Math" pitchFamily="18" charset="0"/>
                                <a:ea typeface="Cambria Math" pitchFamily="18" charset="0"/>
                              </a:rPr>
                              <m:t>𝟐</m:t>
                            </m:r>
                          </m:e>
                        </m:d>
                      </m:e>
                      <m:sup>
                        <m: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𝟏𝟎</m:t>
                        </m:r>
                      </m:sup>
                    </m:sSup>
                  </m:oMath>
                </a14:m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b="1" i="1">
                                <a:effectLst>
                                  <a:outerShdw blurRad="38100" dist="38100" dir="2700000" algn="tl">
                                    <a:srgbClr val="000000" mc:Ignorable="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 pitchFamily="18" charset="0"/>
                              </a:rPr>
                            </m:ctrlPr>
                          </m:dPr>
                          <m:e>
                            <m:r>
                              <a:rPr lang="ru-RU" sz="2400" b="1" i="1" smtClean="0">
                                <a:effectLst>
                                  <a:outerShdw blurRad="38100" dist="38100" dir="2700000" algn="tl">
                                    <a:srgbClr val="000000" mc:Ignorable="">
                                      <a:alpha val="43137"/>
                                    </a:srgbClr>
                                  </a:outerShdw>
                                </a:effectLst>
                                <a:latin typeface="Cambria Math" pitchFamily="18" charset="0"/>
                                <a:ea typeface="Cambria Math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ru-RU" sz="2400" b="1" i="1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400" b="1" i="1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2400" b="1" i="1" smtClean="0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𝟒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0,3</a:t>
                </a:r>
                <a:r>
                  <a:rPr lang="ru-RU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2</a:t>
                </a:r>
              </a:p>
              <a:p>
                <a:pPr marL="596646" indent="-514350"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ru-RU" sz="20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Представить в виде степени</a:t>
                </a:r>
              </a:p>
              <a:p>
                <a:pPr marL="0" indent="0">
                  <a:buNone/>
                </a:pPr>
                <a:r>
                  <a:rPr lang="ru-RU" sz="20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ea typeface="Cambria Math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7</m:t>
                        </m:r>
                      </m:den>
                    </m:f>
                    <m:r>
                      <a:rPr lang="ru-RU" sz="20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 </m:t>
                    </m:r>
                    <m:f>
                      <m:fPr>
                        <m:ctrlPr>
                          <a:rPr lang="ru-RU" sz="20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7</m:t>
                        </m:r>
                      </m:den>
                    </m:f>
                    <m:r>
                      <a:rPr lang="ru-RU" sz="20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 </m:t>
                    </m:r>
                    <m:f>
                      <m:fPr>
                        <m:ctrlPr>
                          <a:rPr lang="ru-RU" sz="20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7</m:t>
                        </m:r>
                      </m:den>
                    </m:f>
                    <m:r>
                      <a:rPr lang="ru-RU" sz="20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  <m:f>
                      <m:fPr>
                        <m:ctrlPr>
                          <a:rPr lang="ru-RU" sz="20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7</m:t>
                        </m:r>
                      </m:den>
                    </m:f>
                    <m:r>
                      <a:rPr lang="ru-RU" sz="2000" b="1" i="1" smtClean="0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; </m:t>
                    </m:r>
                  </m:oMath>
                </a14:m>
                <a:r>
                  <a:rPr lang="ru-RU" sz="20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  р </a:t>
                </a:r>
                <a14:m>
                  <m:oMath xmlns:m="http://schemas.openxmlformats.org/officeDocument/2006/math">
                    <m:r>
                      <a:rPr lang="ru-RU" sz="20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</m:oMath>
                </a14:m>
                <a:r>
                  <a:rPr lang="ru-RU" sz="20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р </a:t>
                </a:r>
                <a14:m>
                  <m:oMath xmlns:m="http://schemas.openxmlformats.org/officeDocument/2006/math">
                    <m:r>
                      <a:rPr lang="ru-RU" sz="20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</m:oMath>
                </a14:m>
                <a:r>
                  <a:rPr lang="ru-RU" sz="20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р </a:t>
                </a:r>
                <a14:m>
                  <m:oMath xmlns:m="http://schemas.openxmlformats.org/officeDocument/2006/math">
                    <m:r>
                      <a:rPr lang="ru-RU" sz="20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</m:oMath>
                </a14:m>
                <a:r>
                  <a:rPr lang="ru-RU" sz="20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р </a:t>
                </a:r>
                <a14:m>
                  <m:oMath xmlns:m="http://schemas.openxmlformats.org/officeDocument/2006/math">
                    <m:r>
                      <a:rPr lang="ru-RU" sz="20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</m:oMath>
                </a14:m>
                <a:r>
                  <a:rPr lang="ru-RU" sz="20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/>
                </a:r>
                <a:r>
                  <a:rPr lang="ru-RU" sz="20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р;    (-</a:t>
                </a:r>
                <a:r>
                  <a:rPr lang="ru-RU" sz="20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ru-RU" sz="20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</m:oMath>
                </a14:m>
                <a:r>
                  <a:rPr lang="ru-RU" sz="20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(-2) </a:t>
                </a:r>
                <a14:m>
                  <m:oMath xmlns:m="http://schemas.openxmlformats.org/officeDocument/2006/math">
                    <m:r>
                      <a:rPr lang="ru-RU" sz="20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</m:oMath>
                </a14:m>
                <a:r>
                  <a:rPr lang="ru-RU" sz="20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(-2) </a:t>
                </a:r>
                <a14:m>
                  <m:oMath xmlns:m="http://schemas.openxmlformats.org/officeDocument/2006/math">
                    <m:r>
                      <a:rPr lang="ru-RU" sz="20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</m:oMath>
                </a14:m>
                <a:r>
                  <a:rPr lang="ru-RU" sz="20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(-2</a:t>
                </a:r>
                <a:r>
                  <a:rPr lang="ru-RU" sz="20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);    (</a:t>
                </a:r>
                <a:r>
                  <a:rPr lang="ru-RU" sz="20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2х) </a:t>
                </a:r>
                <a14:m>
                  <m:oMath xmlns:m="http://schemas.openxmlformats.org/officeDocument/2006/math">
                    <m:r>
                      <a:rPr lang="ru-RU" sz="20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</m:oMath>
                </a14:m>
                <a:r>
                  <a:rPr lang="ru-RU" sz="20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(2х)</a:t>
                </a:r>
              </a:p>
              <a:p>
                <a:pPr marL="0" indent="0">
                  <a:buNone/>
                </a:pPr>
                <a:r>
                  <a:rPr lang="ru-RU" sz="20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/>
                </a:r>
                <a:endParaRPr lang="ru-RU" sz="2000" b="1" dirty="0">
                  <a:effectLst>
                    <a:outerShdw blurRad="38100" dist="38100" dir="2700000" algn="tl">
                      <a:srgbClr val="000000" mc:Ignorable="">
                        <a:alpha val="43137"/>
                      </a:srgbClr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1124744"/>
                <a:ext cx="7632848" cy="5472608"/>
              </a:xfrm>
              <a:blipFill rotWithShape="1">
                <a:blip r:embed="rId2"/>
                <a:stretch>
                  <a:fillRect l="-958" t="-669" r="-72684" b="-30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93495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II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тур «Теоретический»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259632" y="1412776"/>
                <a:ext cx="7560840" cy="504056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Проверяется знание правил действий со степенями</a:t>
                </a:r>
              </a:p>
              <a:p>
                <a:pPr marL="596646" indent="-514350"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a</a:t>
                </a:r>
                <a:r>
                  <a:rPr lang="en-US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  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a</m:t>
                    </m:r>
                    <m: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 ∙ </m:t>
                    </m:r>
                    <m:r>
                      <m:rPr>
                        <m:sty m:val="p"/>
                      </m:rP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a</m:t>
                    </m:r>
                    <m: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∙… ∙</m:t>
                    </m:r>
                    <m:r>
                      <m:rPr>
                        <m:sty m:val="p"/>
                      </m:rP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a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, (n &gt; 1; a – </a:t>
                </a:r>
                <a:r>
                  <a:rPr lang="ru-RU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любое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)</a:t>
                </a:r>
                <a:endParaRPr lang="ru-RU" dirty="0">
                  <a:effectLst>
                    <a:outerShdw blurRad="38100" dist="38100" dir="2700000" algn="tl">
                      <a:srgbClr val="000000" mc:Ignorable="">
                        <a:alpha val="43137"/>
                      </a:srgbClr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  <a:p>
                <a:pPr marL="596646" indent="-514350"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a</a:t>
                </a:r>
                <a:r>
                  <a:rPr lang="en-US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a</a:t>
                </a:r>
                <a:r>
                  <a:rPr lang="en-US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m 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= a</a:t>
                </a:r>
                <a:r>
                  <a:rPr lang="en-US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n+m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a – </a:t>
                </a:r>
                <a:r>
                  <a:rPr lang="ru-RU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любое;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/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n, m </a:t>
                </a:r>
                <a14:m>
                  <m:oMath xmlns:m="http://schemas.openxmlformats.org/officeDocument/2006/math">
                    <m: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∈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/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</a:t>
                </a:r>
                <a:endParaRPr lang="ru-RU" dirty="0">
                  <a:effectLst>
                    <a:outerShdw blurRad="38100" dist="38100" dir="2700000" algn="tl">
                      <a:srgbClr val="000000" mc:Ignorable="">
                        <a:alpha val="43137"/>
                      </a:srgbClr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  <a:p>
                <a:pPr marL="596646" indent="-514350"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a</a:t>
                </a:r>
                <a:r>
                  <a:rPr lang="en-US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i="1" smtClean="0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 pitchFamily="18" charset="0"/>
                      </a:rPr>
                      <m:t>: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a</a:t>
                </a:r>
                <a:r>
                  <a:rPr lang="en-US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m 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= a</a:t>
                </a:r>
                <a:r>
                  <a:rPr lang="en-US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 – m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a </a:t>
                </a:r>
                <a14:m>
                  <m:oMath xmlns:m="http://schemas.openxmlformats.org/officeDocument/2006/math">
                    <m: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≠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0, </a:t>
                </a:r>
                <a:r>
                  <a:rPr lang="ru-RU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любое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, n &gt;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m</a:t>
                </a:r>
                <a:endParaRPr lang="ru-RU" dirty="0">
                  <a:effectLst>
                    <a:outerShdw blurRad="38100" dist="38100" dir="2700000" algn="tl">
                      <a:srgbClr val="000000" mc:Ignorable="">
                        <a:alpha val="43137"/>
                      </a:srgbClr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  <a:p>
                <a:pPr marL="596646" indent="-514350"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(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 ∙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b)</a:t>
                </a:r>
                <a:r>
                  <a:rPr lang="en-US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= a</a:t>
                </a:r>
                <a:r>
                  <a:rPr lang="en-US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i="1" baseline="30000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 </m:t>
                    </m:r>
                    <m: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/>
                </a:r>
                <a:r>
                  <a:rPr lang="en-US" dirty="0" err="1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b</a:t>
                </a:r>
                <a:r>
                  <a:rPr lang="en-US" baseline="30000" dirty="0" err="1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</a:t>
                </a:r>
                <a:r>
                  <a:rPr lang="ru-RU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/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n </a:t>
                </a:r>
                <a14:m>
                  <m:oMath xmlns:m="http://schemas.openxmlformats.org/officeDocument/2006/math">
                    <m: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∈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N, </a:t>
                </a:r>
                <a:r>
                  <a:rPr lang="en-US" dirty="0" err="1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a,b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– </a:t>
                </a:r>
                <a:r>
                  <a:rPr lang="ru-RU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любое</a:t>
                </a:r>
              </a:p>
              <a:p>
                <a:pPr marL="596646" indent="-514350"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a</a:t>
                </a:r>
                <a:r>
                  <a:rPr lang="en-US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'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= 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a</a:t>
                </a:r>
                <a:endParaRPr lang="ru-RU" dirty="0">
                  <a:effectLst>
                    <a:outerShdw blurRad="38100" dist="38100" dir="2700000" algn="tl">
                      <a:srgbClr val="000000" mc:Ignorable="">
                        <a:alpha val="43137"/>
                      </a:srgbClr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  <a:p>
                <a:pPr marL="596646" indent="-514350"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a</a:t>
                </a:r>
                <a:r>
                  <a:rPr lang="en-US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0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/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= 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1</a:t>
                </a:r>
                <a:r>
                  <a:rPr lang="ru-RU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, 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≠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/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0</a:t>
                </a:r>
                <a:endParaRPr lang="ru-RU" dirty="0">
                  <a:effectLst>
                    <a:outerShdw blurRad="38100" dist="38100" dir="2700000" algn="tl">
                      <a:srgbClr val="000000" mc:Ignorable="">
                        <a:alpha val="43137"/>
                      </a:srgbClr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  <a:p>
                <a:pPr marL="596646" indent="-514350"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(a</a:t>
                </a:r>
                <a:r>
                  <a:rPr lang="en-US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m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)</a:t>
                </a:r>
                <a:r>
                  <a:rPr lang="en-US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= </a:t>
                </a:r>
                <a:r>
                  <a:rPr lang="en-US" dirty="0" err="1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a</a:t>
                </a:r>
                <a:r>
                  <a:rPr lang="en-US" baseline="30000" dirty="0" err="1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mn</a:t>
                </a:r>
                <a:r>
                  <a:rPr lang="en-US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/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, a – </a:t>
                </a:r>
                <a:r>
                  <a:rPr lang="ru-RU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любое;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/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n, m </a:t>
                </a:r>
                <a14:m>
                  <m:oMath xmlns:m="http://schemas.openxmlformats.org/officeDocument/2006/math">
                    <m: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∈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/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</a:t>
                </a:r>
                <a:endParaRPr lang="ru-RU" dirty="0">
                  <a:effectLst>
                    <a:outerShdw blurRad="38100" dist="38100" dir="2700000" algn="tl">
                      <a:srgbClr val="000000" mc:Ignorable="">
                        <a:alpha val="43137"/>
                      </a:srgbClr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9632" y="1412776"/>
                <a:ext cx="7560840" cy="5040560"/>
              </a:xfrm>
              <a:blipFill rotWithShape="1">
                <a:blip r:embed="rId2"/>
                <a:stretch>
                  <a:fillRect l="-2177" t="-1693" r="-81" b="-4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96132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6668" y="116632"/>
            <a:ext cx="7498080" cy="1143000"/>
          </a:xfrm>
        </p:spPr>
        <p:txBody>
          <a:bodyPr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III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тур «Поле чудес»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7054077"/>
              </p:ext>
            </p:extLst>
          </p:nvPr>
        </p:nvGraphicFramePr>
        <p:xfrm>
          <a:off x="2071670" y="1000108"/>
          <a:ext cx="6000791" cy="1143008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463603"/>
                <a:gridCol w="511613"/>
                <a:gridCol w="675150"/>
                <a:gridCol w="1125250"/>
                <a:gridCol w="573411"/>
                <a:gridCol w="651501"/>
                <a:gridCol w="350437"/>
                <a:gridCol w="419630"/>
                <a:gridCol w="681273"/>
                <a:gridCol w="548923"/>
              </a:tblGrid>
              <a:tr h="4793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ж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37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х</a:t>
                      </a:r>
                      <a:r>
                        <a:rPr lang="ru-RU" sz="20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b</a:t>
                      </a:r>
                      <a:r>
                        <a:rPr lang="ru-RU" sz="20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8</a:t>
                      </a:r>
                      <a:endParaRPr lang="ru-RU" sz="20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25</a:t>
                      </a: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х</a:t>
                      </a:r>
                      <a:r>
                        <a:rPr lang="en-US" sz="20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y</a:t>
                      </a:r>
                      <a:r>
                        <a:rPr lang="en-US" sz="20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endParaRPr lang="ru-RU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b</a:t>
                      </a:r>
                      <a:r>
                        <a:rPr lang="ru-RU" sz="20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12</a:t>
                      </a:r>
                      <a:endParaRPr lang="ru-RU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х</a:t>
                      </a:r>
                      <a:r>
                        <a:rPr lang="en-US" sz="20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6</a:t>
                      </a:r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y</a:t>
                      </a:r>
                      <a:r>
                        <a:rPr lang="en-US" sz="20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9</a:t>
                      </a:r>
                      <a:endParaRPr lang="ru-RU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a</a:t>
                      </a:r>
                      <a:r>
                        <a:rPr lang="en-US" sz="20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7</a:t>
                      </a:r>
                      <a:endParaRPr lang="ru-RU" sz="20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400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t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0298" y="2214554"/>
            <a:ext cx="1944216" cy="412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Рисунок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564904"/>
            <a:ext cx="1800200" cy="3547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6132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IV 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тур «Эстафета»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Рисунок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043608" y="1619618"/>
            <a:ext cx="8100392" cy="4689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Рисунок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149080"/>
            <a:ext cx="1440160" cy="2433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6982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6000" b="1" dirty="0" smtClean="0">
                <a:latin typeface="Cambria Math" pitchFamily="18" charset="0"/>
                <a:ea typeface="Cambria Math" pitchFamily="18" charset="0"/>
              </a:rPr>
              <a:t>Итоги тура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84784"/>
            <a:ext cx="7498080" cy="48006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  <a:p>
            <a:pPr marL="82296" indent="0" algn="ctr">
              <a:buNone/>
            </a:pP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Спасибо 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за 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внимание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!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284984"/>
            <a:ext cx="2870721" cy="3371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1836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191</TotalTime>
  <Words>123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Слайд 1</vt:lpstr>
      <vt:lpstr>Цели урока </vt:lpstr>
      <vt:lpstr>Этапы математического турнира</vt:lpstr>
      <vt:lpstr>Слайд 4</vt:lpstr>
      <vt:lpstr> I  тур «Разминка умов»</vt:lpstr>
      <vt:lpstr>II тур «Теоретический»</vt:lpstr>
      <vt:lpstr>III тур «Поле чудес»</vt:lpstr>
      <vt:lpstr>IV тур «Эстафета»</vt:lpstr>
      <vt:lpstr> Итоги 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Танюшка</dc:creator>
  <cp:lastModifiedBy>User</cp:lastModifiedBy>
  <cp:revision>48</cp:revision>
  <dcterms:created xsi:type="dcterms:W3CDTF">2012-03-29T13:36:08Z</dcterms:created>
  <dcterms:modified xsi:type="dcterms:W3CDTF">2012-04-01T09:45:48Z</dcterms:modified>
</cp:coreProperties>
</file>