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7" r:id="rId3"/>
    <p:sldId id="268" r:id="rId4"/>
    <p:sldId id="269" r:id="rId5"/>
    <p:sldId id="270" r:id="rId6"/>
    <p:sldId id="263" r:id="rId7"/>
    <p:sldId id="272" r:id="rId8"/>
    <p:sldId id="271" r:id="rId9"/>
    <p:sldId id="274" r:id="rId10"/>
    <p:sldId id="258" r:id="rId11"/>
    <p:sldId id="260" r:id="rId12"/>
    <p:sldId id="259" r:id="rId13"/>
    <p:sldId id="275" r:id="rId14"/>
    <p:sldId id="276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009D8-F420-4306-AC24-4D441872895B}" type="datetimeFigureOut">
              <a:rPr lang="ru-RU" smtClean="0"/>
              <a:t>ср 30.03.16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4B94F-30E5-4ED2-B65E-503D36FCDEE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214282" y="142852"/>
            <a:ext cx="8715436" cy="6500858"/>
          </a:xfrm>
          <a:prstGeom prst="round2Diag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alpha val="11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  <a:alpha val="66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  <a:gs pos="89000">
                <a:schemeClr val="accent6">
                  <a:lumMod val="60000"/>
                  <a:lumOff val="40000"/>
                  <a:alpha val="7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110_F_28352641_IoJiaSorVFqxgEWO9YEJlKb8kyLkkoOt.jp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5331825"/>
            <a:ext cx="1785950" cy="15261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94421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</a:t>
            </a:r>
            <a:b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«Старинный замок»</a:t>
            </a:r>
            <a:b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</a:t>
            </a:r>
            <a:b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dirty="0" smtClean="0"/>
              <a:t>Предмет: технология</a:t>
            </a:r>
            <a:br>
              <a:rPr lang="ru-RU" sz="3100" dirty="0" smtClean="0"/>
            </a:br>
            <a:r>
              <a:rPr lang="ru-RU" sz="3100" dirty="0"/>
              <a:t> </a:t>
            </a:r>
            <a:r>
              <a:rPr lang="ru-RU" sz="3100" dirty="0" smtClean="0"/>
              <a:t>                               4 класс</a:t>
            </a:r>
            <a:r>
              <a:rPr lang="ru-RU" dirty="0"/>
              <a:t/>
            </a:r>
            <a:br>
              <a:rPr lang="ru-RU" dirty="0"/>
            </a:br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endParaRPr lang="ru-RU" sz="60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533240"/>
            <a:ext cx="4752528" cy="362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87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2 этап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подготовка рабочих чертежей (работа в парах).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Каждый учащийся делает чертёж своего элемента 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Круглая башня с верхней                    Ворота с подъёмным мостом</a:t>
            </a:r>
            <a:br>
              <a:rPr lang="ru-RU" sz="2400" dirty="0" smtClean="0"/>
            </a:br>
            <a:r>
              <a:rPr lang="ru-RU" sz="2400" dirty="0" smtClean="0"/>
              <a:t>площадкой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552742"/>
            <a:ext cx="2208554" cy="3480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945974"/>
            <a:ext cx="352839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27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9412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Круглая башня                                 Участок крепостной   </a:t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с крышей                                           стены                                      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145974"/>
            <a:ext cx="2880320" cy="217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4172330" cy="349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474221" cy="260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6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100" b="1" dirty="0" smtClean="0"/>
              <a:t>Четырёхугольная башня</a:t>
            </a:r>
            <a:br>
              <a:rPr lang="ru-RU" sz="3100" b="1" dirty="0" smtClean="0"/>
            </a:br>
            <a:r>
              <a:rPr lang="ru-RU" sz="3100" b="1" dirty="0" smtClean="0"/>
              <a:t> с крышей</a:t>
            </a:r>
            <a:br>
              <a:rPr lang="ru-RU" sz="3100" b="1" dirty="0" smtClean="0"/>
            </a:br>
            <a:r>
              <a:rPr lang="ru-RU" sz="2200" dirty="0"/>
              <a:t> </a:t>
            </a:r>
            <a:r>
              <a:rPr lang="ru-RU" sz="2200" dirty="0" smtClean="0"/>
              <a:t>                                                                                          </a:t>
            </a:r>
            <a:r>
              <a:rPr lang="ru-RU" sz="2200" b="1" dirty="0" smtClean="0"/>
              <a:t>Четырёхугольная башня</a:t>
            </a:r>
            <a:br>
              <a:rPr lang="ru-RU" sz="2200" b="1" dirty="0" smtClean="0"/>
            </a:br>
            <a:r>
              <a:rPr lang="ru-RU" sz="2200" b="1" dirty="0"/>
              <a:t> </a:t>
            </a:r>
            <a:r>
              <a:rPr lang="ru-RU" sz="2200" b="1" dirty="0" smtClean="0"/>
              <a:t>                                                                                             с верхней площадкой и</a:t>
            </a:r>
            <a:br>
              <a:rPr lang="ru-RU" sz="2200" b="1" dirty="0" smtClean="0"/>
            </a:br>
            <a:r>
              <a:rPr lang="ru-RU" sz="2200" b="1" dirty="0"/>
              <a:t> </a:t>
            </a:r>
            <a:r>
              <a:rPr lang="ru-RU" sz="2200" b="1" dirty="0" smtClean="0"/>
              <a:t>                                                                                               карнизом </a:t>
            </a:r>
            <a:endParaRPr lang="ru-RU" sz="2200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484784"/>
            <a:ext cx="2249625" cy="236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2474" y="2548681"/>
            <a:ext cx="3363981" cy="3616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3999926"/>
            <a:ext cx="2668188" cy="24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7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3 этап - отделка.( </a:t>
            </a:r>
            <a:r>
              <a:rPr lang="ru-RU" sz="2800" dirty="0" smtClean="0"/>
              <a:t>Работа в группах)</a:t>
            </a:r>
            <a:br>
              <a:rPr lang="ru-RU" sz="2800" dirty="0" smtClean="0"/>
            </a:br>
            <a:r>
              <a:rPr lang="ru-RU" sz="2800" dirty="0" smtClean="0"/>
              <a:t>Для отделки используются</a:t>
            </a:r>
            <a:br>
              <a:rPr lang="ru-RU" sz="2800" dirty="0" smtClean="0"/>
            </a:br>
            <a:r>
              <a:rPr lang="ru-RU" sz="2800" dirty="0" smtClean="0"/>
              <a:t>самые разные технологические приёмы (сгибание, криволинейное складывание, </a:t>
            </a:r>
            <a:r>
              <a:rPr lang="ru-RU" sz="2800" dirty="0" err="1" smtClean="0"/>
              <a:t>прорезание</a:t>
            </a:r>
            <a:r>
              <a:rPr lang="ru-RU" sz="2800" dirty="0" smtClean="0"/>
              <a:t> канцелярским ножом и т.д. </a:t>
            </a:r>
            <a:br>
              <a:rPr lang="ru-RU" sz="2800" dirty="0" smtClean="0"/>
            </a:br>
            <a:r>
              <a:rPr lang="ru-RU" sz="2800" dirty="0" smtClean="0"/>
              <a:t>(Вспомнить правила техники безопасности при работе с канцелярским ножом. )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4621793" cy="346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77272"/>
            <a:ext cx="802432" cy="24889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7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  <a:t>4 этап</a:t>
            </a: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7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</a:rPr>
              <a:t>Сборка</a:t>
            </a:r>
            <a:br>
              <a:rPr lang="ru-RU" sz="27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700" dirty="0"/>
              <a:t>На этом этапе склеиваются все детали, выполняется отделка </a:t>
            </a:r>
            <a:r>
              <a:rPr lang="ru-RU" sz="2700" dirty="0" smtClean="0"/>
              <a:t>, </a:t>
            </a:r>
            <a:r>
              <a:rPr lang="ru-RU" sz="2700" dirty="0"/>
              <a:t>согласно плану, </a:t>
            </a:r>
            <a:r>
              <a:rPr lang="ru-RU" sz="2700" dirty="0" smtClean="0"/>
              <a:t>собирается весь </a:t>
            </a:r>
            <a:r>
              <a:rPr lang="ru-RU" sz="2700" dirty="0"/>
              <a:t>замок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227834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227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5этап     </a:t>
            </a:r>
            <a:r>
              <a:rPr lang="ru-RU" sz="2800" dirty="0" smtClean="0"/>
              <a:t>                              </a:t>
            </a:r>
            <a:br>
              <a:rPr lang="ru-RU" sz="2800" dirty="0" smtClean="0"/>
            </a:br>
            <a:r>
              <a:rPr lang="ru-RU" sz="2800" dirty="0" smtClean="0"/>
              <a:t>                                     Оценка результатов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480720" cy="486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05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 этап</a:t>
            </a:r>
            <a:br>
              <a:rPr lang="ru-RU" dirty="0" smtClean="0"/>
            </a:br>
            <a:r>
              <a:rPr lang="ru-RU" dirty="0"/>
              <a:t>П</a:t>
            </a:r>
            <a:r>
              <a:rPr lang="ru-RU" dirty="0" smtClean="0"/>
              <a:t>резентация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5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500" dirty="0">
                <a:solidFill>
                  <a:prstClr val="black"/>
                </a:solidFill>
              </a:rPr>
              <a:t> </a:t>
            </a:r>
            <a:r>
              <a:rPr lang="ru-RU" sz="2500" dirty="0" smtClean="0">
                <a:solidFill>
                  <a:prstClr val="black"/>
                </a:solidFill>
              </a:rPr>
              <a:t>                 </a:t>
            </a:r>
            <a:br>
              <a:rPr lang="ru-RU" sz="2500" dirty="0" smtClean="0">
                <a:solidFill>
                  <a:prstClr val="black"/>
                </a:solidFill>
              </a:rPr>
            </a:br>
            <a:r>
              <a:rPr lang="ru-RU" sz="2500" dirty="0" smtClean="0">
                <a:solidFill>
                  <a:prstClr val="black"/>
                </a:solidFill>
              </a:rPr>
              <a:t/>
            </a:r>
            <a:br>
              <a:rPr lang="ru-RU" sz="2500" dirty="0" smtClean="0">
                <a:solidFill>
                  <a:prstClr val="black"/>
                </a:solidFill>
              </a:rPr>
            </a:br>
            <a:r>
              <a:rPr lang="ru-RU" sz="2500" dirty="0" smtClean="0">
                <a:solidFill>
                  <a:prstClr val="black"/>
                </a:solidFill>
              </a:rPr>
              <a:t>           </a:t>
            </a:r>
            <a:br>
              <a:rPr lang="ru-RU" sz="2500" dirty="0" smtClean="0">
                <a:solidFill>
                  <a:prstClr val="black"/>
                </a:solidFill>
              </a:rPr>
            </a:br>
            <a:r>
              <a:rPr lang="ru-RU" sz="2500" dirty="0">
                <a:solidFill>
                  <a:prstClr val="black"/>
                </a:solidFill>
              </a:rPr>
              <a:t> </a:t>
            </a:r>
            <a:r>
              <a:rPr lang="ru-RU" sz="2500" dirty="0" smtClean="0">
                <a:solidFill>
                  <a:prstClr val="black"/>
                </a:solidFill>
              </a:rPr>
              <a:t>                </a:t>
            </a:r>
            <a:r>
              <a:rPr lang="ru-RU" sz="3200" b="1" dirty="0" smtClean="0">
                <a:solidFill>
                  <a:srgbClr val="C0504D">
                    <a:lumMod val="50000"/>
                  </a:srgbClr>
                </a:solidFill>
              </a:rPr>
              <a:t>Проблема </a:t>
            </a:r>
            <a:r>
              <a:rPr lang="ru-RU" sz="3200" b="1" dirty="0">
                <a:solidFill>
                  <a:srgbClr val="C0504D">
                    <a:lumMod val="50000"/>
                  </a:srgbClr>
                </a:solidFill>
              </a:rPr>
              <a:t>проекта:  </a:t>
            </a:r>
            <a:r>
              <a:rPr lang="ru-RU" sz="2500" dirty="0">
                <a:solidFill>
                  <a:prstClr val="black"/>
                </a:solidFill>
              </a:rPr>
              <a:t/>
            </a:r>
            <a:br>
              <a:rPr lang="ru-RU" sz="2500" dirty="0">
                <a:solidFill>
                  <a:prstClr val="black"/>
                </a:solidFill>
              </a:rPr>
            </a:br>
            <a:r>
              <a:rPr lang="ru-RU" sz="2500" dirty="0" smtClean="0">
                <a:solidFill>
                  <a:prstClr val="black"/>
                </a:solidFill>
              </a:rPr>
              <a:t>сможем </a:t>
            </a:r>
            <a:r>
              <a:rPr lang="ru-RU" sz="2500" dirty="0">
                <a:solidFill>
                  <a:prstClr val="black"/>
                </a:solidFill>
              </a:rPr>
              <a:t>ли мы спроектировать </a:t>
            </a:r>
            <a:r>
              <a:rPr lang="ru-RU" sz="2500" dirty="0" smtClean="0">
                <a:solidFill>
                  <a:prstClr val="black"/>
                </a:solidFill>
              </a:rPr>
              <a:t>и</a:t>
            </a:r>
            <a:br>
              <a:rPr lang="ru-RU" sz="2500" dirty="0" smtClean="0">
                <a:solidFill>
                  <a:prstClr val="black"/>
                </a:solidFill>
              </a:rPr>
            </a:br>
            <a:r>
              <a:rPr lang="ru-RU" sz="2500" dirty="0" smtClean="0">
                <a:solidFill>
                  <a:prstClr val="black"/>
                </a:solidFill>
              </a:rPr>
              <a:t> изготовить старинный замок </a:t>
            </a:r>
            <a:br>
              <a:rPr lang="ru-RU" sz="2500" dirty="0" smtClean="0">
                <a:solidFill>
                  <a:prstClr val="black"/>
                </a:solidFill>
              </a:rPr>
            </a:br>
            <a:r>
              <a:rPr lang="ru-RU" sz="2500" dirty="0" smtClean="0">
                <a:solidFill>
                  <a:prstClr val="black"/>
                </a:solidFill>
              </a:rPr>
              <a:t> </a:t>
            </a:r>
            <a:r>
              <a:rPr lang="ru-RU" sz="2500" dirty="0">
                <a:solidFill>
                  <a:prstClr val="black"/>
                </a:solidFill>
              </a:rPr>
              <a:t>по чертежам</a:t>
            </a:r>
            <a:r>
              <a:rPr lang="ru-RU" sz="2500" dirty="0" smtClean="0">
                <a:solidFill>
                  <a:prstClr val="black"/>
                </a:solidFill>
              </a:rPr>
              <a:t>.</a:t>
            </a:r>
            <a:br>
              <a:rPr lang="ru-RU" sz="2500" dirty="0" smtClean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>
                <a:solidFill>
                  <a:prstClr val="black"/>
                </a:solidFill>
              </a:rPr>
              <a:t> </a:t>
            </a:r>
            <a:r>
              <a:rPr lang="ru-RU" sz="2800" dirty="0" smtClean="0">
                <a:solidFill>
                  <a:prstClr val="black"/>
                </a:solidFill>
              </a:rPr>
              <a:t>       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Цели: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Учиться проектировать свою деятельность;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Познакомиться с понятием «замок», со схемой замка;</a:t>
            </a:r>
          </a:p>
          <a:p>
            <a:pPr lvl="0"/>
            <a:r>
              <a:rPr lang="ru-RU" sz="2000" dirty="0">
                <a:solidFill>
                  <a:prstClr val="black"/>
                </a:solidFill>
              </a:rPr>
              <a:t>Выполнить поделки основных конструктивных </a:t>
            </a:r>
            <a:r>
              <a:rPr lang="ru-RU" sz="2000" dirty="0" smtClean="0">
                <a:solidFill>
                  <a:prstClr val="black"/>
                </a:solidFill>
              </a:rPr>
              <a:t>элементов замка по чертежам;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Собрать готовый замок в соответствии с планом;</a:t>
            </a:r>
          </a:p>
          <a:p>
            <a:pPr lvl="0"/>
            <a:r>
              <a:rPr lang="ru-RU" sz="2000" dirty="0" smtClean="0">
                <a:solidFill>
                  <a:prstClr val="black"/>
                </a:solidFill>
              </a:rPr>
              <a:t>Развивать своё воображение, мышление, внимание.</a:t>
            </a:r>
            <a:endParaRPr lang="ru-RU" sz="2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32656"/>
            <a:ext cx="27622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88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Этапы работы над проектом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1этап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подготовка.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Изучение изображения, фотографий настоящих замков, нахождение информации об их устройстве, назначении, особенностях.</a:t>
            </a:r>
          </a:p>
          <a:p>
            <a:pPr marL="0" indent="0">
              <a:buNone/>
            </a:pPr>
            <a:r>
              <a:rPr lang="ru-RU" sz="2400" dirty="0" smtClean="0"/>
              <a:t>Замки-это особо укреплённые для защиты их жителей от нападения. Обычно в замках жили аристократы ,короли или рыцари. 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331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Расположение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старинного замка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самые древние замки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4248472" cy="34892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7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Схема старинного замка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045163"/>
            <a:ext cx="820891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48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Французский замок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Шато де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Шамбор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 descr="88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9592" y="1700808"/>
            <a:ext cx="6696744" cy="4741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847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4" y="404664"/>
            <a:ext cx="8068886" cy="15841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Замок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Арундел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  (Англия  )                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Он был заложен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Бернштайн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( 9век.Австрия)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около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1000 лет назад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один из самых старинных замков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000" dirty="0" smtClean="0"/>
              <a:t>                    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000" dirty="0" smtClean="0"/>
          </a:p>
          <a:p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739" y="1915084"/>
            <a:ext cx="4464496" cy="4035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062595"/>
            <a:ext cx="3816424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2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566" y="188640"/>
            <a:ext cx="8229600" cy="135416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Замок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Вудсток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                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12 век                                              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950894"/>
            <a:ext cx="5256584" cy="46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25548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32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smtClean="0"/>
              <a:t>Замок                                             </a:t>
            </a:r>
            <a:r>
              <a:rPr lang="ru-RU" sz="3100" smtClean="0"/>
              <a:t>                                        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err="1" smtClean="0"/>
              <a:t>Эльц</a:t>
            </a:r>
            <a:r>
              <a:rPr lang="ru-RU" sz="3100" dirty="0" smtClean="0"/>
              <a:t>(Германия)    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Построен в 1157 году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                                 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204864"/>
            <a:ext cx="4338096" cy="256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592</TotalTime>
  <Words>122</Words>
  <Application>Microsoft Office PowerPoint</Application>
  <PresentationFormat>Экран (4:3)</PresentationFormat>
  <Paragraphs>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 Проект  «Старинный замок»                                  Предмет: технология                                 4 класс                </vt:lpstr>
      <vt:lpstr>                                                 Проблема проекта:   сможем ли мы спроектировать и  изготовить старинный замок   по чертежам. </vt:lpstr>
      <vt:lpstr>Этапы работы над проектом</vt:lpstr>
      <vt:lpstr>Расположение старинного замка</vt:lpstr>
      <vt:lpstr>Схема старинного замка</vt:lpstr>
      <vt:lpstr>Французский замок Шато де Шамбор</vt:lpstr>
      <vt:lpstr>     Замок Арундел   (Англия  )                  Он был заложен                                  Бернштайн( 9век.Австрия) около 1000 лет назад                       </vt:lpstr>
      <vt:lpstr>Замок Вудсток                                      12 век                                              </vt:lpstr>
      <vt:lpstr>Замок                                                                                       Эльц(Германия)         </vt:lpstr>
      <vt:lpstr>                                                  2 этап подготовка рабочих чертежей (работа в парах). Каждый учащийся делает чертёж своего элемента .  Круглая башня с верхней                    Ворота с подъёмным мостом площадкой   </vt:lpstr>
      <vt:lpstr> Круглая башня                                 Участок крепостной      с крышей                                           стены                                      </vt:lpstr>
      <vt:lpstr>   Четырёхугольная башня  с крышей                                                                                            Четырёхугольная башня                                                                                               с верхней площадкой и                                                                                                 карнизом </vt:lpstr>
      <vt:lpstr>   3 этап - отделка.( Работа в группах) Для отделки используются самые разные технологические приёмы (сгибание, криволинейное складывание, прорезание канцелярским ножом и т.д.  (Вспомнить правила техники безопасности при работе с канцелярским ножом. )</vt:lpstr>
      <vt:lpstr>   4 этап Сборка На этом этапе склеиваются все детали, выполняется отделка , согласно плану, собирается весь замок. </vt:lpstr>
      <vt:lpstr>                                               5этап                                                                         Оценка результатов </vt:lpstr>
      <vt:lpstr>6 этап Презентация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Пользователь</cp:lastModifiedBy>
  <cp:revision>72</cp:revision>
  <dcterms:created xsi:type="dcterms:W3CDTF">2014-11-25T12:58:43Z</dcterms:created>
  <dcterms:modified xsi:type="dcterms:W3CDTF">2016-03-30T14:11:04Z</dcterms:modified>
</cp:coreProperties>
</file>