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8"/>
  </p:notesMasterIdLst>
  <p:sldIdLst>
    <p:sldId id="278" r:id="rId2"/>
    <p:sldId id="273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7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.bin"/><Relationship Id="rId2" Type="http://schemas.microsoft.com/office/2006/relationships/legacyDiagramText" Target="legacyDiagramText1.bin"/><Relationship Id="rId1" Type="http://schemas.openxmlformats.org/officeDocument/2006/relationships/image" Target="../media/image10.jpeg"/><Relationship Id="rId5" Type="http://schemas.microsoft.com/office/2006/relationships/legacyDiagramText" Target="legacyDiagramText4.bin"/><Relationship Id="rId4" Type="http://schemas.microsoft.com/office/2006/relationships/legacyDiagramText" Target="legacyDiagramText3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12218-EF08-4B63-9324-CF3B5C8EEC0E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A9468-5CF1-4230-876E-2E88EE017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394C2-A9AF-48D2-963C-DB2388287535}" type="slidenum">
              <a:rPr lang="ru-RU"/>
              <a:pPr/>
              <a:t>3</a:t>
            </a:fld>
            <a:endParaRPr lang="ru-RU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0A107-DA4C-42C1-96F0-DD405A69C97B}" type="slidenum">
              <a:rPr lang="ru-RU"/>
              <a:pPr/>
              <a:t>4</a:t>
            </a:fld>
            <a:endParaRPr lang="ru-RU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9D985-5E96-467A-8DCC-8C11D33D825C}" type="slidenum">
              <a:rPr lang="ru-RU"/>
              <a:pPr/>
              <a:t>5</a:t>
            </a:fld>
            <a:endParaRPr lang="ru-RU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6845E-0F8C-48A4-A6F0-AD72D3A3F896}" type="slidenum">
              <a:rPr lang="ru-RU"/>
              <a:pPr/>
              <a:t>6</a:t>
            </a:fld>
            <a:endParaRPr lang="ru-RU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95A05-EEE0-478D-8945-7E79E3D1151F}" type="slidenum">
              <a:rPr lang="ru-RU"/>
              <a:pPr/>
              <a:t>7</a:t>
            </a:fld>
            <a:endParaRPr lang="ru-RU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E3A7A-C280-49F3-B601-0F8331EB0636}" type="slidenum">
              <a:rPr lang="ru-RU"/>
              <a:pPr/>
              <a:t>8</a:t>
            </a:fld>
            <a:endParaRPr lang="ru-RU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B9D3FC-BC96-4A42-85FA-58DC0A617A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A1D6AE-53E9-4870-8FB9-80DFDAB038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023E30-2B68-448D-B144-E872F07059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A058AF-0036-4B8A-8B2E-FEF5DD28C1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A00653-D0CA-44D6-B72D-92BFEDE354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3DF38-2007-4862-B94A-47C253D14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биологии для 5 класса по ФГОС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Ларина Т.В.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Тимашевский</a:t>
            </a:r>
            <a:r>
              <a:rPr lang="ru-RU" dirty="0" smtClean="0"/>
              <a:t> район Краснодарский край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65125" y="0"/>
            <a:ext cx="8778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Как вы думаете, в каких средах обитают насекомые, ножки которых здесь изображены?</a:t>
            </a:r>
          </a:p>
        </p:txBody>
      </p:sp>
      <p:sp>
        <p:nvSpPr>
          <p:cNvPr id="19459" name="Rectangle 13"/>
          <p:cNvSpPr>
            <a:spLocks noChangeArrowheads="1"/>
          </p:cNvSpPr>
          <p:nvPr/>
        </p:nvSpPr>
        <p:spPr bwMode="auto">
          <a:xfrm>
            <a:off x="214282" y="5357826"/>
            <a:ext cx="8686800" cy="1219200"/>
          </a:xfrm>
          <a:prstGeom prst="rect">
            <a:avLst/>
          </a:prstGeom>
          <a:solidFill>
            <a:srgbClr val="00B050"/>
          </a:solidFill>
          <a:ln w="57150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dirty="0"/>
              <a:t>Наземно-воздушная</a:t>
            </a:r>
          </a:p>
          <a:p>
            <a:r>
              <a:rPr lang="ru-RU" sz="2800" b="1" dirty="0"/>
              <a:t>среда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285720" y="2928934"/>
            <a:ext cx="8686800" cy="1219200"/>
          </a:xfrm>
          <a:prstGeom prst="rect">
            <a:avLst/>
          </a:prstGeom>
          <a:solidFill>
            <a:srgbClr val="0070C0"/>
          </a:solidFill>
          <a:ln w="57150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dirty="0"/>
              <a:t>Водная среда</a:t>
            </a:r>
          </a:p>
        </p:txBody>
      </p:sp>
      <p:sp>
        <p:nvSpPr>
          <p:cNvPr id="19461" name="Rectangle 15"/>
          <p:cNvSpPr>
            <a:spLocks noChangeArrowheads="1"/>
          </p:cNvSpPr>
          <p:nvPr/>
        </p:nvSpPr>
        <p:spPr bwMode="auto">
          <a:xfrm>
            <a:off x="214282" y="4143380"/>
            <a:ext cx="86868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dirty="0"/>
              <a:t>Почвенная среда</a:t>
            </a:r>
          </a:p>
        </p:txBody>
      </p:sp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752600"/>
            <a:ext cx="2514600" cy="101282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1676400"/>
            <a:ext cx="2209800" cy="1116013"/>
          </a:xfrm>
          <a:prstGeom prst="rect">
            <a:avLst/>
          </a:prstGeom>
          <a:noFill/>
          <a:ln w="5715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9464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1828800"/>
            <a:ext cx="2209800" cy="865188"/>
          </a:xfrm>
          <a:prstGeom prst="rect">
            <a:avLst/>
          </a:prstGeom>
          <a:noFill/>
          <a:ln w="57150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9400" y="1676400"/>
            <a:ext cx="1447800" cy="110807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2614 L 0.40416 0.192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Picture 7" descr="0923a07ce02ec9c6be4a521d7dd5a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72706" name="Rectangle 2"/>
          <p:cNvSpPr>
            <a:spLocks noGrp="1"/>
          </p:cNvSpPr>
          <p:nvPr>
            <p:ph type="title" sz="quarter"/>
          </p:nvPr>
        </p:nvSpPr>
        <p:spPr bwMode="auto">
          <a:xfrm>
            <a:off x="228600" y="274638"/>
            <a:ext cx="8686800" cy="715962"/>
          </a:xfrm>
          <a:noFill/>
        </p:spPr>
        <p:txBody>
          <a:bodyPr>
            <a:normAutofit fontScale="90000"/>
          </a:bodyPr>
          <a:lstStyle/>
          <a:p>
            <a:r>
              <a:rPr lang="ru-RU" sz="2400" b="0">
                <a:solidFill>
                  <a:schemeClr val="bg1"/>
                </a:solidFill>
              </a:rPr>
              <a:t>Задание 1</a:t>
            </a:r>
            <a:br>
              <a:rPr lang="ru-RU" sz="2400" b="0">
                <a:solidFill>
                  <a:schemeClr val="bg1"/>
                </a:solidFill>
              </a:rPr>
            </a:br>
            <a:r>
              <a:rPr lang="ru-RU" sz="2400" b="0">
                <a:solidFill>
                  <a:schemeClr val="bg1"/>
                </a:solidFill>
              </a:rPr>
              <a:t> </a:t>
            </a:r>
            <a:r>
              <a:rPr lang="ru-RU" sz="2800">
                <a:solidFill>
                  <a:schemeClr val="bg1"/>
                </a:solidFill>
              </a:rPr>
              <a:t>К какой среде обитания вы отнесете следующие организмы?</a:t>
            </a:r>
          </a:p>
        </p:txBody>
      </p:sp>
      <p:pic>
        <p:nvPicPr>
          <p:cNvPr id="72707" name="Picture 3" descr="L03p14p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" y="1620294"/>
            <a:ext cx="4038600" cy="2145799"/>
          </a:xfrm>
          <a:noFill/>
          <a:ln/>
        </p:spPr>
      </p:pic>
      <p:pic>
        <p:nvPicPr>
          <p:cNvPr id="72714" name="Picture 10" descr="071013_dok_octop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800600" y="1373188"/>
            <a:ext cx="3962400" cy="2413000"/>
          </a:xfrm>
        </p:spPr>
      </p:pic>
      <p:pic>
        <p:nvPicPr>
          <p:cNvPr id="72716" name="Picture 12" descr="L03p13p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81000" y="4114800"/>
            <a:ext cx="4038600" cy="2514600"/>
          </a:xfrm>
          <a:noFill/>
          <a:ln/>
        </p:spPr>
      </p:pic>
      <p:pic>
        <p:nvPicPr>
          <p:cNvPr id="72710" name="Picture 6" descr="L03p13p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4800" y="1371600"/>
            <a:ext cx="4114800" cy="2476500"/>
          </a:xfrm>
          <a:noFill/>
          <a:ln/>
        </p:spPr>
      </p:pic>
      <p:sp>
        <p:nvSpPr>
          <p:cNvPr id="72717" name="WordArt 13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190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718" name="WordArt 14"/>
          <p:cNvSpPr>
            <a:spLocks noChangeArrowheads="1" noChangeShapeType="1" noTextEdit="1"/>
          </p:cNvSpPr>
          <p:nvPr/>
        </p:nvSpPr>
        <p:spPr bwMode="auto">
          <a:xfrm>
            <a:off x="4953000" y="1447800"/>
            <a:ext cx="2667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719" name="WordArt 15"/>
          <p:cNvSpPr>
            <a:spLocks noChangeArrowheads="1" noChangeShapeType="1" noTextEdit="1"/>
          </p:cNvSpPr>
          <p:nvPr/>
        </p:nvSpPr>
        <p:spPr bwMode="auto">
          <a:xfrm>
            <a:off x="609600" y="4419600"/>
            <a:ext cx="2667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720" name="WordArt 16"/>
          <p:cNvSpPr>
            <a:spLocks noChangeArrowheads="1" noChangeShapeType="1" noTextEdit="1"/>
          </p:cNvSpPr>
          <p:nvPr/>
        </p:nvSpPr>
        <p:spPr bwMode="auto">
          <a:xfrm>
            <a:off x="4953000" y="4191000"/>
            <a:ext cx="190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>
            <a:normAutofit fontScale="90000"/>
          </a:bodyPr>
          <a:lstStyle/>
          <a:p>
            <a:r>
              <a:rPr lang="ru-RU" sz="2400" b="0">
                <a:solidFill>
                  <a:schemeClr val="bg1"/>
                </a:solidFill>
              </a:rPr>
              <a:t>Задание 2</a:t>
            </a:r>
            <a:br>
              <a:rPr lang="ru-RU" sz="2400" b="0">
                <a:solidFill>
                  <a:schemeClr val="bg1"/>
                </a:solidFill>
              </a:rPr>
            </a:br>
            <a:r>
              <a:rPr lang="ru-RU" sz="2400" b="0">
                <a:solidFill>
                  <a:schemeClr val="bg1"/>
                </a:solidFill>
              </a:rPr>
              <a:t> </a:t>
            </a:r>
            <a:r>
              <a:rPr lang="ru-RU" sz="2800">
                <a:solidFill>
                  <a:schemeClr val="bg1"/>
                </a:solidFill>
              </a:rPr>
              <a:t>К какой среде обитания вы отнесете следующие организмы?</a:t>
            </a:r>
          </a:p>
        </p:txBody>
      </p:sp>
      <p:pic>
        <p:nvPicPr>
          <p:cNvPr id="71684" name="Picture 4" descr="0923a07ce02ec9c6be4a521d7dd5a2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1685" name="Picture 5" descr="df5a19c06589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524000"/>
            <a:ext cx="3733800" cy="2220913"/>
          </a:xfrm>
          <a:prstGeom prst="rect">
            <a:avLst/>
          </a:prstGeom>
          <a:noFill/>
        </p:spPr>
      </p:pic>
      <p:pic>
        <p:nvPicPr>
          <p:cNvPr id="71686" name="Picture 6" descr="leopard-we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1524000"/>
            <a:ext cx="3657600" cy="2209800"/>
          </a:xfrm>
          <a:prstGeom prst="rect">
            <a:avLst/>
          </a:prstGeom>
          <a:noFill/>
        </p:spPr>
      </p:pic>
      <p:pic>
        <p:nvPicPr>
          <p:cNvPr id="71687" name="Picture 7" descr="0_e89d_d0cba707_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3886200"/>
            <a:ext cx="3733800" cy="2590800"/>
          </a:xfrm>
          <a:prstGeom prst="rect">
            <a:avLst/>
          </a:prstGeom>
          <a:noFill/>
        </p:spPr>
      </p:pic>
      <p:pic>
        <p:nvPicPr>
          <p:cNvPr id="71688" name="Picture 8" descr="1204966527_pinguin_45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76800" y="3886200"/>
            <a:ext cx="3657600" cy="2514600"/>
          </a:xfrm>
          <a:prstGeom prst="rect">
            <a:avLst/>
          </a:prstGeom>
          <a:noFill/>
        </p:spPr>
      </p:pic>
      <p:sp>
        <p:nvSpPr>
          <p:cNvPr id="71689" name="WordArt 9"/>
          <p:cNvSpPr>
            <a:spLocks noChangeArrowheads="1" noChangeShapeType="1" noTextEdit="1"/>
          </p:cNvSpPr>
          <p:nvPr/>
        </p:nvSpPr>
        <p:spPr bwMode="auto">
          <a:xfrm>
            <a:off x="685800" y="3124200"/>
            <a:ext cx="190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1690" name="WordArt 10"/>
          <p:cNvSpPr>
            <a:spLocks noChangeArrowheads="1" noChangeShapeType="1" noTextEdit="1"/>
          </p:cNvSpPr>
          <p:nvPr/>
        </p:nvSpPr>
        <p:spPr bwMode="auto">
          <a:xfrm>
            <a:off x="5029200" y="2971800"/>
            <a:ext cx="2667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1691" name="WordArt 11"/>
          <p:cNvSpPr>
            <a:spLocks noChangeArrowheads="1" noChangeShapeType="1" noTextEdit="1"/>
          </p:cNvSpPr>
          <p:nvPr/>
        </p:nvSpPr>
        <p:spPr bwMode="auto">
          <a:xfrm>
            <a:off x="609600" y="5943600"/>
            <a:ext cx="2667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1692" name="WordArt 12"/>
          <p:cNvSpPr>
            <a:spLocks noChangeArrowheads="1" noChangeShapeType="1" noTextEdit="1"/>
          </p:cNvSpPr>
          <p:nvPr/>
        </p:nvSpPr>
        <p:spPr bwMode="auto">
          <a:xfrm>
            <a:off x="5105400" y="5791200"/>
            <a:ext cx="190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solidFill>
            <a:schemeClr val="accent1"/>
          </a:solidFill>
        </p:spPr>
        <p:txBody>
          <a:bodyPr/>
          <a:lstStyle/>
          <a:p>
            <a:r>
              <a:rPr lang="ru-RU" sz="2000">
                <a:solidFill>
                  <a:schemeClr val="tx1"/>
                </a:solidFill>
              </a:rPr>
              <a:t/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3200">
                <a:solidFill>
                  <a:schemeClr val="tx1"/>
                </a:solidFill>
              </a:rPr>
              <a:t>Изучение различных сред обитания организмов</a:t>
            </a:r>
          </a:p>
        </p:txBody>
      </p:sp>
      <p:graphicFrame>
        <p:nvGraphicFramePr>
          <p:cNvPr id="75803" name="Group 27"/>
          <p:cNvGraphicFramePr>
            <a:graphicFrameLocks noGrp="1"/>
          </p:cNvGraphicFramePr>
          <p:nvPr>
            <p:ph idx="1"/>
          </p:nvPr>
        </p:nvGraphicFramePr>
        <p:xfrm>
          <a:off x="547688" y="2141538"/>
          <a:ext cx="7929562" cy="2846389"/>
        </p:xfrm>
        <a:graphic>
          <a:graphicData uri="http://schemas.openxmlformats.org/drawingml/2006/table">
            <a:tbl>
              <a:tblPr/>
              <a:tblGrid>
                <a:gridCol w="3965575"/>
                <a:gridCol w="3963987"/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Среда обитания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Организмы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Почвенная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Наземно-воздушная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Водная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Организменная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611188" y="4937125"/>
            <a:ext cx="81359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дельфин, чайка, страус, акула, береза, орел, ворона, карась,  крот, медуза, дождевой червь, личинка майского жука, , постельный клоп, бабочка, олень, клубеньковые бактерии, волк, свиной цепень, щука, человек, синица,  гидра, клещ собачий.</a:t>
            </a:r>
            <a:r>
              <a:rPr lang="ru-RU"/>
              <a:t> </a:t>
            </a: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468313" y="1484313"/>
            <a:ext cx="777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tx1">
                    <a:lumMod val="95000"/>
                  </a:schemeClr>
                </a:solidFill>
              </a:rPr>
              <a:t>Поместите в соответствующую среду обитания животных или растения из предложенного списка.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Подумайте, какая среда обитания у этих животных</a:t>
            </a:r>
            <a:endParaRPr lang="ru-RU" dirty="0"/>
          </a:p>
        </p:txBody>
      </p:sp>
      <p:pic>
        <p:nvPicPr>
          <p:cNvPr id="4" name="Picture 4" descr="Остриц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57298"/>
            <a:ext cx="4623376" cy="4525963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1285860"/>
            <a:ext cx="46958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0598" y="4103604"/>
            <a:ext cx="4513402" cy="275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214686"/>
            <a:ext cx="3570126" cy="266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5000628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– На какой вопрос мы отвечали на уроке (какую проблему решали)? Что мы выяснили?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ты узнал нового на уроке?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Оцени свою работу на уроке</a:t>
            </a:r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500430" cy="325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822161"/>
            <a:ext cx="1381118" cy="103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5715016"/>
            <a:ext cx="928694" cy="120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5786454"/>
            <a:ext cx="11049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14546" y="5786454"/>
            <a:ext cx="10001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786454"/>
            <a:ext cx="1071546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7687" y="5786454"/>
            <a:ext cx="100013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500" y="2129631"/>
            <a:ext cx="3810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Написать сообщение о приспособлении организмов к среде обитания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r>
              <a:rPr lang="ru-RU" sz="3600" dirty="0" smtClean="0"/>
              <a:t>Что объединяет живые организмы </a:t>
            </a:r>
            <a:endParaRPr lang="ru-RU" sz="36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29264"/>
            <a:ext cx="307180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857232"/>
            <a:ext cx="24050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857232"/>
            <a:ext cx="25717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714356"/>
            <a:ext cx="3143240" cy="240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143248"/>
            <a:ext cx="3143239" cy="23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3214686"/>
            <a:ext cx="271938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3214686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71868" y="5286388"/>
            <a:ext cx="2643206" cy="15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43639" y="5286388"/>
            <a:ext cx="290036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Среда жизни – условия, окружающие организм</a:t>
            </a:r>
            <a:r>
              <a:rPr lang="ru-RU" sz="4000" b="1" dirty="0" smtClean="0">
                <a:solidFill>
                  <a:schemeClr val="bg1"/>
                </a:solidFill>
              </a:rPr>
              <a:t>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9639" name="Organization Chart 7"/>
          <p:cNvGraphicFramePr>
            <a:graphicFrameLocks/>
          </p:cNvGraphicFramePr>
          <p:nvPr>
            <p:ph type="dgm" idx="1"/>
          </p:nvPr>
        </p:nvGraphicFramePr>
        <p:xfrm>
          <a:off x="431800" y="1585913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6" name="WordArt 10"/>
          <p:cNvSpPr>
            <a:spLocks noChangeArrowheads="1" noChangeShapeType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 cmpd="sng">
                  <a:solidFill>
                    <a:srgbClr val="EAEAEA"/>
                  </a:solid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Характеристика сред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323975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400" dirty="0"/>
              <a:t>Факторы      водная            почвенная     </a:t>
            </a:r>
            <a:r>
              <a:rPr lang="ru-RU" sz="2400" dirty="0" smtClean="0"/>
              <a:t>                  </a:t>
            </a:r>
            <a:r>
              <a:rPr lang="ru-RU" sz="2400" dirty="0" err="1"/>
              <a:t>наземно</a:t>
            </a:r>
            <a:r>
              <a:rPr lang="ru-RU" sz="2400" dirty="0"/>
              <a:t>-</a:t>
            </a:r>
          </a:p>
          <a:p>
            <a:pPr>
              <a:buFontTx/>
              <a:buNone/>
            </a:pPr>
            <a:r>
              <a:rPr lang="ru-RU" sz="2400" dirty="0"/>
              <a:t>среды                                                         </a:t>
            </a:r>
            <a:r>
              <a:rPr lang="ru-RU" sz="2400" dirty="0" smtClean="0"/>
              <a:t>                       </a:t>
            </a:r>
            <a:r>
              <a:rPr lang="ru-RU" sz="2400" dirty="0"/>
              <a:t>воздушная   </a:t>
            </a:r>
          </a:p>
        </p:txBody>
      </p:sp>
      <p:pic>
        <p:nvPicPr>
          <p:cNvPr id="75787" name="Picture 11" descr="Korkina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997200"/>
            <a:ext cx="8207375" cy="3527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Приспособления растений</a:t>
            </a:r>
          </a:p>
        </p:txBody>
      </p:sp>
      <p:sp>
        <p:nvSpPr>
          <p:cNvPr id="962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8229600" cy="2589213"/>
          </a:xfrm>
        </p:spPr>
        <p:txBody>
          <a:bodyPr/>
          <a:lstStyle/>
          <a:p>
            <a:endParaRPr lang="ru-RU" sz="2400" b="1"/>
          </a:p>
          <a:p>
            <a:r>
              <a:rPr lang="ru-RU" sz="2400" b="1"/>
              <a:t>Хорошо развиты органы: </a:t>
            </a:r>
            <a:r>
              <a:rPr lang="ru-RU" sz="2000" i="1"/>
              <a:t>корень,  стебель, листья и т.д.</a:t>
            </a:r>
          </a:p>
          <a:p>
            <a:r>
              <a:rPr lang="ru-RU" sz="2400" b="1"/>
              <a:t>Приспособления к опылению</a:t>
            </a:r>
            <a:r>
              <a:rPr lang="ru-RU" sz="2800"/>
              <a:t>: </a:t>
            </a:r>
            <a:r>
              <a:rPr lang="ru-RU" sz="2000" i="1"/>
              <a:t>яркая окраска цветков, аромат</a:t>
            </a:r>
          </a:p>
          <a:p>
            <a:r>
              <a:rPr lang="ru-RU" sz="2400" b="1"/>
              <a:t>Приспособления к сохранению влаги</a:t>
            </a:r>
          </a:p>
          <a:p>
            <a:endParaRPr lang="ru-RU" sz="2400" b="1"/>
          </a:p>
          <a:p>
            <a:endParaRPr lang="ru-RU" sz="2400" b="1" i="1"/>
          </a:p>
        </p:txBody>
      </p:sp>
      <p:pic>
        <p:nvPicPr>
          <p:cNvPr id="96268" name="Picture 12" descr="03_03_05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8000"/>
          </a:blip>
          <a:srcRect/>
          <a:stretch>
            <a:fillRect/>
          </a:stretch>
        </p:blipFill>
        <p:spPr>
          <a:xfrm>
            <a:off x="0" y="3573463"/>
            <a:ext cx="3635375" cy="3284537"/>
          </a:xfrm>
          <a:noFill/>
          <a:ln/>
        </p:spPr>
      </p:pic>
      <p:pic>
        <p:nvPicPr>
          <p:cNvPr id="96269" name="Picture 13" descr="03_05_03_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51275" y="3644900"/>
            <a:ext cx="5292725" cy="3213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000" dirty="0"/>
              <a:t>Приспособительные особенности животных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714356"/>
            <a:ext cx="321471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316413" cy="4929188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b="1" dirty="0" smtClean="0"/>
              <a:t>крылья</a:t>
            </a:r>
            <a:endParaRPr lang="ru-RU" sz="2400" b="1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b="1" dirty="0"/>
              <a:t>конечности</a:t>
            </a:r>
            <a:r>
              <a:rPr lang="ru-RU" sz="2400" dirty="0"/>
              <a:t> </a:t>
            </a:r>
            <a:r>
              <a:rPr lang="ru-RU" sz="2400" i="1" dirty="0"/>
              <a:t>для передвижения по твердой поверхности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b="1" dirty="0"/>
              <a:t>шерсть,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b="1" dirty="0"/>
              <a:t>перья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i="1" dirty="0"/>
              <a:t>приспособления для экономного расходования влаги</a:t>
            </a:r>
            <a:r>
              <a:rPr lang="ru-RU" sz="2400" dirty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i="1" dirty="0"/>
              <a:t>приспособления для опыления растений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400" i="1" dirty="0"/>
              <a:t>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314327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071942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5214950"/>
            <a:ext cx="221457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7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dirty="0"/>
              <a:t>Приспособления к водной среде обитания</a:t>
            </a:r>
          </a:p>
        </p:txBody>
      </p:sp>
      <p:sp>
        <p:nvSpPr>
          <p:cNvPr id="18452" name="Rectangle 2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800"/>
              <a:t>обтекаемая форма тела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800"/>
              <a:t>наличие слизи на теле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800"/>
              <a:t>плавники,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800"/>
              <a:t>ласты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800"/>
              <a:t>подкожный слой жира</a:t>
            </a:r>
          </a:p>
        </p:txBody>
      </p:sp>
      <p:pic>
        <p:nvPicPr>
          <p:cNvPr id="18450" name="Picture 18" descr="03_04_04_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484313"/>
            <a:ext cx="4105275" cy="2259012"/>
          </a:xfrm>
        </p:spPr>
      </p:pic>
      <p:pic>
        <p:nvPicPr>
          <p:cNvPr id="18451" name="Picture 19" descr="03_05_04_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tretch>
            <a:fillRect/>
          </a:stretch>
        </p:blipFill>
        <p:spPr>
          <a:xfrm>
            <a:off x="4803379" y="3938588"/>
            <a:ext cx="3728241" cy="2187575"/>
          </a:xfr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52"/>
            <a:ext cx="214310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2008"/>
            <a:ext cx="250029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660526"/>
          </a:xfrm>
        </p:spPr>
        <p:txBody>
          <a:bodyPr/>
          <a:lstStyle/>
          <a:p>
            <a:r>
              <a:rPr lang="ru-RU"/>
              <a:t>Почвенная среда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803" name="Picture 11" descr="03_04_03_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44" y="3857628"/>
            <a:ext cx="4103688" cy="2717800"/>
          </a:xfrm>
          <a:noFill/>
          <a:ln/>
        </p:spPr>
      </p:pic>
      <p:pic>
        <p:nvPicPr>
          <p:cNvPr id="33802" name="Picture 10" descr="03_04_03_06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285860"/>
            <a:ext cx="4038600" cy="2368550"/>
          </a:xfr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1142984"/>
            <a:ext cx="4857752" cy="342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files.school-collection.edu.ru/dlrstore/740d69df-8b8c-11db-b606-0800200c9a66/03_03_06_0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4572008"/>
            <a:ext cx="36576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28600"/>
            <a:ext cx="8610600" cy="6858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 smtClean="0"/>
              <a:t>Повторим приспособления животных к почвенной среде: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endParaRPr lang="ru-RU" sz="2000" b="1" dirty="0" smtClean="0"/>
          </a:p>
          <a:p>
            <a:pPr marL="514350" indent="-5143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dirty="0" smtClean="0"/>
              <a:t>Конечности приспособлены к рытью (плоские с большими когтями).</a:t>
            </a:r>
          </a:p>
          <a:p>
            <a:pPr marL="514350" indent="-5143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dirty="0" smtClean="0"/>
              <a:t>Мощные передние зубы (для рытья и перекусывания корней).</a:t>
            </a:r>
          </a:p>
          <a:p>
            <a:pPr marL="514350" indent="-5143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dirty="0" smtClean="0"/>
              <a:t>Слаборазвитые глаза и ушные раковины.</a:t>
            </a:r>
          </a:p>
          <a:p>
            <a:pPr marL="514350" indent="-5143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dirty="0" smtClean="0"/>
              <a:t>Тело овальное с короткой шеей и коротким хвостом (для удобного передвижения по подземным ходам).</a:t>
            </a:r>
          </a:p>
          <a:p>
            <a:pPr marL="514350" indent="-5143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dirty="0" smtClean="0"/>
              <a:t>Короткий мех (для меньшего трения с почвой).</a:t>
            </a:r>
          </a:p>
          <a:p>
            <a:pPr marL="514350" indent="-5143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dirty="0" smtClean="0"/>
              <a:t>Особое строение рта (чтобы не попадала земля).</a:t>
            </a:r>
          </a:p>
          <a:p>
            <a:pPr marL="514350" indent="-5143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dirty="0" smtClean="0"/>
              <a:t>Членистое тело (способствует передвижению в почве).</a:t>
            </a:r>
          </a:p>
          <a:p>
            <a:pPr marL="514350" indent="-51435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ru-RU" dirty="0" smtClean="0"/>
              <a:t>Выделение слизи (способствует передвижению в почве).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ru-RU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ru-RU" sz="16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ru-RU" sz="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ru-RU" sz="1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ru-RU" sz="1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</TotalTime>
  <Words>356</Words>
  <PresentationFormat>Экран (4:3)</PresentationFormat>
  <Paragraphs>85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Урок биологии для 5 класса по ФГОС </vt:lpstr>
      <vt:lpstr>Что объединяет живые организмы </vt:lpstr>
      <vt:lpstr>Среда жизни – условия, окружающие организм  </vt:lpstr>
      <vt:lpstr>Слайд 4</vt:lpstr>
      <vt:lpstr>Приспособления растений</vt:lpstr>
      <vt:lpstr>Приспособительные особенности животных</vt:lpstr>
      <vt:lpstr>Приспособления к водной среде обитания</vt:lpstr>
      <vt:lpstr>Почвенная среда</vt:lpstr>
      <vt:lpstr>Слайд 9</vt:lpstr>
      <vt:lpstr>Слайд 10</vt:lpstr>
      <vt:lpstr>Задание 1  К какой среде обитания вы отнесете следующие организмы?</vt:lpstr>
      <vt:lpstr>Задание 2  К какой среде обитания вы отнесете следующие организмы?</vt:lpstr>
      <vt:lpstr> Изучение различных сред обитания организмов</vt:lpstr>
      <vt:lpstr>Подумайте, какая среда обитания у этих животных</vt:lpstr>
      <vt:lpstr>Слайд 15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Биология</dc:creator>
  <cp:lastModifiedBy>электроник</cp:lastModifiedBy>
  <cp:revision>29</cp:revision>
  <dcterms:created xsi:type="dcterms:W3CDTF">2013-07-28T12:32:27Z</dcterms:created>
  <dcterms:modified xsi:type="dcterms:W3CDTF">2016-03-25T09:42:51Z</dcterms:modified>
</cp:coreProperties>
</file>