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5" r:id="rId4"/>
    <p:sldId id="266" r:id="rId5"/>
    <p:sldId id="267" r:id="rId6"/>
    <p:sldId id="269" r:id="rId7"/>
    <p:sldId id="268" r:id="rId8"/>
    <p:sldId id="270" r:id="rId9"/>
    <p:sldId id="271" r:id="rId10"/>
    <p:sldId id="272" r:id="rId11"/>
    <p:sldId id="275" r:id="rId12"/>
    <p:sldId id="273" r:id="rId13"/>
    <p:sldId id="276" r:id="rId14"/>
    <p:sldId id="277" r:id="rId15"/>
    <p:sldId id="278" r:id="rId16"/>
    <p:sldId id="279" r:id="rId17"/>
    <p:sldId id="280" r:id="rId18"/>
    <p:sldId id="282" r:id="rId19"/>
    <p:sldId id="283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E0161-E597-44C5-BE4B-8259C8636542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9E51D-4245-48F6-AC23-217E3656F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9E51D-4245-48F6-AC23-217E3656F20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9534E-597A-4A7A-9BBF-DF6E61300A4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rgbClr val="002060"/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rgbClr val="002060"/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rgbClr val="002060"/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96;&#1072;\Downloads\Muzyka_na_telefon_-_Dlya_Vas_poluchenno_novoe_soobschenie_Pesni-Tut.Net.mp3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3;&#1072;&#1090;&#1072;&#1096;&#1072;\Desktop\fizminutka_-_GBOUSOSH1497_(xMusic.me).mp3" TargetMode="Externa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Математика  -  6</a:t>
            </a:r>
            <a:endParaRPr lang="ru-RU" dirty="0"/>
          </a:p>
        </p:txBody>
      </p:sp>
      <p:pic>
        <p:nvPicPr>
          <p:cNvPr id="4" name="Picture 5" descr="C:\Users\неоторг\AppData\Local\Microsoft\Windows\Temporary Internet Files\Content.IE5\KFH770DT\MCj044045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571612"/>
            <a:ext cx="2714625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1"/>
          <p:cNvGraphicFramePr>
            <a:graphicFrameLocks/>
          </p:cNvGraphicFramePr>
          <p:nvPr/>
        </p:nvGraphicFramePr>
        <p:xfrm>
          <a:off x="2000232" y="428604"/>
          <a:ext cx="7000925" cy="1800226"/>
        </p:xfrm>
        <a:graphic>
          <a:graphicData uri="http://schemas.openxmlformats.org/drawingml/2006/table">
            <a:tbl>
              <a:tblPr/>
              <a:tblGrid>
                <a:gridCol w="775889"/>
                <a:gridCol w="780025"/>
                <a:gridCol w="777268"/>
                <a:gridCol w="775890"/>
                <a:gridCol w="781402"/>
                <a:gridCol w="777268"/>
                <a:gridCol w="775890"/>
                <a:gridCol w="780025"/>
                <a:gridCol w="777268"/>
              </a:tblGrid>
              <a:tr h="922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Т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–20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–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– 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44"/>
          <p:cNvGraphicFramePr>
            <a:graphicFrameLocks noGrp="1"/>
          </p:cNvGraphicFramePr>
          <p:nvPr/>
        </p:nvGraphicFramePr>
        <p:xfrm>
          <a:off x="250825" y="1557338"/>
          <a:ext cx="8569325" cy="4967288"/>
        </p:xfrm>
        <a:graphic>
          <a:graphicData uri="http://schemas.openxmlformats.org/drawingml/2006/table">
            <a:tbl>
              <a:tblPr/>
              <a:tblGrid>
                <a:gridCol w="3389313"/>
                <a:gridCol w="5180012"/>
              </a:tblGrid>
              <a:tr h="4967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1)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–1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+(– 5)=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2)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59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+(– 79)=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3)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–7 + 15  = 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4)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5 +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(-20)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2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 +(–25)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=   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24 +(–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16)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  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7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  – 7+(– 2)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8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  – 8,5 + 8,5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9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  – 17 + 21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10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+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 1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4I= 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53"/>
          <p:cNvSpPr txBox="1">
            <a:spLocks noChangeArrowheads="1"/>
          </p:cNvSpPr>
          <p:nvPr/>
        </p:nvSpPr>
        <p:spPr bwMode="auto">
          <a:xfrm>
            <a:off x="3348038" y="2636838"/>
            <a:ext cx="518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-6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54"/>
          <p:cNvSpPr txBox="1">
            <a:spLocks noChangeArrowheads="1"/>
          </p:cNvSpPr>
          <p:nvPr/>
        </p:nvSpPr>
        <p:spPr bwMode="auto">
          <a:xfrm>
            <a:off x="3348038" y="3213100"/>
            <a:ext cx="769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-20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3419475" y="3716338"/>
            <a:ext cx="360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3492500" y="4292600"/>
            <a:ext cx="650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3563938" y="4797425"/>
            <a:ext cx="59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</a:p>
        </p:txBody>
      </p:sp>
      <p:sp>
        <p:nvSpPr>
          <p:cNvPr id="12" name="Text Box 60"/>
          <p:cNvSpPr txBox="1">
            <a:spLocks noChangeArrowheads="1"/>
          </p:cNvSpPr>
          <p:nvPr/>
        </p:nvSpPr>
        <p:spPr bwMode="auto">
          <a:xfrm>
            <a:off x="7956550" y="2636838"/>
            <a:ext cx="7588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Text Box 61"/>
          <p:cNvSpPr txBox="1">
            <a:spLocks noChangeArrowheads="1"/>
          </p:cNvSpPr>
          <p:nvPr/>
        </p:nvSpPr>
        <p:spPr bwMode="auto">
          <a:xfrm>
            <a:off x="7812088" y="3141663"/>
            <a:ext cx="59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-9</a:t>
            </a:r>
          </a:p>
        </p:txBody>
      </p:sp>
      <p:sp>
        <p:nvSpPr>
          <p:cNvPr id="14" name="Text Box 62"/>
          <p:cNvSpPr txBox="1">
            <a:spLocks noChangeArrowheads="1"/>
          </p:cNvSpPr>
          <p:nvPr/>
        </p:nvSpPr>
        <p:spPr bwMode="auto">
          <a:xfrm>
            <a:off x="8101013" y="3716338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15" name="Text Box 63"/>
          <p:cNvSpPr txBox="1">
            <a:spLocks noChangeArrowheads="1"/>
          </p:cNvSpPr>
          <p:nvPr/>
        </p:nvSpPr>
        <p:spPr bwMode="auto">
          <a:xfrm>
            <a:off x="7956550" y="4292600"/>
            <a:ext cx="415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6" name="Text Box 64"/>
          <p:cNvSpPr txBox="1">
            <a:spLocks noChangeArrowheads="1"/>
          </p:cNvSpPr>
          <p:nvPr/>
        </p:nvSpPr>
        <p:spPr bwMode="auto">
          <a:xfrm>
            <a:off x="8027988" y="4797425"/>
            <a:ext cx="792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2555875" y="5589588"/>
            <a:ext cx="3744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 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-16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+ (– 8)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  <a:endParaRPr lang="ru-RU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" name="Text Box 65"/>
          <p:cNvSpPr txBox="1">
            <a:spLocks noChangeArrowheads="1"/>
          </p:cNvSpPr>
          <p:nvPr/>
        </p:nvSpPr>
        <p:spPr bwMode="auto">
          <a:xfrm>
            <a:off x="5786446" y="557214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</a:t>
            </a:r>
            <a:r>
              <a:rPr lang="ru-RU" dirty="0" err="1" smtClean="0"/>
              <a:t>интерено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Содержимое 3" descr="2_Brahmagupt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1857364"/>
            <a:ext cx="2643206" cy="3643338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6248" y="1214423"/>
            <a:ext cx="4857752" cy="5357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  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Брахмагупта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–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индийский  математик,  который  жил  в 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VII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веке.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   Одним  из первых  он  начал  использовать  положительные  и  отрицательные  числа.  Положительные  числа  он  называл 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«имущество»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, отрицательные –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«долги»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.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6" name="Muzyka_na_telefon_-_Dlya_Vas_poluchenno_novoe_soobschenie_Pesni-Tut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57200"/>
            <a:ext cx="533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брахмагупта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990600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819400" y="2895600"/>
            <a:ext cx="14906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 err="1"/>
              <a:t>Брахмагупта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/>
              <a:t>589 – 660гг</a:t>
            </a:r>
          </a:p>
          <a:p>
            <a:r>
              <a:rPr lang="ru-RU" sz="1600" i="1" dirty="0"/>
              <a:t>Индия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343400" y="914400"/>
            <a:ext cx="3200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Сумма двух «имуществ» есть «имущество».</a:t>
            </a:r>
            <a:br>
              <a:rPr lang="ru-RU" dirty="0"/>
            </a:br>
            <a:r>
              <a:rPr lang="ru-RU" dirty="0"/>
              <a:t>Сумма двух «долгов» есть «долг».</a:t>
            </a:r>
            <a:br>
              <a:rPr lang="ru-RU" dirty="0"/>
            </a:br>
            <a:r>
              <a:rPr lang="ru-RU" dirty="0"/>
              <a:t>Если «долг» больше «имущества»,</a:t>
            </a:r>
          </a:p>
          <a:p>
            <a:r>
              <a:rPr lang="ru-RU" dirty="0"/>
              <a:t>то сумма есть «долг».</a:t>
            </a:r>
            <a:br>
              <a:rPr lang="ru-RU" dirty="0"/>
            </a:br>
            <a:r>
              <a:rPr lang="ru-RU" dirty="0"/>
              <a:t>Если «долг» меньше «имущества», </a:t>
            </a:r>
          </a:p>
          <a:p>
            <a:r>
              <a:rPr lang="ru-RU" dirty="0"/>
              <a:t>то сумма есть «имущество»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785926"/>
            <a:ext cx="6686568" cy="1714504"/>
          </a:xfrm>
        </p:spPr>
        <p:txBody>
          <a:bodyPr>
            <a:noAutofit/>
          </a:bodyPr>
          <a:lstStyle/>
          <a:p>
            <a:r>
              <a:rPr lang="ru-RU" sz="6000" dirty="0" smtClean="0"/>
              <a:t>ФИЗКУЛЬТ- МИНУТКА</a:t>
            </a:r>
            <a:endParaRPr lang="ru-RU" sz="6000" dirty="0"/>
          </a:p>
        </p:txBody>
      </p:sp>
      <p:pic>
        <p:nvPicPr>
          <p:cNvPr id="3" name="fizminutka_-_GBOUSOSH1497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86776" y="5929330"/>
            <a:ext cx="304800" cy="304800"/>
          </a:xfrm>
          <a:prstGeom prst="rect">
            <a:avLst/>
          </a:prstGeom>
        </p:spPr>
      </p:pic>
      <p:pic>
        <p:nvPicPr>
          <p:cNvPr id="4" name="Рисунок 3" descr="oefeni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3786190"/>
            <a:ext cx="3071834" cy="2065544"/>
          </a:xfrm>
          <a:prstGeom prst="rect">
            <a:avLst/>
          </a:prstGeom>
        </p:spPr>
      </p:pic>
      <p:pic>
        <p:nvPicPr>
          <p:cNvPr id="5" name="Рисунок 4" descr="sport_smiley02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1" y="357166"/>
            <a:ext cx="1952085" cy="1785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Закрепление изученного материала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стр. 181</a:t>
            </a:r>
          </a:p>
          <a:p>
            <a:pPr algn="ctr">
              <a:buNone/>
            </a:pPr>
            <a:r>
              <a:rPr lang="ru-RU" sz="6000" dirty="0" smtClean="0"/>
              <a:t>№ 1066(</a:t>
            </a:r>
            <a:r>
              <a:rPr lang="ru-RU" sz="6000" dirty="0" err="1" smtClean="0"/>
              <a:t>а-з</a:t>
            </a:r>
            <a:r>
              <a:rPr lang="ru-RU" sz="6000" dirty="0" smtClean="0"/>
              <a:t>)</a:t>
            </a:r>
          </a:p>
          <a:p>
            <a:pPr algn="ctr">
              <a:buNone/>
            </a:pPr>
            <a:r>
              <a:rPr lang="ru-RU" sz="6000" dirty="0" smtClean="0"/>
              <a:t>№1067</a:t>
            </a:r>
            <a:endParaRPr lang="ru-RU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Решите задачи (экономика)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Фирма «Холодок» по продаже мороженого в жаркий     летний день из-за поломки холодильника понесла убытки в размере 780р., а на следующий день холодильник отремонтировали, и фирма получила прибыль в размере 567р. Каким будет результат деятельности фирмы за эти два дня. Ответ поясните.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4500570"/>
            <a:ext cx="4857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Решение: -780 + 567 = -213 </a:t>
            </a:r>
          </a:p>
          <a:p>
            <a:pPr eaLnBrk="0" hangingPunct="0">
              <a:spcBef>
                <a:spcPct val="20000"/>
              </a:spcBef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убыток, 213 рублей.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4071942"/>
            <a:ext cx="3352800" cy="20478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Решите задачи (физика)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заряд – (+67) Кл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2 заряд – (-89) Кл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Найдите общий заряд?</a:t>
            </a:r>
          </a:p>
          <a:p>
            <a:pPr eaLnBrk="0" hangingPunc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Решение: +67 + (-89) = -22</a:t>
            </a:r>
          </a:p>
          <a:p>
            <a:pPr eaLnBrk="0" hangingPunc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Ответ: -22 Кл.</a:t>
            </a:r>
          </a:p>
          <a:p>
            <a:endParaRPr lang="ru-RU" dirty="0"/>
          </a:p>
        </p:txBody>
      </p:sp>
      <p:pic>
        <p:nvPicPr>
          <p:cNvPr id="6" name="Содержимое 3" descr="depositphotos_7637974-Man-and-electrical-ar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071942"/>
            <a:ext cx="4022548" cy="25142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r>
              <a:rPr lang="ru-RU" sz="4500" dirty="0" smtClean="0">
                <a:solidFill>
                  <a:srgbClr val="C00000"/>
                </a:solidFill>
              </a:rPr>
              <a:t>  1) № 1081(</a:t>
            </a:r>
            <a:r>
              <a:rPr lang="ru-RU" sz="4500" dirty="0" err="1" smtClean="0">
                <a:solidFill>
                  <a:srgbClr val="C00000"/>
                </a:solidFill>
              </a:rPr>
              <a:t>а-е</a:t>
            </a:r>
            <a:r>
              <a:rPr lang="ru-RU" sz="4500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r>
              <a:rPr lang="ru-RU" sz="4500" dirty="0" smtClean="0">
                <a:solidFill>
                  <a:srgbClr val="C00000"/>
                </a:solidFill>
              </a:rPr>
              <a:t>                      № 1084</a:t>
            </a:r>
          </a:p>
          <a:p>
            <a:pPr>
              <a:buNone/>
            </a:pPr>
            <a:r>
              <a:rPr lang="ru-RU" sz="4500" dirty="0" smtClean="0">
                <a:solidFill>
                  <a:srgbClr val="C00000"/>
                </a:solidFill>
              </a:rPr>
              <a:t>         2) № 1079 (а) по желанию</a:t>
            </a:r>
          </a:p>
          <a:p>
            <a:endParaRPr lang="ru-RU" sz="4500" dirty="0">
              <a:solidFill>
                <a:srgbClr val="C00000"/>
              </a:solidFill>
            </a:endParaRPr>
          </a:p>
        </p:txBody>
      </p:sp>
      <p:pic>
        <p:nvPicPr>
          <p:cNvPr id="7" name="Содержимое 5" descr="dia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929066"/>
            <a:ext cx="2857520" cy="28975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500725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dirty="0" smtClean="0"/>
              <a:t>                  </a:t>
            </a:r>
          </a:p>
          <a:p>
            <a:pPr lvl="0" algn="ctr">
              <a:buNone/>
            </a:pPr>
            <a:r>
              <a:rPr lang="ru-RU" dirty="0" smtClean="0"/>
              <a:t>  </a:t>
            </a:r>
            <a:r>
              <a:rPr lang="ru-RU" dirty="0" smtClean="0"/>
              <a:t> </a:t>
            </a:r>
            <a:r>
              <a:rPr lang="ru-RU" dirty="0" smtClean="0"/>
              <a:t>Давайте подведем итоги урока. </a:t>
            </a:r>
            <a:endParaRPr lang="ru-RU" dirty="0" smtClean="0"/>
          </a:p>
          <a:p>
            <a:pPr lvl="0" algn="ctr">
              <a:buNone/>
            </a:pPr>
            <a:endParaRPr lang="ru-RU" dirty="0" smtClean="0"/>
          </a:p>
          <a:p>
            <a:pPr lvl="0" algn="ctr">
              <a:buNone/>
            </a:pPr>
            <a:r>
              <a:rPr lang="ru-RU" dirty="0" smtClean="0"/>
              <a:t>  1. Вначале </a:t>
            </a:r>
            <a:r>
              <a:rPr lang="ru-RU" dirty="0" smtClean="0"/>
              <a:t>урока мы ставили цели</a:t>
            </a:r>
            <a:r>
              <a:rPr lang="ru-RU" dirty="0" smtClean="0"/>
              <a:t>.</a:t>
            </a:r>
          </a:p>
          <a:p>
            <a:pPr lvl="0" algn="ctr">
              <a:buNone/>
            </a:pPr>
            <a:r>
              <a:rPr lang="ru-RU" dirty="0" smtClean="0"/>
              <a:t> </a:t>
            </a:r>
            <a:r>
              <a:rPr lang="ru-RU" dirty="0" smtClean="0"/>
              <a:t>Сумели ли их достичь? </a:t>
            </a:r>
            <a:endParaRPr lang="ru-RU" dirty="0" smtClean="0"/>
          </a:p>
          <a:p>
            <a:pPr lvl="0" algn="ctr">
              <a:buNone/>
            </a:pPr>
            <a:endParaRPr lang="ru-RU" dirty="0" smtClean="0"/>
          </a:p>
          <a:p>
            <a:pPr lvl="0" algn="ctr">
              <a:buNone/>
            </a:pPr>
            <a:r>
              <a:rPr lang="ru-RU" dirty="0" smtClean="0"/>
              <a:t>                  2. Какую тему мы изучали сегодня на уроке</a:t>
            </a:r>
            <a:r>
              <a:rPr lang="ru-RU" dirty="0" smtClean="0"/>
              <a:t>?</a:t>
            </a:r>
          </a:p>
          <a:p>
            <a:pPr lvl="0" algn="ctr">
              <a:buNone/>
            </a:pPr>
            <a:endParaRPr lang="ru-RU" dirty="0" smtClean="0"/>
          </a:p>
          <a:p>
            <a:pPr lvl="0" algn="ctr">
              <a:buNone/>
            </a:pPr>
            <a:r>
              <a:rPr lang="ru-RU" dirty="0" smtClean="0"/>
              <a:t>         3.Что надо сделать, чтобы сложить два числа с разными знаками?</a:t>
            </a:r>
          </a:p>
          <a:p>
            <a:pPr lvl="0">
              <a:buNone/>
            </a:pPr>
            <a:r>
              <a:rPr lang="ru-RU" dirty="0" smtClean="0"/>
              <a:t>        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428604"/>
            <a:ext cx="6686568" cy="35719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Вы </a:t>
            </a:r>
            <a:r>
              <a:rPr lang="ru-RU" dirty="0" smtClean="0"/>
              <a:t>молодцы все </a:t>
            </a:r>
            <a:r>
              <a:rPr lang="ru-RU" dirty="0" smtClean="0"/>
              <a:t>работали хорошо</a:t>
            </a:r>
            <a:r>
              <a:rPr lang="ru-RU" dirty="0" smtClean="0"/>
              <a:t>.  </a:t>
            </a:r>
            <a:br>
              <a:rPr lang="ru-RU" dirty="0" smtClean="0"/>
            </a:br>
            <a:r>
              <a:rPr lang="ru-RU" dirty="0" smtClean="0"/>
              <a:t>Выставляем себе </a:t>
            </a:r>
            <a:r>
              <a:rPr lang="ru-RU" dirty="0" smtClean="0"/>
              <a:t>итоговую оценку </a:t>
            </a:r>
            <a:r>
              <a:rPr lang="ru-RU" dirty="0" smtClean="0"/>
              <a:t>за урок.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3" descr="10564101-Smiles-and-trumbs-up-and-down-Stock-Vector-traffic-lights-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286124"/>
            <a:ext cx="4857784" cy="32360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№ 1056 (</a:t>
            </a:r>
            <a:r>
              <a:rPr lang="ru-RU" dirty="0" err="1" smtClean="0"/>
              <a:t>ж-з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ж) -0,8		и) - 1</a:t>
            </a:r>
            <a:r>
              <a:rPr lang="ru-RU" baseline="30000" dirty="0" smtClean="0"/>
              <a:t>19</a:t>
            </a:r>
            <a:r>
              <a:rPr lang="ru-RU" dirty="0" smtClean="0"/>
              <a:t>/</a:t>
            </a:r>
            <a:r>
              <a:rPr lang="ru-RU" baseline="-25000" dirty="0" smtClean="0"/>
              <a:t>30		</a:t>
            </a:r>
            <a:r>
              <a:rPr lang="ru-RU" dirty="0" smtClean="0"/>
              <a:t>л) – 4,2</a:t>
            </a:r>
          </a:p>
          <a:p>
            <a:pPr>
              <a:buNone/>
            </a:pPr>
            <a:r>
              <a:rPr lang="ru-RU" dirty="0" err="1" smtClean="0"/>
              <a:t>з</a:t>
            </a:r>
            <a:r>
              <a:rPr lang="ru-RU" dirty="0" smtClean="0"/>
              <a:t>) - 1</a:t>
            </a:r>
            <a:r>
              <a:rPr lang="ru-RU" baseline="30000" dirty="0" smtClean="0"/>
              <a:t>4</a:t>
            </a:r>
            <a:r>
              <a:rPr lang="ru-RU" dirty="0" smtClean="0"/>
              <a:t>/</a:t>
            </a:r>
            <a:r>
              <a:rPr lang="ru-RU" baseline="-25000" dirty="0" smtClean="0"/>
              <a:t>15		</a:t>
            </a:r>
            <a:r>
              <a:rPr lang="ru-RU" dirty="0" smtClean="0"/>
              <a:t>к) - 4</a:t>
            </a:r>
            <a:r>
              <a:rPr lang="ru-RU" baseline="30000" dirty="0" smtClean="0"/>
              <a:t>5</a:t>
            </a:r>
            <a:r>
              <a:rPr lang="ru-RU" dirty="0" smtClean="0"/>
              <a:t>/</a:t>
            </a:r>
            <a:r>
              <a:rPr lang="ru-RU" baseline="-25000" dirty="0" smtClean="0"/>
              <a:t>14		</a:t>
            </a:r>
            <a:r>
              <a:rPr lang="ru-RU" dirty="0" smtClean="0"/>
              <a:t>м) -3 </a:t>
            </a:r>
            <a:r>
              <a:rPr lang="ru-RU" baseline="30000" dirty="0" smtClean="0"/>
              <a:t>7</a:t>
            </a:r>
            <a:r>
              <a:rPr lang="ru-RU" dirty="0" smtClean="0"/>
              <a:t>/</a:t>
            </a:r>
            <a:r>
              <a:rPr lang="ru-RU" baseline="-25000" dirty="0" smtClean="0"/>
              <a:t>12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№ 1059</a:t>
            </a:r>
          </a:p>
          <a:p>
            <a:pPr>
              <a:buNone/>
            </a:pPr>
            <a:r>
              <a:rPr lang="ru-RU" dirty="0" smtClean="0"/>
              <a:t>        Всего-?</a:t>
            </a:r>
          </a:p>
          <a:p>
            <a:pPr>
              <a:buNone/>
            </a:pPr>
            <a:r>
              <a:rPr lang="ru-RU" dirty="0" smtClean="0"/>
              <a:t>        Налили – 1400 м</a:t>
            </a:r>
            <a:r>
              <a:rPr lang="ru-RU" baseline="30000" dirty="0" smtClean="0"/>
              <a:t>3</a:t>
            </a:r>
            <a:r>
              <a:rPr lang="ru-RU" dirty="0" smtClean="0"/>
              <a:t>, что составило 35%</a:t>
            </a:r>
          </a:p>
          <a:p>
            <a:pPr>
              <a:buNone/>
            </a:pPr>
            <a:r>
              <a:rPr lang="ru-RU" dirty="0" smtClean="0"/>
              <a:t>         1)35% = 0,35</a:t>
            </a:r>
          </a:p>
          <a:p>
            <a:pPr>
              <a:buNone/>
            </a:pPr>
            <a:r>
              <a:rPr lang="ru-RU" dirty="0" smtClean="0"/>
              <a:t>        2) 1400:0,35=4000 (м</a:t>
            </a:r>
            <a:r>
              <a:rPr lang="ru-RU" baseline="30000" dirty="0" smtClean="0"/>
              <a:t>3</a:t>
            </a:r>
            <a:r>
              <a:rPr lang="ru-RU" dirty="0" smtClean="0"/>
              <a:t>)-объем всего бассейна</a:t>
            </a:r>
          </a:p>
          <a:p>
            <a:pPr>
              <a:buNone/>
            </a:pPr>
            <a:r>
              <a:rPr lang="ru-RU" dirty="0" smtClean="0"/>
              <a:t>          Ответ: 4000 м</a:t>
            </a:r>
            <a:r>
              <a:rPr lang="ru-RU" baseline="30000" dirty="0" smtClean="0"/>
              <a:t>3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206375" cy="3429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206375" cy="342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54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4" descr="prod09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71612"/>
            <a:ext cx="480539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1472" y="2071678"/>
            <a:ext cx="4182555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Проверим решение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Вариант 1</a:t>
            </a:r>
          </a:p>
          <a:p>
            <a:pPr lvl="0"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r>
              <a:rPr lang="ru-RU" b="1" dirty="0" smtClean="0">
                <a:solidFill>
                  <a:schemeClr val="tx1"/>
                </a:solidFill>
              </a:rPr>
              <a:t>)-7+(-3)            =</a:t>
            </a:r>
          </a:p>
          <a:p>
            <a:pPr lvl="0"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2)-175+(-314)    =</a:t>
            </a:r>
          </a:p>
          <a:p>
            <a:pPr lvl="0"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3)-35,5 +(-67,4)=</a:t>
            </a:r>
          </a:p>
          <a:p>
            <a:pPr lvl="0"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4)-27+(-3,5)      =</a:t>
            </a:r>
          </a:p>
          <a:p>
            <a:pPr lvl="0"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5)-0,27 +(-4,3) =</a:t>
            </a:r>
          </a:p>
          <a:p>
            <a:pPr lvl="0"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6)</a:t>
            </a:r>
            <a:r>
              <a:rPr lang="en-US" b="1" dirty="0" smtClean="0">
                <a:solidFill>
                  <a:schemeClr val="tx1"/>
                </a:solidFill>
              </a:rPr>
              <a:t>-24</a:t>
            </a:r>
            <a:r>
              <a:rPr lang="ru-RU" b="1" dirty="0" smtClean="0">
                <a:solidFill>
                  <a:schemeClr val="tx1"/>
                </a:solidFill>
              </a:rPr>
              <a:t>+(</a:t>
            </a:r>
            <a:r>
              <a:rPr lang="en-US" b="1" dirty="0" smtClean="0">
                <a:solidFill>
                  <a:schemeClr val="tx1"/>
                </a:solidFill>
              </a:rPr>
              <a:t>-35</a:t>
            </a:r>
            <a:r>
              <a:rPr lang="ru-RU" b="1" dirty="0" smtClean="0">
                <a:solidFill>
                  <a:schemeClr val="tx1"/>
                </a:solidFill>
              </a:rPr>
              <a:t>,</a:t>
            </a:r>
            <a:r>
              <a:rPr lang="en-US" b="1" dirty="0" smtClean="0">
                <a:solidFill>
                  <a:schemeClr val="tx1"/>
                </a:solidFill>
              </a:rPr>
              <a:t>3</a:t>
            </a:r>
            <a:r>
              <a:rPr lang="ru-RU" b="1" dirty="0" smtClean="0">
                <a:solidFill>
                  <a:schemeClr val="tx1"/>
                </a:solidFill>
              </a:rPr>
              <a:t>)   </a:t>
            </a:r>
            <a:r>
              <a:rPr lang="en-US" b="1" dirty="0" smtClean="0">
                <a:solidFill>
                  <a:schemeClr val="tx1"/>
                </a:solidFill>
              </a:rPr>
              <a:t>=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00562" y="1643050"/>
            <a:ext cx="4038600" cy="4525963"/>
          </a:xfrm>
        </p:spPr>
        <p:txBody>
          <a:bodyPr/>
          <a:lstStyle/>
          <a:p>
            <a:pPr algn="ctr"/>
            <a:r>
              <a:rPr lang="ru-RU" b="1" dirty="0" smtClean="0"/>
              <a:t>Вариант 2</a:t>
            </a:r>
          </a:p>
          <a:p>
            <a:pPr lvl="0"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1)-6+(-5)         =</a:t>
            </a:r>
          </a:p>
          <a:p>
            <a:pPr lvl="0"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2)-165 +(-234) =</a:t>
            </a:r>
          </a:p>
          <a:p>
            <a:pPr lvl="0"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3)-34,7+(-56,2) =</a:t>
            </a:r>
          </a:p>
          <a:p>
            <a:pPr lvl="0"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4)-65 +(-4,3)    =</a:t>
            </a:r>
          </a:p>
          <a:p>
            <a:pPr lvl="0"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5)-о,45 +(-5,8) =</a:t>
            </a:r>
          </a:p>
          <a:p>
            <a:pPr lvl="0"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6)</a:t>
            </a:r>
            <a:r>
              <a:rPr lang="en-US" b="1" dirty="0" smtClean="0">
                <a:solidFill>
                  <a:schemeClr val="tx1"/>
                </a:solidFill>
              </a:rPr>
              <a:t>-63 </a:t>
            </a:r>
            <a:r>
              <a:rPr lang="ru-RU" b="1" dirty="0" smtClean="0">
                <a:solidFill>
                  <a:schemeClr val="tx1"/>
                </a:solidFill>
              </a:rPr>
              <a:t>+(</a:t>
            </a:r>
            <a:r>
              <a:rPr lang="en-US" b="1" dirty="0" smtClean="0">
                <a:solidFill>
                  <a:schemeClr val="tx1"/>
                </a:solidFill>
              </a:rPr>
              <a:t>-56</a:t>
            </a:r>
            <a:r>
              <a:rPr lang="ru-RU" b="1" dirty="0" smtClean="0">
                <a:solidFill>
                  <a:schemeClr val="tx1"/>
                </a:solidFill>
              </a:rPr>
              <a:t>,</a:t>
            </a:r>
            <a:r>
              <a:rPr lang="en-US" b="1" dirty="0" smtClean="0">
                <a:solidFill>
                  <a:schemeClr val="tx1"/>
                </a:solidFill>
              </a:rPr>
              <a:t>8</a:t>
            </a:r>
            <a:r>
              <a:rPr lang="ru-RU" b="1" dirty="0" smtClean="0">
                <a:solidFill>
                  <a:schemeClr val="tx1"/>
                </a:solidFill>
              </a:rPr>
              <a:t>)= </a:t>
            </a:r>
          </a:p>
          <a:p>
            <a:pPr>
              <a:buNone/>
            </a:pPr>
            <a:endParaRPr lang="ru-RU" b="1" dirty="0" smtClean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3021013" y="2286000"/>
          <a:ext cx="985837" cy="428625"/>
        </p:xfrm>
        <a:graphic>
          <a:graphicData uri="http://schemas.openxmlformats.org/presentationml/2006/ole">
            <p:oleObj spid="_x0000_s1026" name="Формула" r:id="rId3" imgW="291960" imgH="17748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7097712" y="2285992"/>
          <a:ext cx="760435" cy="428628"/>
        </p:xfrm>
        <a:graphic>
          <a:graphicData uri="http://schemas.openxmlformats.org/presentationml/2006/ole">
            <p:oleObj spid="_x0000_s1027" name="Формула" r:id="rId4" imgW="291960" imgH="16488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3214678" y="2714620"/>
          <a:ext cx="928694" cy="392114"/>
        </p:xfrm>
        <a:graphic>
          <a:graphicData uri="http://schemas.openxmlformats.org/presentationml/2006/ole">
            <p:oleObj spid="_x0000_s1028" name="Формула" r:id="rId5" imgW="393480" imgH="177480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3143240" y="3143248"/>
          <a:ext cx="928694" cy="404814"/>
        </p:xfrm>
        <a:graphic>
          <a:graphicData uri="http://schemas.openxmlformats.org/presentationml/2006/ole">
            <p:oleObj spid="_x0000_s1029" name="Формула" r:id="rId6" imgW="482400" imgH="190440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3214678" y="3714752"/>
          <a:ext cx="714380" cy="404814"/>
        </p:xfrm>
        <a:graphic>
          <a:graphicData uri="http://schemas.openxmlformats.org/presentationml/2006/ole">
            <p:oleObj spid="_x0000_s1030" name="Формула" r:id="rId7" imgW="419040" imgH="19044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3214678" y="4357694"/>
          <a:ext cx="785818" cy="357190"/>
        </p:xfrm>
        <a:graphic>
          <a:graphicData uri="http://schemas.openxmlformats.org/presentationml/2006/ole">
            <p:oleObj spid="_x0000_s1031" name="Формула" r:id="rId8" imgW="419040" imgH="190440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3214678" y="4857760"/>
          <a:ext cx="942982" cy="428628"/>
        </p:xfrm>
        <a:graphic>
          <a:graphicData uri="http://schemas.openxmlformats.org/presentationml/2006/ole">
            <p:oleObj spid="_x0000_s1032" name="Формула" r:id="rId9" imgW="419040" imgH="190440" progId="Equation.3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7143768" y="2857496"/>
          <a:ext cx="857256" cy="357190"/>
        </p:xfrm>
        <a:graphic>
          <a:graphicData uri="http://schemas.openxmlformats.org/presentationml/2006/ole">
            <p:oleObj spid="_x0000_s1033" name="Формула" r:id="rId10" imgW="393480" imgH="177480" progId="Equation.3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7215206" y="3286124"/>
          <a:ext cx="785818" cy="404814"/>
        </p:xfrm>
        <a:graphic>
          <a:graphicData uri="http://schemas.openxmlformats.org/presentationml/2006/ole">
            <p:oleObj spid="_x0000_s1034" name="Формула" r:id="rId11" imgW="419040" imgH="190440" progId="Equation.3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7143768" y="3786190"/>
          <a:ext cx="928694" cy="452440"/>
        </p:xfrm>
        <a:graphic>
          <a:graphicData uri="http://schemas.openxmlformats.org/presentationml/2006/ole">
            <p:oleObj spid="_x0000_s1035" name="Формула" r:id="rId12" imgW="419040" imgH="190440" progId="Equation.3">
              <p:embed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7215206" y="4286256"/>
          <a:ext cx="857256" cy="432957"/>
        </p:xfrm>
        <a:graphic>
          <a:graphicData uri="http://schemas.openxmlformats.org/presentationml/2006/ole">
            <p:oleObj spid="_x0000_s1036" name="Формула" r:id="rId13" imgW="419040" imgH="190440" progId="Equation.3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7000892" y="4786322"/>
          <a:ext cx="1071570" cy="428628"/>
        </p:xfrm>
        <a:graphic>
          <a:graphicData uri="http://schemas.openxmlformats.org/presentationml/2006/ole">
            <p:oleObj spid="_x0000_s1037" name="Формула" r:id="rId14" imgW="482400" imgH="1904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Найти значение выражения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а) -6 + (-8) = …                г) -10 + 6 =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б) -11 + (-41) = …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3 -  7   = …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в) -75 + (-91) = …          е) -126,3 + 7,8 =…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86644" y="2214554"/>
            <a:ext cx="114300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15206" y="2857496"/>
            <a:ext cx="114300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01024" y="3500438"/>
            <a:ext cx="100016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2214554"/>
            <a:ext cx="114300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-14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2786058"/>
            <a:ext cx="114300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-52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3357562"/>
            <a:ext cx="114300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-166</a:t>
            </a:r>
            <a:endParaRPr lang="ru-RU" sz="2800" dirty="0"/>
          </a:p>
        </p:txBody>
      </p:sp>
      <p:pic>
        <p:nvPicPr>
          <p:cNvPr id="12" name="Picture 3" descr="C:\Users\неоторг\AppData\Local\Microsoft\Windows\Temporary Internet Files\Content.IE5\0C4ZQ3N1\MCj0434389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943350"/>
            <a:ext cx="184943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Найдем значение выражения с помощью координатной прямой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435771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                   -10+6=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-10+6=-4</a:t>
            </a:r>
          </a:p>
        </p:txBody>
      </p:sp>
      <p:pic>
        <p:nvPicPr>
          <p:cNvPr id="7" name="Picture 5" descr="school22081"/>
          <p:cNvPicPr>
            <a:picLocks noChangeAspect="1" noChangeArrowheads="1"/>
          </p:cNvPicPr>
          <p:nvPr/>
        </p:nvPicPr>
        <p:blipFill>
          <a:blip r:embed="rId2" cstate="print"/>
          <a:srcRect l="21268" t="25652" r="32535" b="46799"/>
          <a:stretch>
            <a:fillRect/>
          </a:stretch>
        </p:blipFill>
        <p:spPr bwMode="auto">
          <a:xfrm>
            <a:off x="1643042" y="3071810"/>
            <a:ext cx="5880100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2000232" y="4143380"/>
            <a:ext cx="51244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00298" y="3857628"/>
            <a:ext cx="0" cy="396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000364" y="3929066"/>
            <a:ext cx="0" cy="396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86314" y="3929066"/>
            <a:ext cx="0" cy="396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357686" y="3929066"/>
            <a:ext cx="0" cy="396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29058" y="3857628"/>
            <a:ext cx="0" cy="396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428992" y="3857628"/>
            <a:ext cx="0" cy="396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14942" y="3929066"/>
            <a:ext cx="0" cy="396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2000232" y="4429132"/>
            <a:ext cx="6639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-10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5143504" y="4357694"/>
            <a:ext cx="484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-4</a:t>
            </a:r>
          </a:p>
        </p:txBody>
      </p:sp>
      <p:sp>
        <p:nvSpPr>
          <p:cNvPr id="18" name="TextBox 26"/>
          <p:cNvSpPr txBox="1">
            <a:spLocks noChangeArrowheads="1"/>
          </p:cNvSpPr>
          <p:nvPr/>
        </p:nvSpPr>
        <p:spPr bwMode="auto">
          <a:xfrm>
            <a:off x="5143504" y="235743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>
            <a:off x="2500298" y="4214818"/>
            <a:ext cx="2857520" cy="719137"/>
          </a:xfrm>
          <a:prstGeom prst="curvedUpArrow">
            <a:avLst>
              <a:gd name="adj1" fmla="val 21102"/>
              <a:gd name="adj2" fmla="val 53610"/>
              <a:gd name="adj3" fmla="val 2678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71868" y="5000636"/>
            <a:ext cx="5693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Найдем значение выражения с помощью координатной прямой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3-7=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3-7=-4</a:t>
            </a:r>
          </a:p>
        </p:txBody>
      </p:sp>
      <p:pic>
        <p:nvPicPr>
          <p:cNvPr id="7" name="Picture 5" descr="school22081"/>
          <p:cNvPicPr>
            <a:picLocks noChangeAspect="1" noChangeArrowheads="1"/>
          </p:cNvPicPr>
          <p:nvPr/>
        </p:nvPicPr>
        <p:blipFill>
          <a:blip r:embed="rId2" cstate="print"/>
          <a:srcRect l="21268" t="25652" r="32535" b="46799"/>
          <a:stretch>
            <a:fillRect/>
          </a:stretch>
        </p:blipFill>
        <p:spPr bwMode="auto">
          <a:xfrm>
            <a:off x="1571604" y="2857496"/>
            <a:ext cx="5880100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1571604" y="4143380"/>
            <a:ext cx="51244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00298" y="3929066"/>
            <a:ext cx="0" cy="396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928926" y="3929066"/>
            <a:ext cx="0" cy="396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86314" y="3929066"/>
            <a:ext cx="0" cy="396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86248" y="3929066"/>
            <a:ext cx="0" cy="396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857620" y="3929066"/>
            <a:ext cx="0" cy="396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357554" y="3929066"/>
            <a:ext cx="0" cy="396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14942" y="3929066"/>
            <a:ext cx="0" cy="396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1785918" y="4357694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5143504" y="4357694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26"/>
          <p:cNvSpPr txBox="1">
            <a:spLocks noChangeArrowheads="1"/>
          </p:cNvSpPr>
          <p:nvPr/>
        </p:nvSpPr>
        <p:spPr bwMode="auto">
          <a:xfrm>
            <a:off x="4643438" y="2285992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 rot="10800000">
            <a:off x="1928794" y="3428998"/>
            <a:ext cx="3357586" cy="719137"/>
          </a:xfrm>
          <a:prstGeom prst="curvedUpArrow">
            <a:avLst>
              <a:gd name="adj1" fmla="val 21102"/>
              <a:gd name="adj2" fmla="val 53610"/>
              <a:gd name="adj3" fmla="val 2678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14810" y="2857496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000232" y="3929066"/>
            <a:ext cx="0" cy="396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6"/>
          <p:cNvSpPr txBox="1">
            <a:spLocks noChangeArrowheads="1"/>
          </p:cNvSpPr>
          <p:nvPr/>
        </p:nvSpPr>
        <p:spPr bwMode="auto">
          <a:xfrm>
            <a:off x="3643306" y="4429132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00010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Найдем значение выражения с помощью координатной прямой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-126,3 + 7,8= </a:t>
            </a:r>
            <a:endParaRPr lang="ru-RU" dirty="0"/>
          </a:p>
        </p:txBody>
      </p:sp>
      <p:pic>
        <p:nvPicPr>
          <p:cNvPr id="5" name="Рисунок 4" descr="vopros-psixodelik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3286124"/>
            <a:ext cx="704850" cy="7810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Сложение чисел с разными знаками 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/>
                </a:solidFill>
                <a:latin typeface="Georgia" pitchFamily="18" charset="0"/>
              </a:rPr>
              <a:t>Работа  с  учебником.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600200"/>
            <a:ext cx="4686304" cy="4525963"/>
          </a:xfrm>
        </p:spPr>
        <p:txBody>
          <a:bodyPr/>
          <a:lstStyle/>
          <a:p>
            <a:r>
              <a:rPr lang="ru-RU" b="1" i="1" dirty="0" smtClean="0">
                <a:solidFill>
                  <a:srgbClr val="990000"/>
                </a:solidFill>
                <a:latin typeface="Georgia" pitchFamily="18" charset="0"/>
              </a:rPr>
              <a:t>п. 33 на стр. 180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Правило  сложения  чисел  с  разными  знаками.</a:t>
            </a:r>
          </a:p>
          <a:p>
            <a:r>
              <a:rPr lang="ru-RU" b="1" i="1" dirty="0" smtClean="0">
                <a:latin typeface="Georgia" pitchFamily="18" charset="0"/>
              </a:rPr>
              <a:t>Разбор  примеров       1 – 4  на  стр. 180</a:t>
            </a:r>
          </a:p>
          <a:p>
            <a:endParaRPr lang="ru-RU" dirty="0"/>
          </a:p>
        </p:txBody>
      </p:sp>
      <p:pic>
        <p:nvPicPr>
          <p:cNvPr id="5" name="Picture 5" descr="SCRIBE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3370263" cy="4927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</Template>
  <TotalTime>675</TotalTime>
  <Words>657</Words>
  <Application>Microsoft Office PowerPoint</Application>
  <PresentationFormat>Экран (4:3)</PresentationFormat>
  <Paragraphs>160</Paragraphs>
  <Slides>20</Slides>
  <Notes>1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10</vt:lpstr>
      <vt:lpstr>Формула</vt:lpstr>
      <vt:lpstr>Математика  -  6</vt:lpstr>
      <vt:lpstr>Домашнее задание</vt:lpstr>
      <vt:lpstr>Проверим решение</vt:lpstr>
      <vt:lpstr>Найти значение выражения</vt:lpstr>
      <vt:lpstr>Найдем значение выражения с помощью координатной прямой</vt:lpstr>
      <vt:lpstr>Найдем значение выражения с помощью координатной прямой</vt:lpstr>
      <vt:lpstr>Найдем значение выражения с помощью координатной прямой</vt:lpstr>
      <vt:lpstr>Тема урока: </vt:lpstr>
      <vt:lpstr>Работа  с  учебником.</vt:lpstr>
      <vt:lpstr>Слайд 10</vt:lpstr>
      <vt:lpstr>Это интерено!</vt:lpstr>
      <vt:lpstr>Слайд 12</vt:lpstr>
      <vt:lpstr>ФИЗКУЛЬТ- МИНУТКА</vt:lpstr>
      <vt:lpstr>Закрепление изученного материала</vt:lpstr>
      <vt:lpstr>Решите задачи (экономика)</vt:lpstr>
      <vt:lpstr>Решите задачи (физика)</vt:lpstr>
      <vt:lpstr>Домашнее задание</vt:lpstr>
      <vt:lpstr>Рефлексия</vt:lpstr>
      <vt:lpstr>Вы молодцы все работали хорошо.   Выставляем себе итоговую оценку за урок. 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Acer!</dc:creator>
  <cp:lastModifiedBy>Наташа</cp:lastModifiedBy>
  <cp:revision>40</cp:revision>
  <dcterms:created xsi:type="dcterms:W3CDTF">2016-03-16T21:01:50Z</dcterms:created>
  <dcterms:modified xsi:type="dcterms:W3CDTF">2016-03-25T15:00:31Z</dcterms:modified>
</cp:coreProperties>
</file>