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3BA31-8835-49EC-A0FA-F15914C206A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8A78-3144-4CF0-8567-ED4B6825C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28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</a:pPr>
            <a:fld id="{0CAA16CE-680B-4975-9E11-B4C9C5756A45}" type="slidenum">
              <a:rPr lang="ru-RU" altLang="ru-RU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>
                <a:latin typeface="Times New Roman" pitchFamily="18" charset="0"/>
              </a:rPr>
              <a:t>Математика. 5 класс.  Виленкин Н.Я. и др.     № 121, 157.</a:t>
            </a:r>
          </a:p>
          <a:p>
            <a:pPr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69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89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4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48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1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3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4D672-13A8-4786-A94F-85A8FF74BA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9240-541D-4E8A-831E-AF68C9D807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8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image" Target="../media/image10.wmf"/><Relationship Id="rId3" Type="http://schemas.openxmlformats.org/officeDocument/2006/relationships/control" Target="../activeX/activeX2.xml"/><Relationship Id="rId21" Type="http://schemas.openxmlformats.org/officeDocument/2006/relationships/image" Target="../media/image13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9.wmf"/><Relationship Id="rId2" Type="http://schemas.openxmlformats.org/officeDocument/2006/relationships/control" Target="../activeX/activeX1.xml"/><Relationship Id="rId16" Type="http://schemas.openxmlformats.org/officeDocument/2006/relationships/image" Target="../media/image8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notesSlide" Target="../notesSlides/notesSlide1.xml"/><Relationship Id="rId10" Type="http://schemas.openxmlformats.org/officeDocument/2006/relationships/control" Target="../activeX/activeX9.xml"/><Relationship Id="rId19" Type="http://schemas.openxmlformats.org/officeDocument/2006/relationships/image" Target="../media/image11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1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altazar.org.ua/uploads/posts/2011-02/1298875856_troe.iz.prostokvashino.1978.o.hdrip.uniongang.tv06071808-49-0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://s1.afisha.ru/Afisha7Files/UGPhotos/091127122448/091129103900/p_F.jpg?v=361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g710.imageshack.us/img710/9317/kanikulyvprostokvashino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8" name="Group 104"/>
          <p:cNvGraphicFramePr>
            <a:graphicFrameLocks noGrp="1"/>
          </p:cNvGraphicFramePr>
          <p:nvPr/>
        </p:nvGraphicFramePr>
        <p:xfrm>
          <a:off x="250825" y="3629025"/>
          <a:ext cx="8567739" cy="1816100"/>
        </p:xfrm>
        <a:graphic>
          <a:graphicData uri="http://schemas.openxmlformats.org/drawingml/2006/table">
            <a:tbl>
              <a:tblPr/>
              <a:tblGrid>
                <a:gridCol w="2519363"/>
                <a:gridCol w="1296987"/>
                <a:gridCol w="1150938"/>
                <a:gridCol w="1152526"/>
                <a:gridCol w="1223962"/>
                <a:gridCol w="122396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Делимое 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Делитель 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Частное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2" name="Group 108"/>
          <p:cNvGraphicFramePr>
            <a:graphicFrameLocks noGrp="1"/>
          </p:cNvGraphicFramePr>
          <p:nvPr/>
        </p:nvGraphicFramePr>
        <p:xfrm>
          <a:off x="250825" y="1252538"/>
          <a:ext cx="8567739" cy="1816100"/>
        </p:xfrm>
        <a:graphic>
          <a:graphicData uri="http://schemas.openxmlformats.org/drawingml/2006/table">
            <a:tbl>
              <a:tblPr/>
              <a:tblGrid>
                <a:gridCol w="2519363"/>
                <a:gridCol w="1296987"/>
                <a:gridCol w="1150938"/>
                <a:gridCol w="1152526"/>
                <a:gridCol w="1223962"/>
                <a:gridCol w="122396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Множитель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Множитель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Произведение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8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092825"/>
            <a:ext cx="503237" cy="50323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908175" y="333375"/>
            <a:ext cx="37084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>
            <a:spAutoFit/>
          </a:bodyPr>
          <a:lstStyle/>
          <a:p>
            <a:pPr marL="457153" indent="-457153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Заполните таблицы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   </a:t>
            </a:r>
          </a:p>
        </p:txBody>
      </p:sp>
      <p:grpSp>
        <p:nvGrpSpPr>
          <p:cNvPr id="1100" name="Group 33"/>
          <p:cNvGrpSpPr>
            <a:grpSpLocks/>
          </p:cNvGrpSpPr>
          <p:nvPr/>
        </p:nvGrpSpPr>
        <p:grpSpPr bwMode="auto">
          <a:xfrm>
            <a:off x="28575" y="107950"/>
            <a:ext cx="9080500" cy="6705600"/>
            <a:chOff x="168" y="176"/>
            <a:chExt cx="5408" cy="3928"/>
          </a:xfrm>
        </p:grpSpPr>
        <p:sp>
          <p:nvSpPr>
            <p:cNvPr id="1122" name="Freeform 3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Freeform 3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Freeform 3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Freeform 3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Freeform 3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Freeform 3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Freeform 4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Freeform 4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3059113" y="1323975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4210050" y="1900238"/>
            <a:ext cx="719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15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3059113" y="1900238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211638" y="2476500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30</a:t>
            </a: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5434013" y="1323975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11</a:t>
            </a: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6588125" y="2565400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70</a:t>
            </a: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6588125" y="1900238"/>
            <a:ext cx="719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14</a:t>
            </a: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5507038" y="2476500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99</a:t>
            </a: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3059113" y="3700463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48</a:t>
            </a: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4210050" y="427672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7</a:t>
            </a: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3059113" y="4276725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8</a:t>
            </a: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4211638" y="4852988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</a:t>
            </a: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5434013" y="3700463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50</a:t>
            </a: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6588125" y="4868863"/>
            <a:ext cx="7223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12</a:t>
            </a: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6586538" y="4276725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</a:t>
            </a: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5507038" y="4852988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</a:t>
            </a: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7812088" y="1341438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17</a:t>
            </a: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7812088" y="2492375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51</a:t>
            </a: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7812088" y="3644900"/>
            <a:ext cx="719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88</a:t>
            </a: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7812088" y="4868863"/>
            <a:ext cx="719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8</a:t>
            </a:r>
          </a:p>
        </p:txBody>
      </p:sp>
      <p:sp>
        <p:nvSpPr>
          <p:cNvPr id="16499" name="Text Box 115"/>
          <p:cNvSpPr txBox="1">
            <a:spLocks noChangeArrowheads="1"/>
          </p:cNvSpPr>
          <p:nvPr/>
        </p:nvSpPr>
        <p:spPr bwMode="auto">
          <a:xfrm>
            <a:off x="2843213" y="5949950"/>
            <a:ext cx="18653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max </a:t>
            </a:r>
            <a:r>
              <a:rPr 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10</a:t>
            </a: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CommandButton1" r:id="rId2" imgW="1123920" imgH="361800"/>
        </mc:Choice>
        <mc:Fallback>
          <p:control name="CommandButton1" r:id="rId2" imgW="112392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4075" y="6199188"/>
                  <a:ext cx="1122363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TextBox4" r:id="rId3" imgW="504720" imgH="428760"/>
        </mc:Choice>
        <mc:Fallback>
          <p:control name="TextBox4" r:id="rId3" imgW="504720" imgH="42876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24075" y="6146800"/>
                  <a:ext cx="503238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TextBox7" r:id="rId4" imgW="581040" imgH="380880"/>
        </mc:Choice>
        <mc:Fallback>
          <p:control name="TextBox7" r:id="rId4" imgW="581040" imgH="38088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513" y="3771900"/>
                  <a:ext cx="576262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extBox8" r:id="rId5" imgW="581040" imgH="361800"/>
        </mc:Choice>
        <mc:Fallback>
          <p:control name="TextBox8" r:id="rId5" imgW="581040" imgH="36180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7038" y="4348163"/>
                  <a:ext cx="576262" cy="361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TextBox9" r:id="rId6" imgW="581040" imgH="361800"/>
        </mc:Choice>
        <mc:Fallback>
          <p:control name="TextBox9" r:id="rId6" imgW="581040" imgH="36180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59563" y="3716338"/>
                  <a:ext cx="576262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TextBox1" r:id="rId7" imgW="581040" imgH="380880"/>
        </mc:Choice>
        <mc:Fallback>
          <p:control name="TextBox1" r:id="rId7" imgW="581040" imgH="3808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0550" y="2549525"/>
                  <a:ext cx="576263" cy="3825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TextBox2" r:id="rId8" imgW="581040" imgH="361800"/>
        </mc:Choice>
        <mc:Fallback>
          <p:control name="TextBox2" r:id="rId8" imgW="58104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4513" y="1397000"/>
                  <a:ext cx="576262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TextBox3" r:id="rId9" imgW="504720" imgH="361800"/>
        </mc:Choice>
        <mc:Fallback>
          <p:control name="TextBox3" r:id="rId9" imgW="50472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8475" y="1973263"/>
                  <a:ext cx="50482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4" name="TextBox5" r:id="rId10" imgW="571680" imgH="361800"/>
        </mc:Choice>
        <mc:Fallback>
          <p:control name="TextBox5" r:id="rId10" imgW="57168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32588" y="1341438"/>
                  <a:ext cx="57467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TextBox6" r:id="rId11" imgW="581040" imgH="371520"/>
        </mc:Choice>
        <mc:Fallback>
          <p:control name="TextBox6" r:id="rId11" imgW="581040" imgH="37152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0550" y="4995863"/>
                  <a:ext cx="576263" cy="3730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6" name="TextBox10" r:id="rId12" imgW="571680" imgH="361800"/>
        </mc:Choice>
        <mc:Fallback>
          <p:control name="TextBox10" r:id="rId12" imgW="571680" imgH="36180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5113" y="1989138"/>
                  <a:ext cx="574675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7" name="TextBox11" r:id="rId13" imgW="581040" imgH="361800"/>
        </mc:Choice>
        <mc:Fallback>
          <p:control name="TextBox11" r:id="rId13" imgW="581040" imgH="36180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5113" y="4365625"/>
                  <a:ext cx="576262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418915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52463" y="1141413"/>
            <a:ext cx="80343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r>
              <a:rPr lang="ru-RU" altLang="ru-RU" sz="2200"/>
              <a:t> №1. Пильщики распиливают бревно на метровые обрубки. Длина бревна – 5 метров. Распиловка бревна поперек отнимает каждый раз полторы минуты. Сколько минут потребуется, чтобы распилить все бревно?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7269" y="162783"/>
            <a:ext cx="2286680" cy="837809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587375" y="2709863"/>
            <a:ext cx="77073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r>
              <a:rPr lang="ru-RU" altLang="ru-RU" sz="2200"/>
              <a:t>№2. Четыре кошки и 3 котенка весят 15 килограммов, а 3 кошки и 4 котенка весят 13 килограммов. Предполагается, что все взрослые кошки весят одинаково и котята также весят одинаково. Сколько весит каждая кошка и каждый котенок в отдельности?</a:t>
            </a:r>
          </a:p>
        </p:txBody>
      </p:sp>
    </p:spTree>
    <p:extLst>
      <p:ext uri="{BB962C8B-B14F-4D97-AF65-F5344CB8AC3E}">
        <p14:creationId xmlns:p14="http://schemas.microsoft.com/office/powerpoint/2010/main" val="21539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0358" y="424080"/>
            <a:ext cx="5718260" cy="837809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Домашнее задание: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8842" y="1665242"/>
            <a:ext cx="7280034" cy="1591861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№ 19 (решить задачу),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№22 ( а, б, в, г)- примеры </a:t>
            </a:r>
          </a:p>
        </p:txBody>
      </p:sp>
    </p:spTree>
    <p:extLst>
      <p:ext uri="{BB962C8B-B14F-4D97-AF65-F5344CB8AC3E}">
        <p14:creationId xmlns:p14="http://schemas.microsoft.com/office/powerpoint/2010/main" val="37795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679" y="358756"/>
            <a:ext cx="4984278" cy="837809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9810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 bwMode="auto">
          <a:xfrm>
            <a:off x="3146425" y="382588"/>
            <a:ext cx="5378450" cy="712787"/>
          </a:xfrm>
          <a:prstGeom prst="wedgeEllipseCallout">
            <a:avLst>
              <a:gd name="adj1" fmla="val -48863"/>
              <a:gd name="adj2" fmla="val 9918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Запишите числа: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52750" y="1484313"/>
            <a:ext cx="47942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Четыреста  восемнадцать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87663" y="2003425"/>
            <a:ext cx="47942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Девятьсот сорок пять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87663" y="2586038"/>
            <a:ext cx="47942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Одна тысяча сорок семь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22575" y="3170238"/>
            <a:ext cx="60261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Пять тысяч триста семнадцать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4038" y="3687763"/>
            <a:ext cx="479583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Восемь тысяч девять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8950" y="4271963"/>
            <a:ext cx="77120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Триста тысяч двадцать семь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4038" y="4854575"/>
            <a:ext cx="8101012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Пятьдесят две тысячи одиннадцать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9125" y="5308600"/>
            <a:ext cx="479583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C00000"/>
                </a:solidFill>
                <a:latin typeface="Century Schoolbook" pitchFamily="18" charset="0"/>
              </a:rPr>
              <a:t>Проверьте себя: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5100" y="5697538"/>
            <a:ext cx="8978900" cy="590550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418, 945, 1047, 5318, 8009, 300027, 52 011 </a:t>
            </a:r>
          </a:p>
        </p:txBody>
      </p:sp>
    </p:spTree>
    <p:extLst>
      <p:ext uri="{BB962C8B-B14F-4D97-AF65-F5344CB8AC3E}">
        <p14:creationId xmlns:p14="http://schemas.microsoft.com/office/powerpoint/2010/main" val="12138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 bwMode="auto">
          <a:xfrm>
            <a:off x="3146425" y="382588"/>
            <a:ext cx="3822700" cy="712787"/>
          </a:xfrm>
          <a:prstGeom prst="wedgeEllipseCallout">
            <a:avLst>
              <a:gd name="adj1" fmla="val -49242"/>
              <a:gd name="adj2" fmla="val 7063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Вычислите: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5100" y="2262188"/>
            <a:ext cx="55737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52843+6391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638" y="2262188"/>
            <a:ext cx="2916237" cy="1008062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59234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0188" y="3298825"/>
            <a:ext cx="55737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93619-4056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43550" y="3298825"/>
            <a:ext cx="2916238" cy="100806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89563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0363" y="5438775"/>
            <a:ext cx="5572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5220:145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9700" y="4400550"/>
            <a:ext cx="2916238" cy="100806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158130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3388" y="4475163"/>
            <a:ext cx="5572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315 ∙ 502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438775"/>
            <a:ext cx="1425575" cy="1006475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75071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 bwMode="auto">
          <a:xfrm>
            <a:off x="3146425" y="382588"/>
            <a:ext cx="5378450" cy="842962"/>
          </a:xfrm>
          <a:prstGeom prst="wedgeEllipseCallout">
            <a:avLst>
              <a:gd name="adj1" fmla="val -50204"/>
              <a:gd name="adj2" fmla="val 3683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Решите уравнения: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0188" y="2651125"/>
            <a:ext cx="42767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12х=1212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188" y="3429000"/>
            <a:ext cx="4276725" cy="1006475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х=513-361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275" y="4400550"/>
            <a:ext cx="2916238" cy="100806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х=152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41825" y="2520950"/>
            <a:ext cx="42767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х-315=802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363913"/>
            <a:ext cx="4276725" cy="1008062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х=802+315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5675" y="4465638"/>
            <a:ext cx="2916238" cy="1008062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х=1117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0188" y="2586038"/>
            <a:ext cx="42767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361+х=513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0363" y="3622675"/>
            <a:ext cx="4017962" cy="100806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х=1212:12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275" y="4465638"/>
            <a:ext cx="2916238" cy="1008062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х=101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02175" y="2781300"/>
            <a:ext cx="4276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6000" b="1">
                <a:latin typeface="Century Schoolbook" pitchFamily="18" charset="0"/>
              </a:rPr>
              <a:t>434:х=7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3622675"/>
            <a:ext cx="4276725" cy="100806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х=434:7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6913" y="4530725"/>
            <a:ext cx="4276725" cy="1006475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+mn-cs"/>
              </a:rPr>
              <a:t>х=62</a:t>
            </a:r>
          </a:p>
        </p:txBody>
      </p:sp>
    </p:spTree>
    <p:extLst>
      <p:ext uri="{BB962C8B-B14F-4D97-AF65-F5344CB8AC3E}">
        <p14:creationId xmlns:p14="http://schemas.microsoft.com/office/powerpoint/2010/main" val="15359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 build="allAtOnce"/>
      <p:bldP spid="7" grpId="0" build="allAtOnce"/>
      <p:bldP spid="8" grpId="0"/>
      <p:bldP spid="8" grpId="1"/>
      <p:bldP spid="9" grpId="0" build="allAtOnce"/>
      <p:bldP spid="10" grpId="0" build="allAtOnce"/>
      <p:bldP spid="11" grpId="0"/>
      <p:bldP spid="11" grpId="1"/>
      <p:bldP spid="13" grpId="0" build="allAtOnce"/>
      <p:bldP spid="14" grpId="0" build="allAtOnce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293688"/>
            <a:ext cx="8226425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Устно</a:t>
            </a:r>
            <a:r>
              <a:rPr lang="ru-RU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1. Прочитайте число: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380, 907, 60 239, 102 400, 999 999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2. Сколько цифр используется для записи числа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640 046</a:t>
            </a:r>
            <a:r>
              <a:rPr lang="ru-RU" altLang="ru-RU" sz="2400" b="1" smtClean="0"/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3. Назовите число: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Следующее за числом  </a:t>
            </a:r>
            <a:r>
              <a:rPr lang="ru-RU" altLang="ru-RU" sz="2400" b="1" smtClean="0">
                <a:solidFill>
                  <a:srgbClr val="FF0000"/>
                </a:solidFill>
              </a:rPr>
              <a:t>99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Предшествующее числу  </a:t>
            </a:r>
            <a:r>
              <a:rPr lang="ru-RU" altLang="ru-RU" sz="2400" b="1" smtClean="0">
                <a:solidFill>
                  <a:srgbClr val="FF0000"/>
                </a:solidFill>
              </a:rPr>
              <a:t>300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Следующее за числом  </a:t>
            </a:r>
            <a:r>
              <a:rPr lang="ru-RU" altLang="ru-RU" sz="2400" b="1" smtClean="0">
                <a:solidFill>
                  <a:srgbClr val="FF0000"/>
                </a:solidFill>
              </a:rPr>
              <a:t>19 999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Предшествующее числу  </a:t>
            </a:r>
            <a:r>
              <a:rPr lang="ru-RU" altLang="ru-RU" sz="2400" b="1" smtClean="0">
                <a:solidFill>
                  <a:srgbClr val="FF0000"/>
                </a:solidFill>
              </a:rPr>
              <a:t>1 200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На 1 меньше числа  </a:t>
            </a:r>
            <a:r>
              <a:rPr lang="ru-RU" altLang="ru-RU" sz="2400" b="1" smtClean="0">
                <a:solidFill>
                  <a:srgbClr val="FF0000"/>
                </a:solidFill>
              </a:rPr>
              <a:t>700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На 1 больше числа  </a:t>
            </a:r>
            <a:r>
              <a:rPr lang="ru-RU" altLang="ru-RU" sz="2400" b="1" smtClean="0">
                <a:solidFill>
                  <a:srgbClr val="FF0000"/>
                </a:solidFill>
              </a:rPr>
              <a:t>8999 </a:t>
            </a:r>
          </a:p>
        </p:txBody>
      </p:sp>
    </p:spTree>
    <p:extLst>
      <p:ext uri="{BB962C8B-B14F-4D97-AF65-F5344CB8AC3E}">
        <p14:creationId xmlns:p14="http://schemas.microsoft.com/office/powerpoint/2010/main" val="224439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424862" cy="719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6000" b="1" smtClean="0">
                <a:solidFill>
                  <a:srgbClr val="660066"/>
                </a:solidFill>
              </a:rPr>
              <a:t>Решите уравнения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675687" cy="55435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6000" b="1" i="1" smtClean="0">
                <a:latin typeface="Arial Black" pitchFamily="34" charset="0"/>
              </a:rPr>
              <a:t>х</a:t>
            </a:r>
            <a:r>
              <a:rPr lang="ru-RU" altLang="ru-RU" sz="6000" b="1" smtClean="0">
                <a:latin typeface="Arial Black" pitchFamily="34" charset="0"/>
              </a:rPr>
              <a:t> </a:t>
            </a:r>
            <a:r>
              <a:rPr lang="en-US" altLang="ru-RU" sz="6000" b="1" smtClean="0">
                <a:latin typeface="Arial Black" pitchFamily="34" charset="0"/>
                <a:cs typeface="Arial" charset="0"/>
              </a:rPr>
              <a:t>·</a:t>
            </a:r>
            <a:r>
              <a:rPr lang="ru-RU" altLang="ru-RU" sz="6000" b="1" smtClean="0">
                <a:latin typeface="Arial Black" pitchFamily="34" charset="0"/>
              </a:rPr>
              <a:t>  45  =  945   </a:t>
            </a:r>
          </a:p>
          <a:p>
            <a:pPr fontAlgn="auto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6000" b="1" i="1" smtClean="0">
                <a:latin typeface="Arial Black" pitchFamily="34" charset="0"/>
              </a:rPr>
              <a:t>х </a:t>
            </a:r>
            <a:r>
              <a:rPr lang="ru-RU" altLang="ru-RU" sz="6000" b="1" smtClean="0">
                <a:latin typeface="Arial Black" pitchFamily="34" charset="0"/>
              </a:rPr>
              <a:t> : 16 =  31 </a:t>
            </a:r>
          </a:p>
          <a:p>
            <a:pPr fontAlgn="auto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6000" b="1" smtClean="0">
                <a:latin typeface="Arial Black" pitchFamily="34" charset="0"/>
              </a:rPr>
              <a:t>74 </a:t>
            </a:r>
            <a:r>
              <a:rPr lang="en-US" altLang="ru-RU" sz="6000" b="1" smtClean="0">
                <a:latin typeface="Arial Black" pitchFamily="34" charset="0"/>
                <a:cs typeface="Arial" charset="0"/>
              </a:rPr>
              <a:t>·</a:t>
            </a:r>
            <a:r>
              <a:rPr lang="ru-RU" altLang="ru-RU" sz="6000" b="1" smtClean="0">
                <a:latin typeface="Arial Black" pitchFamily="34" charset="0"/>
              </a:rPr>
              <a:t>  </a:t>
            </a:r>
            <a:r>
              <a:rPr lang="ru-RU" altLang="ru-RU" sz="6000" b="1" i="1" smtClean="0">
                <a:latin typeface="Arial Black" pitchFamily="34" charset="0"/>
              </a:rPr>
              <a:t>х</a:t>
            </a:r>
            <a:r>
              <a:rPr lang="ru-RU" altLang="ru-RU" sz="6000" b="1" smtClean="0">
                <a:latin typeface="Arial Black" pitchFamily="34" charset="0"/>
              </a:rPr>
              <a:t> =  4292 </a:t>
            </a:r>
          </a:p>
          <a:p>
            <a:pPr fontAlgn="auto">
              <a:lnSpc>
                <a:spcPct val="14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ru-RU" sz="6000" b="1" smtClean="0">
                <a:latin typeface="Arial Black" pitchFamily="34" charset="0"/>
              </a:rPr>
              <a:t>1440 : </a:t>
            </a:r>
            <a:r>
              <a:rPr lang="ru-RU" altLang="ru-RU" sz="6000" b="1" i="1" smtClean="0">
                <a:latin typeface="Arial Black" pitchFamily="34" charset="0"/>
              </a:rPr>
              <a:t>х</a:t>
            </a:r>
            <a:r>
              <a:rPr lang="ru-RU" altLang="ru-RU" sz="6000" b="1" smtClean="0">
                <a:latin typeface="Arial Black" pitchFamily="34" charset="0"/>
              </a:rPr>
              <a:t>  = 6</a:t>
            </a:r>
          </a:p>
        </p:txBody>
      </p:sp>
    </p:spTree>
    <p:extLst>
      <p:ext uri="{BB962C8B-B14F-4D97-AF65-F5344CB8AC3E}">
        <p14:creationId xmlns:p14="http://schemas.microsoft.com/office/powerpoint/2010/main" val="27572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 bwMode="auto">
          <a:xfrm>
            <a:off x="3146425" y="382588"/>
            <a:ext cx="4470400" cy="712787"/>
          </a:xfrm>
          <a:prstGeom prst="wedgeEllipseCallout">
            <a:avLst>
              <a:gd name="adj1" fmla="val -55285"/>
              <a:gd name="adj2" fmla="val 63928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Решите задачу: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87663" y="1160463"/>
            <a:ext cx="6062662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900" b="1">
                <a:latin typeface="Century Schoolbook" pitchFamily="18" charset="0"/>
              </a:rPr>
              <a:t>  </a:t>
            </a:r>
            <a:r>
              <a:rPr lang="ru-RU" altLang="ru-RU" sz="2500" b="1">
                <a:latin typeface="Century Schoolbook" pitchFamily="18" charset="0"/>
              </a:rPr>
              <a:t>Расстояние от дома дяди Фёдора до Простоквашино равно 326 км. Папин Запорожец,  проехав  5 часов со средней скоростью 65 км/ч, сломался. Сколько километров папа и дядя Фёдор «толкали» </a:t>
            </a:r>
            <a:r>
              <a:rPr lang="ru-RU" altLang="ru-RU" sz="2900" b="1">
                <a:latin typeface="Century Schoolbook" pitchFamily="18" charset="0"/>
              </a:rPr>
              <a:t>машину?</a:t>
            </a:r>
          </a:p>
        </p:txBody>
      </p:sp>
      <p:pic>
        <p:nvPicPr>
          <p:cNvPr id="8" name="Picture 4" descr="Картинка 281 из 2013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3" r="31000"/>
          <a:stretch>
            <a:fillRect/>
          </a:stretch>
        </p:blipFill>
        <p:spPr bwMode="auto">
          <a:xfrm>
            <a:off x="5803900" y="3883025"/>
            <a:ext cx="2979738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5275" y="4465638"/>
            <a:ext cx="49895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65∙5=325(км) – проехал Запорожец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0363" y="5438775"/>
            <a:ext cx="49895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326-325=1(км) – папа и дядя Фёдор толкали машину.</a:t>
            </a:r>
          </a:p>
        </p:txBody>
      </p:sp>
      <p:pic>
        <p:nvPicPr>
          <p:cNvPr id="11271" name="Picture 7" descr="Картинка 110 из 1999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9" r="33771" b="375"/>
          <a:stretch>
            <a:fillRect/>
          </a:stretch>
        </p:blipFill>
        <p:spPr bwMode="auto">
          <a:xfrm>
            <a:off x="295275" y="577850"/>
            <a:ext cx="25273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6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 bwMode="auto">
          <a:xfrm>
            <a:off x="3211513" y="382588"/>
            <a:ext cx="5378450" cy="584200"/>
          </a:xfrm>
          <a:prstGeom prst="wedgeEllipseCallout">
            <a:avLst>
              <a:gd name="adj1" fmla="val -56475"/>
              <a:gd name="adj2" fmla="val 85558"/>
            </a:avLst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2945" tIns="41473" rIns="82945" bIns="41473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ru-RU" sz="25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Решите задачу: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5275" y="5502275"/>
            <a:ext cx="79057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2) С  какой  скоростью  ехал поезд обратно?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22575" y="1160463"/>
            <a:ext cx="615632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latin typeface="Century Schoolbook" pitchFamily="18" charset="0"/>
              </a:rPr>
              <a:t>Родители дяди Фёдора поехали отдыхать в Сочи на поезде, который ехал со скоростью 110 км/ч. Через  15 часов они приехали на место. На обратный путь же они потратили 10 часов. С какой скоростью ехал поезд обратно?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5275" y="4206875"/>
            <a:ext cx="803433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002060"/>
                </a:solidFill>
                <a:latin typeface="Century Schoolbook" pitchFamily="18" charset="0"/>
              </a:rPr>
              <a:t>1) Каково расстояние от Москвы до Сочи?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78325" y="4984750"/>
            <a:ext cx="42767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FF0000"/>
                </a:solidFill>
                <a:latin typeface="Century Schoolbook" pitchFamily="18" charset="0"/>
              </a:rPr>
              <a:t>110∙15=1650(км)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6021388"/>
            <a:ext cx="42767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500" b="1">
                <a:solidFill>
                  <a:srgbClr val="FF0000"/>
                </a:solidFill>
                <a:latin typeface="Century Schoolbook" pitchFamily="18" charset="0"/>
              </a:rPr>
              <a:t>1650:10=165(км)</a:t>
            </a:r>
          </a:p>
        </p:txBody>
      </p:sp>
      <p:pic>
        <p:nvPicPr>
          <p:cNvPr id="12300" name="Picture 12" descr="Картинка 91 из 1999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06438"/>
            <a:ext cx="26574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1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utoUpdateAnimBg="0"/>
      <p:bldP spid="9" grpId="0" autoUpdateAnimBg="0"/>
      <p:bldP spid="11" grpId="0" autoUpdateAnimBg="0"/>
      <p:bldP spid="12" grpId="0" autoUpdateAnimBg="0"/>
      <p:bldP spid="13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Экран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Устно </vt:lpstr>
      <vt:lpstr>Решите уравнения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Tatka</dc:creator>
  <cp:lastModifiedBy>Tatka</cp:lastModifiedBy>
  <cp:revision>1</cp:revision>
  <dcterms:created xsi:type="dcterms:W3CDTF">2016-03-27T13:16:12Z</dcterms:created>
  <dcterms:modified xsi:type="dcterms:W3CDTF">2016-03-27T13:16:32Z</dcterms:modified>
</cp:coreProperties>
</file>