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42F6-A6C4-4A5F-906A-9DC8B6DE6F8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3628-BDB3-438B-8023-E0AB0FE6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28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42F6-A6C4-4A5F-906A-9DC8B6DE6F8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3628-BDB3-438B-8023-E0AB0FE6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42F6-A6C4-4A5F-906A-9DC8B6DE6F8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3628-BDB3-438B-8023-E0AB0FE6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21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42F6-A6C4-4A5F-906A-9DC8B6DE6F8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3628-BDB3-438B-8023-E0AB0FE6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4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42F6-A6C4-4A5F-906A-9DC8B6DE6F8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3628-BDB3-438B-8023-E0AB0FE6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5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42F6-A6C4-4A5F-906A-9DC8B6DE6F8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3628-BDB3-438B-8023-E0AB0FE6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79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42F6-A6C4-4A5F-906A-9DC8B6DE6F8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3628-BDB3-438B-8023-E0AB0FE6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8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42F6-A6C4-4A5F-906A-9DC8B6DE6F8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3628-BDB3-438B-8023-E0AB0FE6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43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42F6-A6C4-4A5F-906A-9DC8B6DE6F8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3628-BDB3-438B-8023-E0AB0FE6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9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42F6-A6C4-4A5F-906A-9DC8B6DE6F8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3628-BDB3-438B-8023-E0AB0FE6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77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42F6-A6C4-4A5F-906A-9DC8B6DE6F8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3628-BDB3-438B-8023-E0AB0FE6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25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442F6-A6C4-4A5F-906A-9DC8B6DE6F82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D3628-BDB3-438B-8023-E0AB0FE6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1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8950" y="382588"/>
            <a:ext cx="5572125" cy="4291012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+mn-cs"/>
              </a:rPr>
              <a:t>Математика – самая древняя из наук, она была и остается необходимой людям. Слово «математика» греческого происхождения. Оно обозначает «наука», «размышление».</a:t>
            </a:r>
          </a:p>
        </p:txBody>
      </p: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488950" y="4789488"/>
            <a:ext cx="82296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+mn-cs"/>
              </a:rPr>
              <a:t>Математику уже затем учить надо, что она ум в порядок приводит. </a:t>
            </a:r>
            <a:endParaRPr lang="en-US" sz="33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+mn-cs"/>
              </a:rPr>
              <a:t>М.В. Ломоносов</a:t>
            </a:r>
          </a:p>
        </p:txBody>
      </p:sp>
    </p:spTree>
    <p:extLst>
      <p:ext uri="{BB962C8B-B14F-4D97-AF65-F5344CB8AC3E}">
        <p14:creationId xmlns:p14="http://schemas.microsoft.com/office/powerpoint/2010/main" val="42584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5537" y="881350"/>
            <a:ext cx="6564326" cy="3099966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Домашнее задание: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900" dirty="0">
                <a:latin typeface="+mn-lt"/>
                <a:cs typeface="+mn-cs"/>
              </a:rPr>
              <a:t>найдите пословицы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900" dirty="0">
                <a:latin typeface="+mn-lt"/>
                <a:cs typeface="+mn-cs"/>
              </a:rPr>
              <a:t>и поговорки связанные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900" dirty="0">
                <a:latin typeface="+mn-lt"/>
                <a:cs typeface="+mn-cs"/>
              </a:rPr>
              <a:t>с  математикой</a:t>
            </a:r>
            <a:endParaRPr lang="ru-RU" sz="4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6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icture816n5n_en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725" y="512763"/>
            <a:ext cx="2592388" cy="3395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210694721_book_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371" y="512673"/>
            <a:ext cx="3693626" cy="301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95275" y="3559175"/>
            <a:ext cx="4570413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+mn-cs"/>
              </a:rPr>
              <a:t>   Первый отечественный учебник по математике вышел в 1703 год. Леонтий Филиппович Магницкий издал "Арифметику". По ней учился М. В. Ломоносов, называвший этот учебник "вратами учёности".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4613" y="4206875"/>
            <a:ext cx="3500437" cy="1622425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+mn-cs"/>
              </a:rPr>
              <a:t>  По этому учебнику мы будем изучать математику в 5 классе.</a:t>
            </a:r>
          </a:p>
        </p:txBody>
      </p:sp>
    </p:spTree>
    <p:extLst>
      <p:ext uri="{BB962C8B-B14F-4D97-AF65-F5344CB8AC3E}">
        <p14:creationId xmlns:p14="http://schemas.microsoft.com/office/powerpoint/2010/main" val="10130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 bwMode="auto">
          <a:xfrm>
            <a:off x="2024063" y="358775"/>
            <a:ext cx="5378450" cy="712788"/>
          </a:xfrm>
          <a:prstGeom prst="wedgeEllipseCallout">
            <a:avLst>
              <a:gd name="adj1" fmla="val -47296"/>
              <a:gd name="adj2" fmla="val 16192"/>
            </a:avLst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25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Вычислите устно: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4506913" y="2068513"/>
            <a:ext cx="3498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000" b="1">
                <a:latin typeface="Century Schoolbook" pitchFamily="18" charset="0"/>
              </a:rPr>
              <a:t>34-18:2</a:t>
            </a: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4117975" y="5308600"/>
            <a:ext cx="40465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000" b="1">
                <a:latin typeface="Century Schoolbook" pitchFamily="18" charset="0"/>
                <a:sym typeface="Wingdings" pitchFamily="2" charset="2"/>
              </a:rPr>
              <a:t>(81+19)∙8</a:t>
            </a:r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295275" y="4206875"/>
            <a:ext cx="25923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000" b="1">
                <a:latin typeface="Century Schoolbook" pitchFamily="18" charset="0"/>
              </a:rPr>
              <a:t>25∙4</a:t>
            </a:r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4572000" y="3105150"/>
            <a:ext cx="3175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000" b="1">
                <a:latin typeface="Century Schoolbook" pitchFamily="18" charset="0"/>
              </a:rPr>
              <a:t>42:7-5</a:t>
            </a:r>
          </a:p>
        </p:txBody>
      </p:sp>
      <p:sp>
        <p:nvSpPr>
          <p:cNvPr id="4105" name="TextBox 13"/>
          <p:cNvSpPr txBox="1">
            <a:spLocks noChangeArrowheads="1"/>
          </p:cNvSpPr>
          <p:nvPr/>
        </p:nvSpPr>
        <p:spPr bwMode="auto">
          <a:xfrm>
            <a:off x="4117975" y="4337050"/>
            <a:ext cx="46656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000" b="1">
                <a:latin typeface="Century Schoolbook" pitchFamily="18" charset="0"/>
              </a:rPr>
              <a:t>100</a:t>
            </a:r>
            <a:r>
              <a:rPr lang="ru-RU" altLang="ru-RU" sz="6000" b="1">
                <a:latin typeface="Century Schoolbook" pitchFamily="18" charset="0"/>
                <a:sym typeface="Wingdings" pitchFamily="2" charset="2"/>
              </a:rPr>
              <a:t>:(12+8)</a:t>
            </a:r>
            <a:endParaRPr lang="ru-RU" altLang="ru-RU" sz="6000" b="1">
              <a:latin typeface="Century Schoolbook" pitchFamily="18" charset="0"/>
            </a:endParaRPr>
          </a:p>
        </p:txBody>
      </p:sp>
      <p:sp>
        <p:nvSpPr>
          <p:cNvPr id="4107" name="TextBox 17"/>
          <p:cNvSpPr txBox="1">
            <a:spLocks noChangeArrowheads="1"/>
          </p:cNvSpPr>
          <p:nvPr/>
        </p:nvSpPr>
        <p:spPr bwMode="auto">
          <a:xfrm>
            <a:off x="165100" y="5178425"/>
            <a:ext cx="27225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000" b="1">
                <a:latin typeface="Century Schoolbook" pitchFamily="18" charset="0"/>
              </a:rPr>
              <a:t>2+2∙6</a:t>
            </a:r>
          </a:p>
        </p:txBody>
      </p:sp>
      <p:sp>
        <p:nvSpPr>
          <p:cNvPr id="4108" name="TextBox 19"/>
          <p:cNvSpPr txBox="1">
            <a:spLocks noChangeArrowheads="1"/>
          </p:cNvSpPr>
          <p:nvPr/>
        </p:nvSpPr>
        <p:spPr bwMode="auto">
          <a:xfrm>
            <a:off x="295275" y="2197100"/>
            <a:ext cx="36290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000" b="1">
                <a:latin typeface="Century Schoolbook" pitchFamily="18" charset="0"/>
              </a:rPr>
              <a:t>100-21</a:t>
            </a:r>
          </a:p>
        </p:txBody>
      </p:sp>
      <p:sp>
        <p:nvSpPr>
          <p:cNvPr id="4109" name="TextBox 21"/>
          <p:cNvSpPr txBox="1">
            <a:spLocks noChangeArrowheads="1"/>
          </p:cNvSpPr>
          <p:nvPr/>
        </p:nvSpPr>
        <p:spPr bwMode="auto">
          <a:xfrm>
            <a:off x="230188" y="3235325"/>
            <a:ext cx="29162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000" b="1">
                <a:latin typeface="Century Schoolbook" pitchFamily="18" charset="0"/>
              </a:rPr>
              <a:t>36+65</a:t>
            </a:r>
          </a:p>
        </p:txBody>
      </p:sp>
      <p:sp>
        <p:nvSpPr>
          <p:cNvPr id="14" name="6-конечная звезда 13"/>
          <p:cNvSpPr/>
          <p:nvPr/>
        </p:nvSpPr>
        <p:spPr bwMode="auto">
          <a:xfrm>
            <a:off x="2822575" y="2197100"/>
            <a:ext cx="1490663" cy="712788"/>
          </a:xfrm>
          <a:prstGeom prst="star6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2900" b="1" dirty="0">
                <a:solidFill>
                  <a:schemeClr val="tx1"/>
                </a:solidFill>
                <a:latin typeface="Century Schoolbook" pitchFamily="18" charset="0"/>
              </a:rPr>
              <a:t>79</a:t>
            </a:r>
          </a:p>
        </p:txBody>
      </p:sp>
      <p:sp>
        <p:nvSpPr>
          <p:cNvPr id="15" name="6-конечная звезда 14"/>
          <p:cNvSpPr/>
          <p:nvPr/>
        </p:nvSpPr>
        <p:spPr bwMode="auto">
          <a:xfrm>
            <a:off x="2822575" y="3170238"/>
            <a:ext cx="1490663" cy="712787"/>
          </a:xfrm>
          <a:prstGeom prst="star6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2900" b="1" dirty="0">
                <a:solidFill>
                  <a:schemeClr val="tx1"/>
                </a:solidFill>
                <a:latin typeface="Century Schoolbook" pitchFamily="18" charset="0"/>
              </a:rPr>
              <a:t>101</a:t>
            </a:r>
          </a:p>
        </p:txBody>
      </p:sp>
      <p:sp>
        <p:nvSpPr>
          <p:cNvPr id="16" name="6-конечная звезда 15"/>
          <p:cNvSpPr/>
          <p:nvPr/>
        </p:nvSpPr>
        <p:spPr bwMode="auto">
          <a:xfrm>
            <a:off x="2692400" y="5308600"/>
            <a:ext cx="1490663" cy="712788"/>
          </a:xfrm>
          <a:prstGeom prst="star6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2900" b="1" dirty="0">
                <a:solidFill>
                  <a:schemeClr val="tx1"/>
                </a:solidFill>
                <a:latin typeface="Century Schoolbook" pitchFamily="18" charset="0"/>
              </a:rPr>
              <a:t>14</a:t>
            </a:r>
          </a:p>
        </p:txBody>
      </p:sp>
      <p:sp>
        <p:nvSpPr>
          <p:cNvPr id="17" name="6-конечная звезда 16"/>
          <p:cNvSpPr/>
          <p:nvPr/>
        </p:nvSpPr>
        <p:spPr bwMode="auto">
          <a:xfrm>
            <a:off x="2830513" y="4410075"/>
            <a:ext cx="1490662" cy="712788"/>
          </a:xfrm>
          <a:prstGeom prst="star6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2900" b="1" dirty="0">
                <a:solidFill>
                  <a:schemeClr val="tx1"/>
                </a:solidFill>
                <a:latin typeface="Century Schoolbook" pitchFamily="18" charset="0"/>
              </a:rPr>
              <a:t>100</a:t>
            </a:r>
          </a:p>
        </p:txBody>
      </p:sp>
      <p:sp>
        <p:nvSpPr>
          <p:cNvPr id="18" name="6-конечная звезда 17"/>
          <p:cNvSpPr/>
          <p:nvPr/>
        </p:nvSpPr>
        <p:spPr bwMode="auto">
          <a:xfrm>
            <a:off x="7653338" y="2262188"/>
            <a:ext cx="1490662" cy="712787"/>
          </a:xfrm>
          <a:prstGeom prst="star6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2900" b="1" dirty="0">
                <a:solidFill>
                  <a:schemeClr val="tx1"/>
                </a:solidFill>
                <a:latin typeface="Century Schoolbook" pitchFamily="18" charset="0"/>
              </a:rPr>
              <a:t>25</a:t>
            </a:r>
          </a:p>
        </p:txBody>
      </p:sp>
      <p:sp>
        <p:nvSpPr>
          <p:cNvPr id="19" name="6-конечная звезда 18"/>
          <p:cNvSpPr/>
          <p:nvPr/>
        </p:nvSpPr>
        <p:spPr bwMode="auto">
          <a:xfrm>
            <a:off x="7358063" y="3170238"/>
            <a:ext cx="1490662" cy="712787"/>
          </a:xfrm>
          <a:prstGeom prst="star6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2900" b="1" dirty="0">
                <a:solidFill>
                  <a:schemeClr val="tx1"/>
                </a:solidFill>
                <a:latin typeface="Century Schoolbook" pitchFamily="18" charset="0"/>
              </a:rPr>
              <a:t>1</a:t>
            </a:r>
          </a:p>
        </p:txBody>
      </p:sp>
      <p:sp>
        <p:nvSpPr>
          <p:cNvPr id="20" name="6-конечная звезда 19"/>
          <p:cNvSpPr/>
          <p:nvPr/>
        </p:nvSpPr>
        <p:spPr bwMode="auto">
          <a:xfrm>
            <a:off x="7877175" y="4465638"/>
            <a:ext cx="1490663" cy="712787"/>
          </a:xfrm>
          <a:prstGeom prst="star6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2900" b="1" dirty="0">
                <a:solidFill>
                  <a:schemeClr val="tx1"/>
                </a:solidFill>
                <a:latin typeface="Century Schoolbook" pitchFamily="18" charset="0"/>
              </a:rPr>
              <a:t>5</a:t>
            </a:r>
          </a:p>
        </p:txBody>
      </p:sp>
      <p:sp>
        <p:nvSpPr>
          <p:cNvPr id="21" name="6-конечная звезда 20"/>
          <p:cNvSpPr/>
          <p:nvPr/>
        </p:nvSpPr>
        <p:spPr bwMode="auto">
          <a:xfrm>
            <a:off x="7653338" y="5438775"/>
            <a:ext cx="1490662" cy="712788"/>
          </a:xfrm>
          <a:prstGeom prst="star6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2900" b="1" dirty="0">
                <a:solidFill>
                  <a:schemeClr val="tx1"/>
                </a:solidFill>
                <a:latin typeface="Century Schoolbook" pitchFamily="18" charset="0"/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27861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101" grpId="0" autoUpdateAnimBg="0"/>
      <p:bldP spid="4102" grpId="0" autoUpdateAnimBg="0"/>
      <p:bldP spid="4103" grpId="0" autoUpdateAnimBg="0"/>
      <p:bldP spid="4104" grpId="0" autoUpdateAnimBg="0"/>
      <p:bldP spid="4105" grpId="0" autoUpdateAnimBg="0"/>
      <p:bldP spid="4107" grpId="0" autoUpdateAnimBg="0"/>
      <p:bldP spid="4108" grpId="0" autoUpdateAnimBg="0"/>
      <p:bldP spid="4109" grpId="0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  <p:bldP spid="20" grpId="0" animBg="1" autoUpdateAnimBg="0"/>
      <p:bldP spid="2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4637317" y="3429000"/>
            <a:ext cx="3456005" cy="1110356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kern="10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999 999 999</a:t>
            </a:r>
          </a:p>
        </p:txBody>
      </p:sp>
      <p:sp>
        <p:nvSpPr>
          <p:cNvPr id="9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4963905" y="424079"/>
            <a:ext cx="2303998" cy="712880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kern="10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2 033 021</a:t>
            </a: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4702634" y="1795891"/>
            <a:ext cx="3240023" cy="842494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kern="10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13 568 121</a:t>
            </a: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456998" y="3494324"/>
            <a:ext cx="2592018" cy="907302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kern="10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1 000 000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522315" y="424079"/>
            <a:ext cx="2008814" cy="777687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kern="10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10 101</a:t>
            </a:r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456997" y="1861215"/>
            <a:ext cx="2397617" cy="777687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kern="10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132 403</a:t>
            </a:r>
          </a:p>
        </p:txBody>
      </p:sp>
      <p:sp>
        <p:nvSpPr>
          <p:cNvPr id="17" name="WordArt 5"/>
          <p:cNvSpPr>
            <a:spLocks noChangeArrowheads="1" noChangeShapeType="1" noTextEdit="1"/>
          </p:cNvSpPr>
          <p:nvPr/>
        </p:nvSpPr>
        <p:spPr bwMode="auto">
          <a:xfrm>
            <a:off x="2368784" y="5243603"/>
            <a:ext cx="3952828" cy="980742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kern="10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405 530 026</a:t>
            </a:r>
          </a:p>
        </p:txBody>
      </p:sp>
    </p:spTree>
    <p:extLst>
      <p:ext uri="{BB962C8B-B14F-4D97-AF65-F5344CB8AC3E}">
        <p14:creationId xmlns:p14="http://schemas.microsoft.com/office/powerpoint/2010/main" val="404527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2781300"/>
            <a:ext cx="891381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    </a:t>
            </a:r>
            <a:r>
              <a:rPr lang="ru-RU" altLang="ru-RU" sz="4000" b="1">
                <a:latin typeface="Century Schoolbook" pitchFamily="18" charset="0"/>
              </a:rPr>
              <a:t>9999</a:t>
            </a:r>
            <a:r>
              <a:rPr lang="ru-RU" altLang="ru-RU" sz="4000" b="1">
                <a:latin typeface="Century Schoolbook" pitchFamily="18" charset="0"/>
                <a:cs typeface="Times New Roman" pitchFamily="18" charset="0"/>
              </a:rPr>
              <a:t>: 9 + ( 506 – 127 · 2 ) · 10 – 13 =</a:t>
            </a:r>
            <a:endParaRPr lang="ru-RU" altLang="ru-RU" sz="4000" b="1">
              <a:latin typeface="Century Schoolbook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5100" y="4206875"/>
            <a:ext cx="88138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           </a:t>
            </a:r>
            <a:r>
              <a:rPr lang="ru-RU" altLang="ru-RU" sz="4400" b="1">
                <a:latin typeface="Century Schoolbook" pitchFamily="18" charset="0"/>
                <a:cs typeface="Times New Roman" pitchFamily="18" charset="0"/>
              </a:rPr>
              <a:t>1620 + ( 46 - 4 · 8 ) · 10 – 362 =</a:t>
            </a:r>
          </a:p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8" name="Месяц 7"/>
          <p:cNvSpPr/>
          <p:nvPr/>
        </p:nvSpPr>
        <p:spPr bwMode="auto">
          <a:xfrm>
            <a:off x="4637088" y="2197100"/>
            <a:ext cx="712787" cy="649288"/>
          </a:xfrm>
          <a:prstGeom prst="moon">
            <a:avLst>
              <a:gd name="adj" fmla="val 56124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1</a:t>
            </a:r>
          </a:p>
        </p:txBody>
      </p:sp>
      <p:sp>
        <p:nvSpPr>
          <p:cNvPr id="9" name="Месяц 8"/>
          <p:cNvSpPr/>
          <p:nvPr/>
        </p:nvSpPr>
        <p:spPr bwMode="auto">
          <a:xfrm>
            <a:off x="3340100" y="2262188"/>
            <a:ext cx="712788" cy="647700"/>
          </a:xfrm>
          <a:prstGeom prst="moon">
            <a:avLst>
              <a:gd name="adj" fmla="val 56124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2</a:t>
            </a:r>
          </a:p>
        </p:txBody>
      </p:sp>
      <p:sp>
        <p:nvSpPr>
          <p:cNvPr id="10" name="Месяц 9"/>
          <p:cNvSpPr/>
          <p:nvPr/>
        </p:nvSpPr>
        <p:spPr bwMode="auto">
          <a:xfrm>
            <a:off x="684213" y="2262188"/>
            <a:ext cx="712787" cy="647700"/>
          </a:xfrm>
          <a:prstGeom prst="moon">
            <a:avLst>
              <a:gd name="adj" fmla="val 56124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3</a:t>
            </a:r>
          </a:p>
        </p:txBody>
      </p:sp>
      <p:sp>
        <p:nvSpPr>
          <p:cNvPr id="11" name="Месяц 10"/>
          <p:cNvSpPr/>
          <p:nvPr/>
        </p:nvSpPr>
        <p:spPr bwMode="auto">
          <a:xfrm>
            <a:off x="5803900" y="2262188"/>
            <a:ext cx="712788" cy="647700"/>
          </a:xfrm>
          <a:prstGeom prst="moon">
            <a:avLst>
              <a:gd name="adj" fmla="val 56124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4</a:t>
            </a:r>
          </a:p>
        </p:txBody>
      </p:sp>
      <p:sp>
        <p:nvSpPr>
          <p:cNvPr id="12" name="Месяц 11"/>
          <p:cNvSpPr/>
          <p:nvPr/>
        </p:nvSpPr>
        <p:spPr bwMode="auto">
          <a:xfrm>
            <a:off x="1590675" y="2262188"/>
            <a:ext cx="712788" cy="647700"/>
          </a:xfrm>
          <a:prstGeom prst="moon">
            <a:avLst>
              <a:gd name="adj" fmla="val 56124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5</a:t>
            </a:r>
          </a:p>
        </p:txBody>
      </p:sp>
      <p:sp>
        <p:nvSpPr>
          <p:cNvPr id="13" name="Месяц 12"/>
          <p:cNvSpPr/>
          <p:nvPr/>
        </p:nvSpPr>
        <p:spPr bwMode="auto">
          <a:xfrm>
            <a:off x="6969125" y="2262188"/>
            <a:ext cx="712788" cy="647700"/>
          </a:xfrm>
          <a:prstGeom prst="moon">
            <a:avLst>
              <a:gd name="adj" fmla="val 56124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6</a:t>
            </a:r>
          </a:p>
        </p:txBody>
      </p:sp>
      <p:sp>
        <p:nvSpPr>
          <p:cNvPr id="14" name="Месяц 13"/>
          <p:cNvSpPr/>
          <p:nvPr/>
        </p:nvSpPr>
        <p:spPr bwMode="auto">
          <a:xfrm>
            <a:off x="4183063" y="3687763"/>
            <a:ext cx="712787" cy="649287"/>
          </a:xfrm>
          <a:prstGeom prst="moon">
            <a:avLst>
              <a:gd name="adj" fmla="val 56124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1</a:t>
            </a:r>
          </a:p>
        </p:txBody>
      </p:sp>
      <p:sp>
        <p:nvSpPr>
          <p:cNvPr id="15" name="Месяц 14"/>
          <p:cNvSpPr/>
          <p:nvPr/>
        </p:nvSpPr>
        <p:spPr bwMode="auto">
          <a:xfrm>
            <a:off x="3146425" y="3622675"/>
            <a:ext cx="712788" cy="649288"/>
          </a:xfrm>
          <a:prstGeom prst="moon">
            <a:avLst>
              <a:gd name="adj" fmla="val 56124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2</a:t>
            </a:r>
          </a:p>
        </p:txBody>
      </p:sp>
      <p:sp>
        <p:nvSpPr>
          <p:cNvPr id="16" name="Месяц 15"/>
          <p:cNvSpPr/>
          <p:nvPr/>
        </p:nvSpPr>
        <p:spPr bwMode="auto">
          <a:xfrm>
            <a:off x="5284788" y="3687763"/>
            <a:ext cx="712787" cy="649287"/>
          </a:xfrm>
          <a:prstGeom prst="moon">
            <a:avLst>
              <a:gd name="adj" fmla="val 56124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3</a:t>
            </a:r>
          </a:p>
        </p:txBody>
      </p:sp>
      <p:sp>
        <p:nvSpPr>
          <p:cNvPr id="17" name="Месяц 16"/>
          <p:cNvSpPr/>
          <p:nvPr/>
        </p:nvSpPr>
        <p:spPr bwMode="auto">
          <a:xfrm>
            <a:off x="1590675" y="3687763"/>
            <a:ext cx="712788" cy="649287"/>
          </a:xfrm>
          <a:prstGeom prst="moon">
            <a:avLst>
              <a:gd name="adj" fmla="val 56124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4</a:t>
            </a:r>
          </a:p>
        </p:txBody>
      </p:sp>
      <p:sp>
        <p:nvSpPr>
          <p:cNvPr id="18" name="Месяц 17"/>
          <p:cNvSpPr/>
          <p:nvPr/>
        </p:nvSpPr>
        <p:spPr bwMode="auto">
          <a:xfrm>
            <a:off x="6580188" y="3622675"/>
            <a:ext cx="712787" cy="649288"/>
          </a:xfrm>
          <a:prstGeom prst="moon">
            <a:avLst>
              <a:gd name="adj" fmla="val 56124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8302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227013" y="701675"/>
            <a:ext cx="85566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900" b="1">
                <a:latin typeface="Century Schoolbook" pitchFamily="18" charset="0"/>
              </a:rPr>
              <a:t> №1. Кот Матроскин сшил скатерть прямоугольной формы, размеры которой 2 м и 3 м. Найдите  периметр  и  площадь  данной скатерти.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3675" y="2205038"/>
            <a:ext cx="86233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900" b="1">
                <a:latin typeface="Century Schoolbook" pitchFamily="18" charset="0"/>
              </a:rPr>
              <a:t>№2. Кот Матроскин и Шарик катятся на санках со скоростью 16 м/мин. Как долго они будут катится с горы, если её длина 96 метров?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3" t="50000" r="45665" b="28999"/>
          <a:stretch>
            <a:fillRect/>
          </a:stretch>
        </p:blipFill>
        <p:spPr bwMode="auto">
          <a:xfrm>
            <a:off x="979488" y="4149725"/>
            <a:ext cx="470217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17866" y="3619048"/>
            <a:ext cx="2620938" cy="530032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№3. Запишите: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8679" y="-99392"/>
            <a:ext cx="4984278" cy="83780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9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Классная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129227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7025" y="2774950"/>
            <a:ext cx="835977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300" b="1">
                <a:solidFill>
                  <a:srgbClr val="002060"/>
                </a:solidFill>
                <a:latin typeface="Century Schoolbook" pitchFamily="18" charset="0"/>
              </a:rPr>
              <a:t>96:16=6(мин) – едут с горы Матроскин и Шарик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685800"/>
            <a:ext cx="4989513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500" b="1">
                <a:solidFill>
                  <a:srgbClr val="002060"/>
                </a:solidFill>
                <a:latin typeface="Century Schoolbook" pitchFamily="18" charset="0"/>
              </a:rPr>
              <a:t>(2+3)∙2=10(м) – периметр скатерти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82638" y="1535113"/>
            <a:ext cx="41481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500" b="1">
                <a:solidFill>
                  <a:srgbClr val="002060"/>
                </a:solidFill>
                <a:latin typeface="Century Schoolbook" pitchFamily="18" charset="0"/>
              </a:rPr>
              <a:t>2∙3=6(м²) – площадь скатерти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4220" y="162782"/>
            <a:ext cx="3464683" cy="468477"/>
          </a:xfrm>
          <a:prstGeom prst="rect">
            <a:avLst/>
          </a:prstGeom>
          <a:noFill/>
        </p:spPr>
        <p:txBody>
          <a:bodyPr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Задача 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7632" y="2318486"/>
            <a:ext cx="3464683" cy="468477"/>
          </a:xfrm>
          <a:prstGeom prst="rect">
            <a:avLst/>
          </a:prstGeom>
          <a:noFill/>
        </p:spPr>
        <p:txBody>
          <a:bodyPr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Задача 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2950" y="3755621"/>
            <a:ext cx="3464683" cy="468477"/>
          </a:xfrm>
          <a:prstGeom prst="rect">
            <a:avLst/>
          </a:prstGeom>
          <a:noFill/>
        </p:spPr>
        <p:txBody>
          <a:bodyPr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№3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3" t="50000" r="45665" b="28999"/>
          <a:stretch>
            <a:fillRect/>
          </a:stretch>
        </p:blipFill>
        <p:spPr bwMode="auto">
          <a:xfrm>
            <a:off x="327025" y="4213225"/>
            <a:ext cx="4349750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465712" y="4212892"/>
            <a:ext cx="1007484" cy="530032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9 999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01968" y="4866136"/>
            <a:ext cx="734973" cy="530032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100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92245" y="5519379"/>
            <a:ext cx="2036611" cy="530032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999 999 999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85577" y="6107298"/>
            <a:ext cx="1658303" cy="530032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1 000 000</a:t>
            </a:r>
          </a:p>
        </p:txBody>
      </p:sp>
    </p:spTree>
    <p:extLst>
      <p:ext uri="{BB962C8B-B14F-4D97-AF65-F5344CB8AC3E}">
        <p14:creationId xmlns:p14="http://schemas.microsoft.com/office/powerpoint/2010/main" val="373627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3133" r="7143" b="4967"/>
          <a:stretch>
            <a:fillRect/>
          </a:stretch>
        </p:blipFill>
        <p:spPr bwMode="auto">
          <a:xfrm>
            <a:off x="2874963" y="2254250"/>
            <a:ext cx="3775075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719138" y="488950"/>
            <a:ext cx="7510462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300"/>
              <a:t>Практическое задание. </a:t>
            </a:r>
          </a:p>
          <a:p>
            <a:pPr eaLnBrk="1" hangingPunct="1"/>
            <a:r>
              <a:rPr lang="ru-RU" altLang="ru-RU" sz="3300"/>
              <a:t>Из данных фигур составьте квадрат.</a:t>
            </a:r>
          </a:p>
        </p:txBody>
      </p:sp>
    </p:spTree>
    <p:extLst>
      <p:ext uri="{BB962C8B-B14F-4D97-AF65-F5344CB8AC3E}">
        <p14:creationId xmlns:p14="http://schemas.microsoft.com/office/powerpoint/2010/main" val="381175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4" t="73100" r="35625" b="22701"/>
          <a:stretch>
            <a:fillRect/>
          </a:stretch>
        </p:blipFill>
        <p:spPr bwMode="auto">
          <a:xfrm>
            <a:off x="782638" y="5389563"/>
            <a:ext cx="74961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4" t="47900" r="35625" b="26900"/>
          <a:stretch>
            <a:fillRect/>
          </a:stretch>
        </p:blipFill>
        <p:spPr bwMode="auto">
          <a:xfrm>
            <a:off x="587375" y="1208088"/>
            <a:ext cx="8051800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79560" y="293431"/>
            <a:ext cx="2248208" cy="83780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Задача:</a:t>
            </a:r>
          </a:p>
        </p:txBody>
      </p:sp>
    </p:spTree>
    <p:extLst>
      <p:ext uri="{BB962C8B-B14F-4D97-AF65-F5344CB8AC3E}">
        <p14:creationId xmlns:p14="http://schemas.microsoft.com/office/powerpoint/2010/main" val="399058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Tatka</dc:creator>
  <cp:lastModifiedBy>Tatka</cp:lastModifiedBy>
  <cp:revision>1</cp:revision>
  <dcterms:created xsi:type="dcterms:W3CDTF">2016-03-27T13:14:16Z</dcterms:created>
  <dcterms:modified xsi:type="dcterms:W3CDTF">2016-03-27T13:14:38Z</dcterms:modified>
</cp:coreProperties>
</file>