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56" r:id="rId4"/>
    <p:sldId id="269" r:id="rId5"/>
    <p:sldId id="257" r:id="rId6"/>
    <p:sldId id="281" r:id="rId7"/>
    <p:sldId id="282" r:id="rId8"/>
    <p:sldId id="283" r:id="rId9"/>
    <p:sldId id="284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70" r:id="rId20"/>
    <p:sldId id="268" r:id="rId21"/>
    <p:sldId id="272" r:id="rId22"/>
    <p:sldId id="279" r:id="rId23"/>
    <p:sldId id="280" r:id="rId24"/>
    <p:sldId id="285" r:id="rId25"/>
    <p:sldId id="273" r:id="rId26"/>
    <p:sldId id="286" r:id="rId27"/>
    <p:sldId id="287" r:id="rId28"/>
    <p:sldId id="278" r:id="rId29"/>
    <p:sldId id="288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840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536-4539-483C-972C-D111DF83D024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D188-5D1C-4291-9740-4D3E561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7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536-4539-483C-972C-D111DF83D024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D188-5D1C-4291-9740-4D3E561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0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536-4539-483C-972C-D111DF83D024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D188-5D1C-4291-9740-4D3E561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5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536-4539-483C-972C-D111DF83D024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D188-5D1C-4291-9740-4D3E561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3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536-4539-483C-972C-D111DF83D024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D188-5D1C-4291-9740-4D3E561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5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536-4539-483C-972C-D111DF83D024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D188-5D1C-4291-9740-4D3E561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2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536-4539-483C-972C-D111DF83D024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D188-5D1C-4291-9740-4D3E561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536-4539-483C-972C-D111DF83D024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D188-5D1C-4291-9740-4D3E561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3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536-4539-483C-972C-D111DF83D024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D188-5D1C-4291-9740-4D3E561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3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536-4539-483C-972C-D111DF83D024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D188-5D1C-4291-9740-4D3E561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3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536-4539-483C-972C-D111DF83D024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D188-5D1C-4291-9740-4D3E561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1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C536-4539-483C-972C-D111DF83D024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CD188-5D1C-4291-9740-4D3E5613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2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2RAiS2EjmY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12776"/>
            <a:ext cx="813690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РАЦИОНАЛЬНЫЕ ЧИСЛА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ДЕЙСТВИЯ НАД НИМИ</a:t>
            </a:r>
            <a:endParaRPr lang="ru-RU" sz="6000" b="1" cap="none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5751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МБОУ «СОШ№17» г. АНГАРСКА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6103335"/>
            <a:ext cx="2761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Марченко С.С.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8117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2289"/>
            <a:ext cx="8496944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Раскрыть закономерности и  </a:t>
            </a:r>
            <a:r>
              <a:rPr lang="ru-RU" sz="3200" b="1" dirty="0"/>
              <a:t>расположить ответы в порядке </a:t>
            </a:r>
            <a:r>
              <a:rPr lang="ru-RU" sz="3200" b="1" dirty="0" smtClean="0"/>
              <a:t>возрастания</a:t>
            </a:r>
          </a:p>
          <a:p>
            <a:pPr>
              <a:lnSpc>
                <a:spcPct val="150000"/>
              </a:lnSpc>
            </a:pPr>
            <a:r>
              <a:rPr lang="ru-RU" sz="5400" b="1" dirty="0" smtClean="0"/>
              <a:t>2, 3, 6, 7, 10, 11, … , …</a:t>
            </a:r>
            <a:endParaRPr lang="ru-RU" sz="5400" b="1" dirty="0"/>
          </a:p>
          <a:p>
            <a:pPr>
              <a:lnSpc>
                <a:spcPct val="150000"/>
              </a:lnSpc>
            </a:pPr>
            <a:r>
              <a:rPr lang="ru-RU" sz="5400" b="1" dirty="0"/>
              <a:t>1</a:t>
            </a:r>
            <a:r>
              <a:rPr lang="ru-RU" sz="5400" b="1" dirty="0" smtClean="0"/>
              <a:t>, 2, 4, 8, 16, …</a:t>
            </a:r>
            <a:endParaRPr lang="ru-RU" sz="5400" b="1" dirty="0"/>
          </a:p>
          <a:p>
            <a:pPr>
              <a:lnSpc>
                <a:spcPct val="150000"/>
              </a:lnSpc>
            </a:pPr>
            <a:r>
              <a:rPr lang="ru-RU" sz="5400" b="1" dirty="0"/>
              <a:t>16</a:t>
            </a:r>
            <a:r>
              <a:rPr lang="ru-RU" sz="5400" b="1" dirty="0" smtClean="0"/>
              <a:t>, 12, 15, 11, 14, … , …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42493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5400" b="1" dirty="0" smtClean="0"/>
              <a:t>14-Е, 15-С, 32-Т, </a:t>
            </a:r>
            <a:r>
              <a:rPr lang="ru-RU" sz="5400" b="1" dirty="0"/>
              <a:t>10-Б, </a:t>
            </a:r>
            <a:r>
              <a:rPr lang="ru-RU" sz="5400" b="1" dirty="0" smtClean="0"/>
              <a:t>13-Р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5568992"/>
            <a:ext cx="3240360" cy="11079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6600" b="1" dirty="0" smtClean="0"/>
              <a:t>Б Р Е С Т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30785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404664"/>
            <a:ext cx="36724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Оборона Брестской крепости в июне-июле 1941 года – это подвиг наших воинов, ценой жизни задержавших наступление врага.  На предложение сдаться защитники крепости вывесили на одной из стен кусок полотна, где кровью было выведено: «Все умрём за Родину, но не сдадимся!». Большинство защитников Брестской крепости погибло.</a:t>
            </a:r>
            <a:endParaRPr lang="ru-RU" sz="2400" dirty="0"/>
          </a:p>
        </p:txBody>
      </p:sp>
      <p:pic>
        <p:nvPicPr>
          <p:cNvPr id="2050" name="Picture 2" descr="http://img11.nnm.me/f/c/b/7/c/5a5ae261b03a4eed2c3bcb1ae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500349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amajun.ru/ckfinder/userfiles/images/C_56qYaxv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84"/>
          <a:stretch/>
        </p:blipFill>
        <p:spPr bwMode="auto">
          <a:xfrm>
            <a:off x="251520" y="3645024"/>
            <a:ext cx="5003497" cy="292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Решить  </a:t>
            </a:r>
            <a:r>
              <a:rPr lang="ru-RU" sz="3600" b="1" dirty="0"/>
              <a:t>уравнения и </a:t>
            </a:r>
            <a:r>
              <a:rPr lang="ru-RU" sz="3600" b="1" dirty="0" smtClean="0"/>
              <a:t>сложить ответы</a:t>
            </a:r>
          </a:p>
          <a:p>
            <a:endParaRPr lang="ru-RU" sz="3200" b="1" dirty="0"/>
          </a:p>
          <a:p>
            <a:pPr marL="914400" indent="-914400">
              <a:buAutoNum type="arabicParenR"/>
            </a:pPr>
            <a:r>
              <a:rPr lang="ru-RU" sz="4800" b="1" dirty="0" smtClean="0"/>
              <a:t>– 280 + х = – 118 </a:t>
            </a:r>
          </a:p>
          <a:p>
            <a:pPr marL="914400" indent="-914400">
              <a:buAutoNum type="arabicParenR"/>
            </a:pPr>
            <a:r>
              <a:rPr lang="ru-RU" sz="4800" b="1" dirty="0" smtClean="0"/>
              <a:t>– х : 8 = – 22</a:t>
            </a:r>
          </a:p>
          <a:p>
            <a:pPr marL="914400" indent="-914400">
              <a:buAutoNum type="arabicParenR"/>
            </a:pPr>
            <a:r>
              <a:rPr lang="ru-RU" sz="4800" b="1" dirty="0" smtClean="0"/>
              <a:t>–1,1 ∙ х = – 228,8</a:t>
            </a:r>
          </a:p>
          <a:p>
            <a:pPr marL="914400" indent="-914400">
              <a:buAutoNum type="arabicParenR"/>
            </a:pPr>
            <a:r>
              <a:rPr lang="ru-RU" sz="4800" b="1" dirty="0" smtClean="0"/>
              <a:t>316 – х = – 9          </a:t>
            </a:r>
          </a:p>
          <a:p>
            <a:pPr marL="914400" indent="-914400">
              <a:buAutoNum type="arabicParenR"/>
            </a:pP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941168"/>
            <a:ext cx="878497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 smtClean="0"/>
              <a:t> Ответ</a:t>
            </a:r>
            <a:r>
              <a:rPr lang="ru-RU" sz="4800" b="1" dirty="0"/>
              <a:t>: </a:t>
            </a:r>
            <a:r>
              <a:rPr lang="ru-RU" sz="4800" b="1" dirty="0" smtClean="0"/>
              <a:t> </a:t>
            </a:r>
            <a:r>
              <a:rPr lang="ru-RU" sz="4400" b="1" dirty="0" smtClean="0"/>
              <a:t>162 + 176 + 208 + 325 = 871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850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4272"/>
            <a:ext cx="703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Блокада ЛЕНИНГРАДА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6583" y="1340768"/>
            <a:ext cx="3020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871 ДЕНЬ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697" y="2286000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Ленинград стал городом-героем. Фашисты пытали Ленинград, ленинградцев голодом. Матерей пытали жалостью к умирающим на глазах у них детям и мужьям, а солдат – жалостью к угасающим матерям, жёнам, детям, надеясь, что дрогнут ленинградцы, откроют ворота в город.  Но Ленинград не сдался.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954113"/>
            <a:ext cx="6388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Длилась с 8 сентября 1941 года по 27 января 1944 года</a:t>
            </a:r>
          </a:p>
        </p:txBody>
      </p:sp>
    </p:spTree>
    <p:extLst>
      <p:ext uri="{BB962C8B-B14F-4D97-AF65-F5344CB8AC3E}">
        <p14:creationId xmlns:p14="http://schemas.microsoft.com/office/powerpoint/2010/main" val="1088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taday.ru/data/2013/01/13/1233681351/qwe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297"/>
            <a:ext cx="9094358" cy="63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hQUEhQVFBUVFR0YFxgXFhgaGBwYGBwYFxgcGBcYHCggHBslGxgcITEhJSkrLi4uGCAzODQsNygtLisBCgoKBQUFDgUFDisZExkrKysrKysrKysrKysrKysrKysrKysrKysrKysrKysrKysrKysrKysrKysrKysrKysrK//AABEIALsBDgMBIgACEQEDEQH/xAAcAAABBQEBAQAAAAAAAAAAAAAFAAEDBAYCBwj/xAA9EAACAQMDAgQEAwYFBAIDAAABAhEAAyEEEjEFQQYiUWETMnGBkaHBI0JSsdHwBxRicuEkM5LxFbIWRIL/xAAUAQEAAAAAAAAAAAAAAAAAAAAA/8QAFBEBAAAAAAAAAAAAAAAAAAAAAP/aAAwDAQACEQMRAD8A9Up4pUqBRSpUxoFSpqegVclqTGhvWdRcS0zWkDsBwW247kGgv76cNXl6dcvHcXBG35UW5J9JLF/UfnRbwh1//M6m5bYEbEkeduxAIjjE80G+BpVT0t8klSZzirdA9BfEehS9sV13BQTGeTA7d6LNdAwSB9SKx/ibqNv46Ol1Xa2uLaGSzE4EjA+9BQ0fQ9PYth71szuPzbmPePlJFbnpVtRat7RClQR9Dn9ayjajUlmKuEUEYKKSPWTPY44rYaN5RCYnaJjjjtQT09NT0CpUqVAqelSoGpU9NQIUqVKgVKlTUD1yaeKUUDUqemoGNc10aY0D0qU0xNA9I01PQNSp6ag5eqmq+U/Q1beqOtuKqncwWQY/DtQYfW65hdFsWmKnJuY2jnB9ePzqxpOvWbDBrrbQZGFPJmOB7Gs7qFAuSNRddl5WZHH7ygYzWY6/rjcCBis8kZBmSBEjiOaD0fqHixLam7bad2V9QDiY9frQzR+OnklnuAEiCYYfSIx+NebXmIwSP79K5S2TENMnAEzJ9o5oPYumA6q58e5ceQAuyAF/iH15ozb6LYU+W2g7/KOe2YrKf4ZLeFq4HUptuwAwg/KCf0rcwe8UEvT+n27YJUSzSWYwWM5ye9XUMQBxFVQ8AU+kcwZ/iMfScUF8Gu6hU1MKBU9KlQKlSpUCpUqVA1KnpqBUqemoFSpUqBU1PSoOaauq5oGmlXNKg6pU1KaBzTE00000HLmgvX74VVJ9T/KitxqBdfzskmPNj14oMPrvFdlN3w7fnmGxtP196DeIeuC4LQFsAQSHIG/BIwTkDvnNF+p70e49kKm1ZYMqsXY8QTnjH1rOdS1xubbd4MlyQWZkAhduAEUdyZmg5Xq67QotrO6QWAOeBz7VR1PUGmAFQqf3VAz7kVa6lpUtrAurcwGBUQCD7/1rhAi3l+NLWj5m25YbhiSB/FQeheB7aWlUh3Z7gLP59yg4PHY5FXPE3XioNq2txGJCm4V8sHJ2t+tReE/hXtMf8s+yAy+UAMGkQxke3cZqr1m9qFR7b6hL/wAPaLqC1BWchp/Wg3PSLf7C1Mk/DWcz2q6iVB0s/sbXrsX+Qq4KDpalFcLXYoFT01KgelXIp6BUxNM1Qu1BMHp5oT0y8Yee11x+c/rRBHoLFNXINdUCpUqVAqVKmoFTV1TRQVd1OHrxvqGsdrrtuLBmJBEwROPp9KKeGL6b7hvXdhC+QyfmM5HqRQeol6jNyg48QWY+eYEkwYrO9X8W3FLC0hBA8pZZB9+fyoNz8Slvryzo2r1VxyLmoa1CyC0mSZGBP1+lHND1e5p0DXbn+YDmAFB3A+pJPy0G0asV406jaYqguCbZbfbkozSBhWIiQR61oendct3R3Q9t2AY9DWR8QHZqLhsIbjMdxYqGFvgELIgEnMmgojpwK7od1+HA334U+b5QxQeaf581esPdZTc/y9tVUEgMQzHaI2qBnMUG1uhvXQDc1CyO28tBPptBzWn8JaK9bSGAJnt8pHZljnnIIoBHS/DYubdR8I2yxLfDYwIM4KMvHcCuOveFrNmzduOXUDJO9jntAAFb/WaJrilBce0xHluJGPYhgR/eIrzXxc+qW6beqd7enPk8kNvCjkmBJODn19qDJdIvamza+IN62XbaYX5u5M/r61ctapWlt90kxukgmOwLTJ49KLaPot1rSBWurp7nJN1dpB+QbT8pLQDQXV9LfTXRbu7N8AkK24CfWO/f8KD3Lw9rFfTWmWY2AZ5xjt7iiSPWe8KeXRWRwds/iSaNI8UF1WrsVWW6PWuNN1G05Ko6sRzBoLs0pqA3h6ioH16Dlh2HPrxQXQaeaqrfHrXYue9BKxqtdp718AEkgACT9BzQFfEtpw2SoVdxZoAAmJ5oOtLdIDRidSR9iaL27lZXXdWS3bDg7t1wONsHcAQSRHsKoX+vMLgdnZTG5VVSVCmMNAyf60HoSNUwNAeh9aS+pKggrgggj8Ceav2nBMgz96C/NKar2rnOZqXdQdzSmuCa5LUEs0garXr4WJ7mPxqXdQeb6bqFs4Aye0pVq3ePa2DI9U9e+KyOsSwmNy3MT5SfyxU+k6vo1B3h+MbZ/Uj3oDnVrF17ZW0qKzQAZGM54HpU/wAA7EU2oKgCS8n/AJ7VS04010KLNx1aeGlue7Q2KG6jToCUfV2A0yYJkD7t+VAYu6Uk/wDZWI/jj+X3qRdKwj9mnv5yMfhQ23b0YUB7ytI5Anv/AC/rVCdJMC5MkfvAAfj270Giu6a6PMLSKElv+5uIxzBAAobc1afCENIQTJ9p80Dvg/gKB9f1aIkWiGLW2bcGJjIG2BjM/lTaXSXPhrvB80NHoo4B+pz9qCHW2b2oHxUQqqDKiPlJI3YEz6/8Vr/CeoD2bVq2igqzNcIGQxMLyM4nP0+0fhjUAPDYDCDP4d61uh6cgMqAGWYI9+R9PagM2bflAPp6z+ZzQXxOm4Khs/GVgQ3sB7etGrd3txFY3xp15dPds7ich4XdAPAkjvnigi0vQLFy0ovaZFZeQDAnBkbSfzzVu70vSoq7rdrapkEgfaScn70HXxjZA3G6jyxgKGBAgYJ9RTnxXpSvzpJ+nb1mg2+lsgW0CiBtEAcAc4oF4t15s7SNzFgYAH860GivK1tSpkFQfxFYzxv1JDfS2PNtHnj905kN9s0ENzxGw2kq8EZGw5kCO+RTaHq53oUVFPB4B2nnOfY1ltT1cMQdsqAAAcbo4JjNQHqjEgwFA4CqBj+/Wg33Uf8ANXCCEW5bj5Q43ce5FZHX9euWXCtadCDJVsGPv7961/hbVl7QMk9jRzWaFLwAuKGgypIBg+39KDC6LxfdIV9vzGOQflA9fqKZPG99nJjyDG0AckGMwe4qLXudLcFq5bEKRkKIZc5H1Ec9xQq91OGZlsHz3CywoiFDYn1zMfWgJ9W8UXrh2mIHKyOSfpmIoRf1xAZVjzAgtJIgQcL7Zrqx15rzqbdq2CHBH8XEZIHGag1vXbi3CpRDJPY7QI7kJjk0FTWai4AlsNtNvC4MmQTMziuv/kbrMy/H/fXb2BxzJwMgCum6xdgMloTuXzDc3YxI28QTmqur17Nc3vZH/cEHb5dsjdPtgQfrQH9X4hvWLaqtwbizEncMRCiVj9an0Xiy+VUKylh3j1nmB6Vn/FPW94tI1m2v7GZSJnIVpHYRxQnpzXGa2LKENx7M3+4nn2oN1pfFeo2KA4jMjbnLSSD9PWtI/iO7JcMoUQQCBjmZz3rze1ce2zrdR0dcqNmDjtnH0qz03rRcFXO4IJYBSYE9vYTQa7S+LtS1rcpRsEgRmB6gn3jFTv4uvrCsRuIUwADzkznisjo+sot1Ut2iykFV+h5+w5irvW+qWxcDKlzy7VJ8ucDIz6xQXereN7+0MrIdl1TweCO+e01F0/xXrnV3+KjS5G1gcRPEHjNZK5q3+Di0zMXLE7Jj90cTHFQ6LqbwV+HO1jIjgk5kdjINATu9VubSPJBMxtUR/t9KH3HZskqv3AA9cD60et9TsgnCFTyDbHaT5c45rUdIWxdtgGxbAjBKYI57j1oMpb1CaTyMbN1oyyMSJ+YDcI9e1DdJYsu4Ku1qSZ3JvUd8bTuP/Na+2dIjXBdCQbpNtCvlUABCQAMEsp+tS6+/olQM1tSDjyrBE9/Ye/vQcdE6Fp3sqTdQs6gghwBxDLtOcNQjxR0rRaN4a7dN05FpCCFQ/vExM9wDzV/oVrTtcj4VtkMtIQyIBILenEfhxUXWdQL/AJl0Auqp+cwGAUfvZmPaYigCHWaHbtU3iSVO9kHA5kBuO+O9H+r6hlA2PEKMEYx79qrdHTS3bbH/ACauQ2fhlflIHef5TVXW6gbyO0wAfQcCgbQa69cYKFBP+nme3sa3HSPEH+WcafU27weQoKoWHmEr8sz/AMUC8ElDfQEqucCRJxjFeiX9Jba+LgkXFEEg4I9xwaC65BUsO474+5nivEvHPiy1qL/kQNbtAopKrLZyQTOD2/GvTfG/UQllrZ4ZTuEwSOwn3z+FeQ37+nBEWRkiAQrfX3oI9B4qs2if+kDKRwbmQ38Xyx9opv8AO9OvMbt9L9u43zJZC/Dn1EsCD+WKuabptoy1y3bAmQO+33UD/wBVZs9B07AN8JRPaSAR+OKAh0Pxvp9Oi2bLXltoDtZraGZzBUGee9ceMfFtrVWra2QyyYublAMDPIOa4XodiCRYXEnJbjnmeKzPXAi3ALaKiheFYsJPeT3/AKUCuaie32qR9ai2+5uMe3pQ6568jge5/pVjS2V+a5JPYep/QD86A14Y8YHSt5rTspyYJmPuYr1roPWrOrt77Lbh3Bwyn0YV594X0tm+y22QMSdxJJEASRgdu/4VrNZ0izo92t0w+GFYfFWTte2SFbHYgncPofWgXjXy5ZyqNb5mACCFMn0O9f8AxrIaOyADtuW/PEjeApAzJBOe9b/xTpkv2lRjCvOQc7dpMg/WKxn/AOCaM83TPI3MCpHaRiaChb1htrssXbSqf4dqyeOe/pPOafSddDi4DeuA2sDaZkAeZh6gNjNEL/8Ah7bUTbuEMR2ACyeMA9qzmu8CraO1tSdx4hB+JP3oO7/ia6gH/UuGBI9iP/5BBiul8T3BdVy52GJNxSAQD5hs/On0fgFXu7RqnJXJItz+GavXPANm3dQXdRcf94qyiCoPHlMgUADxFqtLqNUoUfDD/wDcuydoJ4i2R5QOT6zVDW27umuNaJ81lzBUnnBBH1gGtT4v8DWrdlb1l1Xy+bex2k4jbgn7VP4g6It1bV4rcZ7i7S9shld0AWUXkYHFBjm6zeZgztvwZDywJOJg9/erFrxE6rtWEhNo2jn+LeTkg1UfTPaeTbfaDgshAI9xXN3SshYkAqD8wyD+tB0/U2H/AG1W3nJVQGIgDvx349agfUNKAFwZjnHsRJ5rpbikirdwLiRQSaPr5Fxi3xEbYVDJ2YGZKznIORnNVNP4iuKWYMyliSxUL5iTMmRz/WpUUIyuhhlIIPuMih+ptAUG6OrtyCiqCZhcZjsBQ/VeIGcbLYYOcSTx2EelRabbInLJLA7oUiCciJ7czQ/4ypAHMZPv6j3oOtVp7iLvY7yDzM45/mfzq90i01xN12PhHlZAZhxyf7xQo3CxABz9OSPXNR39ayDYpz3b0/2+/vQFtb1I6cm3pnOzurAEBvQsctjtQVes31uC4LjblMiDC/TaMQfSolWQZJwCZ/rPvXfTvhbv2wYrH7pgg+3agL6zqKtGo05Ni6QfiquJbkkHEqY9O2cxI7T9RZm88k/xd/zptPpJcmxdgrlZ8rx9crxzmKktshZd1tmYwGQAR3+SZwZBg4H0ig1HhPqEaq2CAcjaTaYkGeZQ8faM16q/VbasyblLqJhe0x83oZPHMV5DrtVaVv8ApAbDQd6vvV05EWmOcgyRPpAri31u6FtjTIQ7zuuMN0ZObQjyiCDxyCYJyA0HijUm9d1CIytG0EsQADABWRMEHEe1eea/S6i1cHxLbruJ2nsw4JQjkQaPdfuLpLFq2J+LdO9iCJCqYEyDz5vrBzUun67euX/8rqtl2wxkEIUfYfluWmBw3B79xQB9D1QhVBXzKZ3Hk8iD7ciptNrrl4AFtq+gEekTFV+v6U6K9csM+8TKmBlT5lmPrmq/SdXbHzO6seQFlI9Pmk/hQbTpl4oIfY6xHlJBM+x70D8b6MW7torhWtgj6qSD98io9P1ZPKLa3GcGYhSJEe8nim651c6gAbYCmQIyOxz9e1BF07SbnzLKmMdz3j71a1yZn4LqsxOOfpPFEemG2mnXPmcEn6ye/wBqq3NQjPA3MR3nCj1J7UB3wt09xbuXUU7QJdzM/QAZP0Arb9P1g1Nm4j2biqbP7y4YMCQRnBxwc0K8KdTsJp7lu6QQSJAyYMAcZ5rVdJv2yAEeZ4B5/OgyfhzqO7TaY3uPhG3J7ncQZ+gRf/Kpk6YP3byNbPAPpz98UA02uVnfQgFL+mLC2CYF7JdwJwrySR6iPtSv3Llu2TeU2wSYYmRInuDE+3OKDU2NM1m4HJU2yp3QwgADBihPUOuW3ct8BHYDBLCYPsT3igum6r8G2SzXCHlZNtypxxtIjER371QtKbzgIiMoHMGY4JJIEATxQajpviRQ7WxbRZPlCN5mP2HP41ct6a5evXWIKFgFAZ1HA7ZmJ/WsLevLbZxpk2PJBvmN+YkIewHHrzT6AJh2ulCAYMndImCCBJ+nvzQeq6u1NtrRtvtjbgCDIyREx9T+VBfD+quMDprKWhbtDALguGg4IAx6TUehS7us3Vut5xvZTALF3j5QYAG4evFXtBo/iRedFGpVnQ3Qu3cFOC47qcepoMtr73UXvC38EJYLgGYKx3JbJH2FXOteHbBU7Ttc8BwWAP5TTdS8VppbwsOm5sC7KncrH95XBhgfoBRN/GOmnYQxbmSIBHtM0GA6h4GuIoa3cDtBJEQDyfLHFZdWM+aQf75r1LpXjPT3XuK1lkQTDqyNI7SuMn2xQrxNo+nXf2lu8bbt3MQfqvIPrQZG0wxk/lXOstzG3A/1EA/aO1Vr6bSQCrR3XINQnUsODQavQ7GfzMlsBGEsTB8hAHfJNU7D2+Cke8yZ/lFF9foC8KEMLwQvqRnifxqnf6IZgJdjiWgSY7Ae+B9qCvr7RtjDCe8ZEHjMxNB7vNW9Zb2eUypByCcz3xVFj70FnR6kowYRK8Twe0EdwRgj0qAVzNL6UFi3dgfy9vpUxujb5S0+p/4NS6HoV24oc7baHhnMEjtC8n8qsHo1sf8A7CgjmVx9vNxQU9fqzduF2MMQJPYkACY+1GvDYUsAlw2m/iBlA3Ysh5U+ggiKzt5drMpIJUwYMjHofSn02sNtg6kSvbsR3B9jQFPHDOblprqhLyL8N1B8jAEvbuWz3RgzD2KkVL0PXrqboVxtW2JRxgoScg/6Ce3bmu/Hmu+Jp9Cdkb0a5JyQCQNgbuvf8PvD4Z0rWrJvi2bm9SNqEFoGZ2zJHY0B3x100HSpduKpu29tpnBIO39wkDHJI47isRc0gQKAyOzzlTwBzuHbmvSugdX0/UbFzSsYd0PlbBxxB77TmsHZ6GzX71q2U/ZnazbpQHuAw+YzIx6GgaxrBbBW0OYlmA3GP5D2ptwMk8+v9RVnTeH7pbaxVDujJn8u4qnq9E9t3TB2GCRx/eaCz0xGZin7oBY5jA7T2mr1/TL8N2BhhkEwq+XO0DkjEfeh3RbzWrx3R5lj25H6UV6nrU+G5RRujbLDscGO3FBc6foh8IuV87CVYcbowsTI+/PFab/D3raXbhUNLIs7YPJMCT/f5VlvD3UlVVZlK5Aw3I4mCM/8UDTUXlvX7mmtkbmfOFhCxmMgzHocT96DRda6VqdRqDrNOpF3b8S4sqALiNtAszBuQFE9j2JmqHiTqD3NMl62zravki5ZCyEv2j5yP4Q27eB7mh+g8WXFcNeBYMwYmOAvlGwfugDELArXa3UaZwt+wwaxfYWdTAj4d8ibN/a0lckqSeQYzQZno3izZaNi/be6rYBB82cRn6880W6BZVLLhVZGuPIVyNwECATPEZ95qh1npSpuUIdy4Y3TtzMKyG2gH2Iih9nWtb221PfmZ/cXv9SaAh1HTFbRbOJk9uJgenJP4VV6NoTcAx2GR9cijmr1KnRbTG9nM/QAT+n4US8PC3b+HtIOFj8bg/pQaTwnpxdkxA2hLY/hQZb7kgflWqbp68j0H5U3R7Cqq7QPkA/DB/lRBjFB5p/i70VfhpqlQl1ItuRPyGSJA5g49t1eLam6x5ZmA9Z/Wvon/Eq8q6FwY8zAAEEyRnAB5rwXWqC3MA8+QiDz6mSaAXbALDcYE5MEwPp3qZPbI9aIpqVCzaLm6WzuVChWM4I5qmLrbiHPMg/LQMZqN0bmDHrBj8asuWSVztMSNwz34H2zXNrqFxRC8ehZo/CRQevWdl1zhG3HdCqd5gHGRgxkD1ioPEPiY6dClgSQpAuQfK3yyScGDnHoK0dzolgPNtrVo8FUU5E95MxjtQDxvZI0Vz2dPljaF3dgOBxj6UHlt1S2TJJJJYyWJ780y6epSOKW6g6S0PSY/wDX61fsXk+JbVgPhzuKjglQQJJ59T2qgtyAf9Qg5juD+lQ3rpJ3HJ/pA/lQegtrRdBwkD+IiDwBA+lB+o6oJnZZPsAP6VntP1QqPlB+omudXrzc5AEcQAP5UB/p8sFd1Q+abflzP1/hHP2o81+3fX9oiXQMEuq/eDzg1iNDrwMNgeo5j0HpJokOoC2AwjcR5V7KPf1NBU6vbXc1k7iiGbaEltm75wMyBgGhmhf4TEi667f3VwSZGN3C+sx2qXV6lndmJy3NUbi0BG31NlvDUG2guA7w9vchLck8kEHv5fWtd0fprW7aSDvfz3DB+dskmPTj7Vk/Dt0NcWy5gFtyGOGEEr/tbbEesGtNqOptuNu2DdukScyqj3PYfX7UHPUWeR5mWJMx5d0iJ/CaFXtWfiC6V8tyQ3puHzCar6vSXWFw3T5VAI2Yl8wqyPeSfT61ZsWD/lvh8ssP65Bkx9QTQVbtlDu2mM+UTn2qjq9QypBPOPeBVw2JmMEHkVV6jpy1stIhcyTmeIoLVjVl4RCNirz3j0FWdJpXe4wJgEbUIgjOJHaf1oR4dxvkwCIH1BB/SPvWi6eSGImPX3+3p7/WgMWenadEIuKGVFAO6JIWYHGPMe0UP1N343xL1iwFtpb23UTDXNPw02wAPKYIIyNs9sK50246OqucEttPDgZIB9RjEZijPhbrNnRndd8oja8oQD7ZHPtQFOkdJtX7du/cHxi1teBlyuAxz+9yRHM1kvE3h/4eqlAy23IZdywZ2+YQPQj8xW+8G2LaHUfA89h3FywByivO5CpyNrEn6N9ar+NL7NtT4DwpkPuWJwMCCe+eMUHnd3YAfiET9QR+A4qxpFzKTAGBzif61f1XR7V5R8NVUyCTwT9/vWj8G+HLbhkYA/MJziInB7TQFPBvipbpFt3QEYAjac9pmD/zW6YTXnPhzw7at3x5LdxRIEcEScn1Oa9ECgD0FAD8Q6Jb9oqWdYPla3kg/wC2IPNecdT8Evv2jUNkTLWEBAzBZlA/PNb7r2ttIQrOV7xB79zQV+s6cq0s2ONykz9Cf1oMLqPAVweY6tMRlEZsn/ZxRC34NLqAt+wxXDF1dQOIO1pO6eZx7Vfu9asmUtIwXmQyj6wN4kn0ioLHWQVO5L9ojADBjMCeff0k0Eq+DGhfjLpsESyIIbsFO+PyqnrPC1hGO+zI7BAQhB8wO4IdxAMYxVnSeJdPIN5tQrSRtBInPOZHPaiNzrmjBP7S+sGJDMwP3GJ9qDQaLXhtxUWxsaCGdj7EbnIE/T1FLWaT46XEbaVuLBCFcCcFT6yAc+lUBd0bD4du4GHPwt58xJHI75AP2qjrXQS6nY685YKMiQAO/p+Q5oMH1nwtqLDEQLijIZWUY/1BiCKHWunORJKqByS094nyzXpOs6uouAsEuKFg7oYkgkHymCrSOPyFA+pa+zd2wlq3JONimBGd0EERA+tBiNZbKMVmeCDBEgiQQDVfdVvrR/bPxAwAF2gAACAp4ofNB32pA1zNPNB2lWZxVMNTvdxQTM9RO9Wug6D/ADN5bO8IWBgnuQJj6xJ+1Ej4TvkboQgEKdrieY+V4/EYoIfC+mG/47cKdqD+JyCWg/6UBz6kVpNILYQrbX4e4y7EyzHtn0E8UK6fox8cbWuOEtQfiALtZsFQAYAgfeak6pd+G3vHv7cigu37ZuAqvHbjmRzUNsbVk8zHp3+lB7PWCjS30/Dim1PXQxJj6UE3UHKNAPMRQfq/UCwCdhzjJ+9TX9cLhBVSWP4fjTf/ABmZaSe+Pb+VBJ0W8hxMHt2rQWbbGSsjGD9fpWP1HT3TzAH1xRfw91rzKrn2EnH3oNj0PVD5GnkyeM5nn1/Wrel6U2d7NuUwrKebfZXBwwjual0FtD5gRBH559O8mrLFiYGP7zn1oOU04S4t6zPYOgwNpxgDjPP1otaCEsbrOVBKkEXbRnuVm4dw+wHvUul0+y2z8wJ9sA8+tCOrqTa85M+pkj17dsxQY49S+FduWiZCsVGeRPlIjuRFFOi9UtWnDC9qbLkcbTHP8LIRBrLdW0+cng+VhJgehqlpepC3k2zzhldl+65oPYPCFwm+Qjb17mIMmO3ath1HV+ZbaEF5BZZzt/v1rwzS+LdQbgXTK1oOQpIJZ2ngG4/yA+1e36Cyli2sAbyBvMkkseSWOTnuaDnWJeWyPhbGuZgPInvAI7zXnd//ABKvDHwbLc92/ME816BqtZ5tzcLkCeftWe8R+GLOr82LV6DFxQI7YdR8w9+RQR+GOsDWgm5atDIG0Z59Qa0eq6XZsWbr27YVth+VWOYx5VIkz6ZoB4F6a+mL27igMD2jI7EHuDWk8Usw0d8oYYWyVMxkQRntPH3oPMtT1oqdrXGQyIYi4N04G3cxI+8CjVjoupu4V0gCZkRn32H+xXnfVdXqXwWZbbZkE7RmMkqGwcRn70Pu6fWWEBVrioWIDW7hUE8nAIb8RQF9rt5EmJmF9u/rArltRcwNxbIK7vMcYET9f5Ue6lq2tMT8M27dyFJVFTesywJH0grxIzNV20hZTfS1KscbAQFJ4wMyIPaKAOmO+ZzOczmuXJDblgHsY4+npRvVOwX9tbdDOPiqxkRMqxWT+ND7iAhWCFQZII+UxE8/WPvQZ7XSTLEknJJ9aoMKJ9VjcY4oNcagkLVyXqHdT7qCTdUbvTMa4FAS6CR/mbEnaPirJmIz3PpWw63eXa7NaUOrsjqOVhoDYgeYj7yawloVteoputspADu9u8GYgNtvLO2OSAZHeNtAFTqLqAEhQBGAJ+pnk0n6kzjzAT396Ja7p9u2sAy22G8wBD/vKUYAwPUexmg+jI3osZLZn04P60FK9e58tNo9E90gAQPwo9e0qM3BYDPEc/39KlINuEVBJycYAx3oJtB05LYmVx/Fxn+dWy1vbhhj+EtP/wBcmut4XYrIZjdgZ+pHb6Ukl2iO8xxwe8fhH19aCOEZisrBzkwY7A45ArP9V6Gy7mWDHpkH8K0v+WQADUbWImBExPAkzJgSBVm14flQc28YAYgqM/ifrQZToniJ7YCMC6jtncP61vek9TtsuM5++eZH98VjOt+HHtecElhncTggfyIqv0LUsxImJ9McZM0Hq+p6z5QqbWBwSeI9o/nQDrvVHKxKgH0n+f8AYxQ/JgqSAP6VVIJJnPrPGP8A1QVNVavld3xUCnsFB/Ekc1SWyhXcAWcnJME+0xgAYwOTRPWWtqzPY/8AHHHah72zJ7yfpzHH4R9qDnp9trtz4dswwO+cdiOfv7dq9Y8PdSvX7TGPh7Ttl4PmUwxWDlfT1ry/o/TpvFjchmEbUP7sLIJ9CfT0r0fp+p2IEwoA9oj6fSgItYMkXGYk95hoBx8sQP7NS9OSUHmcEEq2ZyCQZVpHv9xXL6wLcCvlWUGZgYifzqfeoZgCJaIA+gE/lQRda0974f7O6UZTu3gDzJ++vmmCB5gfavMdZ1htQDb1GouMuSr5DSP4gDx9RXrXT9TuO0xAGZ/9cV4trtE2n1uptAhCjsQfVT51AjGQQKCQeH99q4Re32zw7spAZYMDO4EzHy9vpQbTSGKDUqixPn3Ms44GwgHPp60W3kgAwBM4ESZmTHeqvUNM1wguSY74n70HofVHsOzo16zbC/IELnMiZFz/AGn5Y579+tNqFsoqLcwF3sQVIIiOWBmOR3PpxWMjedQGyFDFZ7HceKFWMmDxP6xQbLq/XBdV1VWuqMFma4qkyI8i7RPOI5zQzpnUbVq4WuafcOyhriwRmIJlhxIPpQe85FwgEgI0KJwM1FqL7fE+Y/j+v3NBQ6pe3u7cbmJ/Ek/rQi5RHU8mqTjNBBFKuhSig4pwKenoJ7CSQByTA9JOK9H8Q6Zre1Q4VTpRbOF3MVJgFm/dgSD2I968/wCmLN22PV1H4sBzW6/xK+XRv+98E575K0Gcu64qflQHy7TO5lCggAEnMyCfpUHR13aocAAlvaIMfmRQ98nP95iiPh4/trh9Ex/5JQae1bChmOAPxgcfTNVrtxgPJb3XLhxJwFHJI9T/AErp/kQf6mP/AIgR+FHdPaAQECCTk9+/f7CgEtY2gAEy/BOYY85J4zyewrq3oyNo8q4ye/sBn3zVjSndeYHI8mPqGJ/GB+FEbumQNO0SefwFAHGn/ajcMLGJOW5H5QfvRt75VQTklgD6A859B/xVbQ2Vm0YzNX7mYU8QTHvQUdWoKHdBBLiRx5pP61lfC2hKltwkrjPr3/v2rZdVX/p57yazPR3IW8ZzLfzNBbuXAxx6x9e+aj1GqCHb68Y7Dmf51XRv2M94/WobQls58tBwmqPmLHGYBHA54/WqQbcpbMEEHOQDiQPzq9ctg7wRI+C7fddpBn60G0i+RvpP3AxQaTwt0krPnEgEzwArQCDu4nbPI4NGXW+gYqwKqYkqRI/eK9gB6x9Kr9LMvbB4f4Yb3GTB+4rXaLJdCBtXAEDA2q0fjQZvVdObU/Da1qmt3FWI27kMSROQQcxPcRig3R/Ed19SxbLD9nCzkJiB/Oa3ensKLjQoEXD2+leN+KECau9s8vnPBNB6j0PrTnWXFJYLgAEyBj+zAqh/iloCt6zqlGLifDcjI3LO38VJ/wDGs94X1DG010sTckeY5OGCiZ5xith4puF+nXw2dqo6+zC4omfoTj3oPPrl0rkjnj9aiv6o1GzeWk2VE+v98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Картинки по запросу блокада ленинграда фото гол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" y="518571"/>
            <a:ext cx="9112784" cy="607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2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6324" y="404664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Да будет светлой ваша память, </a:t>
            </a:r>
            <a:endParaRPr lang="ru-RU" sz="4800" dirty="0">
              <a:solidFill>
                <a:srgbClr val="FF0000"/>
              </a:solidFill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Как материнская слеза.</a:t>
            </a:r>
            <a:endParaRPr lang="ru-RU" sz="4800" dirty="0">
              <a:solidFill>
                <a:srgbClr val="FF0000"/>
              </a:solidFill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Забывчивым напомни, камень,</a:t>
            </a:r>
            <a:endParaRPr lang="ru-RU" sz="4800" dirty="0">
              <a:solidFill>
                <a:srgbClr val="FF0000"/>
              </a:solidFill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О том, что забывать нельзя</a:t>
            </a:r>
            <a:r>
              <a:rPr lang="ru-RU" sz="4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4" descr="http://valentina-zubova.ru/wp-content/uploads/2014/05/vechnyiy-og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" y="4540333"/>
            <a:ext cx="3096344" cy="225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3405970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/>
              <a:t>3,7∙ 20 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-1 ∙ (-396)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-72 : 0,9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0,22 ∙ (-1000)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-50 ∙ 1,8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4,8 : 1,2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616026"/>
            <a:ext cx="3312368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/>
              <a:t>111 ∙ 4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300 ∙ 3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340 + 104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– 395 – 175</a:t>
            </a:r>
            <a:endParaRPr lang="ru-RU" sz="4000" b="1" dirty="0"/>
          </a:p>
          <a:p>
            <a:pPr>
              <a:lnSpc>
                <a:spcPct val="150000"/>
              </a:lnSpc>
            </a:pPr>
            <a:r>
              <a:rPr lang="ru-RU" sz="4000" b="1" dirty="0" smtClean="0"/>
              <a:t>0,24 : (–0,003)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83203" y="231031"/>
            <a:ext cx="349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Вычислить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4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/>
              <a:t>–80-Ь,   396-Е,  –220-Н,  74-В,</a:t>
            </a:r>
            <a:endParaRPr lang="ru-RU" sz="4800" b="1" dirty="0"/>
          </a:p>
          <a:p>
            <a:pPr>
              <a:lnSpc>
                <a:spcPct val="150000"/>
              </a:lnSpc>
            </a:pPr>
            <a:r>
              <a:rPr lang="ru-RU" sz="4800" b="1" dirty="0" smtClean="0"/>
              <a:t>900-Г,  –8-Ч,  444-О,  4-Й,  –90-Ы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708920"/>
            <a:ext cx="72941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ВЕЧНЫЙ ОГОНЬ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 descr="http://valentina-zubova.ru/wp-content/uploads/2014/05/vechnyiy-og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6" y="3789040"/>
            <a:ext cx="4032448" cy="29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6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Лето 1943 года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Одно из ярких страниц бессмертной летописи Великой Отечественной войны является битва на Курской дуге. По количеству войск и боевой техники, по ожесточению и напряжению она не имела себе равных в истории этой войны. </a:t>
            </a:r>
            <a:endParaRPr lang="ru-RU" sz="3600" dirty="0"/>
          </a:p>
          <a:p>
            <a:pPr algn="ctr"/>
            <a:r>
              <a:rPr lang="ru-RU" sz="3600" b="1" dirty="0">
                <a:solidFill>
                  <a:srgbClr val="0000FF"/>
                </a:solidFill>
              </a:rPr>
              <a:t>Узнаем название Курской битвы.</a:t>
            </a:r>
            <a:endParaRPr lang="ru-RU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818" y="260648"/>
            <a:ext cx="81079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Расположи числа в порядке убывания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166182"/>
              </p:ext>
            </p:extLst>
          </p:nvPr>
        </p:nvGraphicFramePr>
        <p:xfrm>
          <a:off x="107502" y="1124744"/>
          <a:ext cx="8784977" cy="2068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3424"/>
                <a:gridCol w="1433424"/>
                <a:gridCol w="1734809"/>
                <a:gridCol w="1533884"/>
                <a:gridCol w="1254996"/>
                <a:gridCol w="1394440"/>
              </a:tblGrid>
              <a:tr h="106295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-5,4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-5,45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-5,(4)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-5,09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-5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-4,9</a:t>
                      </a:r>
                      <a:endParaRPr lang="ru-RU" sz="4400" b="1" dirty="0"/>
                    </a:p>
                  </a:txBody>
                  <a:tcPr/>
                </a:tc>
              </a:tr>
              <a:tr h="809256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Я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У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Д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Н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Е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Н</a:t>
                      </a:r>
                      <a:endParaRPr lang="ru-RU" sz="60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707226"/>
                  </p:ext>
                </p:extLst>
              </p:nvPr>
            </p:nvGraphicFramePr>
            <p:xfrm>
              <a:off x="107504" y="3284984"/>
              <a:ext cx="8784977" cy="23526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3732"/>
                    <a:gridCol w="1496249"/>
                    <a:gridCol w="1496249"/>
                    <a:gridCol w="1496249"/>
                    <a:gridCol w="1496249"/>
                    <a:gridCol w="1496249"/>
                  </a:tblGrid>
                  <a:tr h="11447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dirty="0" smtClean="0"/>
                            <a:t>0</a:t>
                          </a:r>
                          <a:endParaRPr lang="ru-RU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dirty="0" smtClean="0"/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ru-RU" sz="4400" b="1" i="1" smtClean="0">
                                  <a:latin typeface="Cambria Math"/>
                                </a:rPr>
                                <m:t>𝟓</m:t>
                              </m:r>
                              <m:f>
                                <m:fPr>
                                  <m:ctrlPr>
                                    <a:rPr lang="ru-RU" sz="4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4400" b="1" i="1" smtClean="0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4400" b="1" i="1" smtClean="0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endParaRPr lang="ru-RU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44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4400" b="1" i="1" smtClean="0">
                                    <a:latin typeface="Cambria Math"/>
                                  </a:rPr>
                                  <m:t>𝟒</m:t>
                                </m:r>
                                <m:f>
                                  <m:fPr>
                                    <m:ctrlPr>
                                      <a:rPr lang="ru-RU" sz="44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44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4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dirty="0" smtClean="0"/>
                            <a:t>-5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5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54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5400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endParaRPr lang="ru-RU" sz="5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dirty="0" smtClean="0"/>
                            <a:t>-4,5</a:t>
                          </a:r>
                          <a:endParaRPr lang="ru-RU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dirty="0" smtClean="0"/>
                            <a:t>-5,39</a:t>
                          </a:r>
                          <a:endParaRPr lang="ru-RU" sz="4400" b="1" dirty="0"/>
                        </a:p>
                      </a:txBody>
                      <a:tcPr/>
                    </a:tc>
                  </a:tr>
                  <a:tr h="871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6000" dirty="0" smtClean="0"/>
                            <a:t>О</a:t>
                          </a:r>
                          <a:endParaRPr lang="ru-RU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6000" dirty="0" smtClean="0"/>
                            <a:t>А</a:t>
                          </a:r>
                          <a:endParaRPr lang="ru-RU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6000" dirty="0" smtClean="0"/>
                            <a:t>Г</a:t>
                          </a:r>
                          <a:endParaRPr lang="ru-RU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6000" dirty="0" smtClean="0"/>
                            <a:t>Н</a:t>
                          </a:r>
                          <a:endParaRPr lang="ru-RU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6000" dirty="0" smtClean="0"/>
                            <a:t>Г</a:t>
                          </a:r>
                          <a:endParaRPr lang="ru-RU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6000" dirty="0" smtClean="0"/>
                            <a:t>А</a:t>
                          </a:r>
                          <a:endParaRPr lang="ru-RU" sz="6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707226"/>
                  </p:ext>
                </p:extLst>
              </p:nvPr>
            </p:nvGraphicFramePr>
            <p:xfrm>
              <a:off x="107504" y="3284984"/>
              <a:ext cx="8784977" cy="23526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3732"/>
                    <a:gridCol w="1496249"/>
                    <a:gridCol w="1496249"/>
                    <a:gridCol w="1496249"/>
                    <a:gridCol w="1496249"/>
                    <a:gridCol w="1496249"/>
                  </a:tblGrid>
                  <a:tr h="13468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dirty="0" smtClean="0"/>
                            <a:t>0</a:t>
                          </a:r>
                          <a:endParaRPr lang="ru-RU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7755" t="-9050" r="-400816" b="-1054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6992" t="-9050" r="-299187" b="-1054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88163" t="-9050" r="-200408" b="-1054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dirty="0" smtClean="0"/>
                            <a:t>-4,5</a:t>
                          </a:r>
                          <a:endParaRPr lang="ru-RU" sz="4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dirty="0" smtClean="0"/>
                            <a:t>-5,39</a:t>
                          </a:r>
                          <a:endParaRPr lang="ru-RU" sz="4400" b="1" dirty="0"/>
                        </a:p>
                      </a:txBody>
                      <a:tcPr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6000" dirty="0" smtClean="0"/>
                            <a:t>О</a:t>
                          </a:r>
                          <a:endParaRPr lang="ru-RU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6000" dirty="0" smtClean="0"/>
                            <a:t>А</a:t>
                          </a:r>
                          <a:endParaRPr lang="ru-RU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6000" dirty="0" smtClean="0"/>
                            <a:t>Г</a:t>
                          </a:r>
                          <a:endParaRPr lang="ru-RU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6000" dirty="0" smtClean="0"/>
                            <a:t>Н</a:t>
                          </a:r>
                          <a:endParaRPr lang="ru-RU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6000" dirty="0" smtClean="0"/>
                            <a:t>Г</a:t>
                          </a:r>
                          <a:endParaRPr lang="ru-RU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6000" dirty="0" smtClean="0"/>
                            <a:t>А</a:t>
                          </a:r>
                          <a:endParaRPr lang="ru-RU" sz="6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06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338" y="692696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</a:rPr>
              <a:t>   Девиз урока</a:t>
            </a:r>
          </a:p>
          <a:p>
            <a:pPr algn="ctr">
              <a:lnSpc>
                <a:spcPct val="150000"/>
              </a:lnSpc>
            </a:pPr>
            <a:r>
              <a:rPr lang="ru-RU" sz="4000" dirty="0"/>
              <a:t> </a:t>
            </a:r>
            <a:r>
              <a:rPr lang="ru-RU" sz="4000" b="1" i="1" dirty="0">
                <a:solidFill>
                  <a:srgbClr val="0000FF"/>
                </a:solidFill>
              </a:rPr>
              <a:t>Тот, кто сегодня помнит прошлое своей страны, достоин будущего.</a:t>
            </a:r>
            <a:endParaRPr lang="ru-RU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artiny.ucoz.ru/_ph/124/2/6098975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332656"/>
            <a:ext cx="69992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ОГНЕННАЯ  ДУГА</a:t>
            </a:r>
            <a:endParaRPr lang="ru-RU" sz="7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800" y="2276872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00FF"/>
                </a:solidFill>
              </a:rPr>
              <a:t>Битва на Курской дуге продолжалась с 5 июля по 23 августа 1943 года. Сколько дней продолжалась битва?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06507" y="1340768"/>
            <a:ext cx="31309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 дней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26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лайд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8" t="23810" r="8214" b="11429"/>
          <a:stretch/>
        </p:blipFill>
        <p:spPr bwMode="auto">
          <a:xfrm>
            <a:off x="397159" y="980728"/>
            <a:ext cx="8280920" cy="533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085"/>
            <a:ext cx="2842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7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40768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С 22 июля по 22 декабря 1941 года в налетах на Москву участвовало</a:t>
            </a:r>
          </a:p>
          <a:p>
            <a:r>
              <a:rPr lang="ru-RU" sz="4400" b="1" dirty="0"/>
              <a:t>8 000 немецких самолетов. К городу прорвалось только 2,8%. Сколько самолетов не прорвалось к Москве?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2842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8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387" y="1196752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Всего </a:t>
            </a:r>
            <a:r>
              <a:rPr lang="ru-RU" sz="4000" b="1" dirty="0"/>
              <a:t>за время войны в налетах на Москву участвовало 8 823 самолета. К городу прорвалось только 337. Сколько процентов самолетов противника не прорвалось к Москве? Ответ округлите до десятых.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240" y="188640"/>
            <a:ext cx="2842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50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Более 30 миллионов советских людей погибли в эти страшные годы. Каждый год 9 мая мы чтим всех погибших минутой молчания. Если каждому погибшему посвятить минуту молчания, тогда население Земли будет </a:t>
            </a:r>
            <a:r>
              <a:rPr lang="ru-RU" sz="3600" b="1" dirty="0" smtClean="0"/>
              <a:t>молчать … лет</a:t>
            </a:r>
            <a:r>
              <a:rPr lang="ru-RU" sz="3600" b="1" dirty="0"/>
              <a:t>.  </a:t>
            </a:r>
            <a:endParaRPr lang="ru-RU" sz="3600" b="1" dirty="0" smtClean="0"/>
          </a:p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Сколько </a:t>
            </a:r>
            <a:r>
              <a:rPr lang="ru-RU" sz="3600" b="1" dirty="0">
                <a:solidFill>
                  <a:srgbClr val="0000FF"/>
                </a:solidFill>
              </a:rPr>
              <a:t>лет будет молчать Земля, вы узнаете, решив ещё одну задачу.</a:t>
            </a:r>
          </a:p>
        </p:txBody>
      </p:sp>
    </p:spTree>
    <p:extLst>
      <p:ext uri="{BB962C8B-B14F-4D97-AF65-F5344CB8AC3E}">
        <p14:creationId xmlns:p14="http://schemas.microsoft.com/office/powerpoint/2010/main" val="22863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Задумай двузначное число и прибавь к нему 12.</a:t>
            </a:r>
          </a:p>
          <a:p>
            <a:r>
              <a:rPr lang="ru-RU" sz="3600" b="1" dirty="0"/>
              <a:t>Получившийся результат вычти из 130.</a:t>
            </a:r>
          </a:p>
          <a:p>
            <a:r>
              <a:rPr lang="ru-RU" sz="3600" b="1" dirty="0"/>
              <a:t>К значению разности прибавь 5 и задуманное число.</a:t>
            </a:r>
          </a:p>
          <a:p>
            <a:r>
              <a:rPr lang="ru-RU" sz="3600" b="1" dirty="0"/>
              <a:t>От получившегося числа отними 120.</a:t>
            </a:r>
          </a:p>
          <a:p>
            <a:r>
              <a:rPr lang="ru-RU" sz="3600" b="1" dirty="0"/>
              <a:t>Значение разности умножь на 7.</a:t>
            </a:r>
          </a:p>
          <a:p>
            <a:r>
              <a:rPr lang="ru-RU" sz="3600" b="1" dirty="0"/>
              <a:t>От значения произведения отними 1.</a:t>
            </a:r>
          </a:p>
          <a:p>
            <a:r>
              <a:rPr lang="ru-RU" sz="3600" b="1" dirty="0"/>
              <a:t>Остаток раздели пополам, а затем прибавь 20.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251" y="0"/>
            <a:ext cx="2842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6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188640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65 лет прошло с того дня, как закончилась война. </a:t>
            </a:r>
            <a:r>
              <a:rPr lang="ru-RU" sz="2800" b="1" dirty="0"/>
              <a:t>Но в памяти народной навсегда остались те, кто принёс нам Победу в мае 1945 года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Данные </a:t>
            </a:r>
            <a:r>
              <a:rPr lang="ru-RU" sz="2800" b="1" dirty="0">
                <a:solidFill>
                  <a:srgbClr val="0000FF"/>
                </a:solidFill>
              </a:rPr>
              <a:t>о гибели гражданского населения:</a:t>
            </a:r>
          </a:p>
          <a:p>
            <a:r>
              <a:rPr lang="ru-RU" sz="2800" b="1" dirty="0" smtClean="0"/>
              <a:t>- преднамеренно </a:t>
            </a:r>
            <a:r>
              <a:rPr lang="ru-RU" sz="2800" b="1" dirty="0"/>
              <a:t>истреблено – 7 млн. 420 тыс. </a:t>
            </a:r>
            <a:r>
              <a:rPr lang="ru-RU" sz="2800" b="1" dirty="0" smtClean="0"/>
              <a:t>135</a:t>
            </a:r>
          </a:p>
          <a:p>
            <a:r>
              <a:rPr lang="ru-RU" sz="2800" b="1" dirty="0" smtClean="0"/>
              <a:t>                                                                                  </a:t>
            </a:r>
            <a:r>
              <a:rPr lang="ru-RU" sz="2800" b="1" dirty="0"/>
              <a:t>человек</a:t>
            </a:r>
          </a:p>
          <a:p>
            <a:r>
              <a:rPr lang="ru-RU" sz="2800" b="1" dirty="0"/>
              <a:t>- погибло на принудительных работах в Германии – 2 млн. 164 тыс. 313 человек</a:t>
            </a:r>
          </a:p>
          <a:p>
            <a:r>
              <a:rPr lang="ru-RU" sz="2800" b="1" dirty="0" smtClean="0"/>
              <a:t>- погибло </a:t>
            </a:r>
            <a:r>
              <a:rPr lang="ru-RU" sz="2800" b="1" dirty="0"/>
              <a:t>от жестоких условий оккупации </a:t>
            </a:r>
            <a:r>
              <a:rPr lang="ru-RU" sz="2800" b="1" dirty="0" smtClean="0"/>
              <a:t>–</a:t>
            </a:r>
          </a:p>
          <a:p>
            <a:r>
              <a:rPr lang="ru-RU" sz="2800" b="1" dirty="0" smtClean="0"/>
              <a:t>                                                        </a:t>
            </a:r>
            <a:r>
              <a:rPr lang="ru-RU" sz="2800" b="1" dirty="0"/>
              <a:t>4 млн</a:t>
            </a:r>
            <a:r>
              <a:rPr lang="ru-RU" sz="2800" b="1" dirty="0" smtClean="0"/>
              <a:t>. 100тыс</a:t>
            </a:r>
            <a:r>
              <a:rPr lang="ru-RU" sz="2800" b="1" dirty="0"/>
              <a:t>. человек</a:t>
            </a:r>
          </a:p>
          <a:p>
            <a:r>
              <a:rPr lang="ru-RU" sz="2800" b="1" dirty="0">
                <a:solidFill>
                  <a:srgbClr val="0000FF"/>
                </a:solidFill>
              </a:rPr>
              <a:t>Данные о гибели среди военных:</a:t>
            </a:r>
          </a:p>
          <a:p>
            <a:r>
              <a:rPr lang="ru-RU" sz="2800" b="1" dirty="0" smtClean="0"/>
              <a:t>- убито </a:t>
            </a:r>
            <a:r>
              <a:rPr lang="ru-RU" sz="2800" b="1" dirty="0"/>
              <a:t>в боях, умерло от ран, пропало без вести </a:t>
            </a:r>
            <a:r>
              <a:rPr lang="ru-RU" sz="2800" b="1" dirty="0" smtClean="0"/>
              <a:t>–</a:t>
            </a:r>
          </a:p>
          <a:p>
            <a:r>
              <a:rPr lang="ru-RU" sz="2800" b="1" dirty="0" smtClean="0"/>
              <a:t>                                          </a:t>
            </a:r>
            <a:r>
              <a:rPr lang="ru-RU" sz="2800" b="1" dirty="0"/>
              <a:t>11 </a:t>
            </a:r>
            <a:r>
              <a:rPr lang="ru-RU" sz="2800" b="1" dirty="0" smtClean="0"/>
              <a:t>млн. 944 </a:t>
            </a:r>
            <a:r>
              <a:rPr lang="ru-RU" sz="2800" b="1" dirty="0"/>
              <a:t>тыс. 100 человек.</a:t>
            </a:r>
          </a:p>
          <a:p>
            <a:r>
              <a:rPr lang="ru-RU" sz="2800" b="1" dirty="0">
                <a:solidFill>
                  <a:srgbClr val="FF00FF"/>
                </a:solidFill>
              </a:rPr>
              <a:t>Всего:</a:t>
            </a:r>
            <a:r>
              <a:rPr lang="ru-RU" sz="2800" b="1" dirty="0"/>
              <a:t> </a:t>
            </a:r>
            <a:r>
              <a:rPr lang="ru-RU" sz="2800" b="1" dirty="0" smtClean="0"/>
              <a:t>  </a:t>
            </a:r>
            <a:r>
              <a:rPr lang="ru-RU" sz="4400" b="1" dirty="0" smtClean="0"/>
              <a:t>26 </a:t>
            </a:r>
            <a:r>
              <a:rPr lang="ru-RU" sz="4400" b="1" dirty="0"/>
              <a:t>млн. 600 тыс.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3183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0509" y="1556792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2"/>
              </a:rPr>
              <a:t>http://</a:t>
            </a:r>
            <a:r>
              <a:rPr lang="en-US" sz="2400" b="1" dirty="0" smtClean="0">
                <a:hlinkClick r:id="rId2"/>
              </a:rPr>
              <a:t>www.youtube.com/watch?v=12RAiS2EjmY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0509" y="524882"/>
            <a:ext cx="6784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МИНУТА  МОЛЧАНИЯ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2291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047529"/>
              </p:ext>
            </p:extLst>
          </p:nvPr>
        </p:nvGraphicFramePr>
        <p:xfrm>
          <a:off x="0" y="57150"/>
          <a:ext cx="91424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Слайд" r:id="rId3" imgW="4242653" imgH="3183509" progId="PowerPoint.Slide.8">
                  <p:embed/>
                </p:oleObj>
              </mc:Choice>
              <mc:Fallback>
                <p:oleObj name="Слайд" r:id="rId3" imgW="4242653" imgH="3183509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5556" t="5586" r="5556" b="4044"/>
                      <a:stretch>
                        <a:fillRect/>
                      </a:stretch>
                    </p:blipFill>
                    <p:spPr bwMode="auto">
                      <a:xfrm>
                        <a:off x="0" y="57150"/>
                        <a:ext cx="91424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8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ла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91313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7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1159" y="116632"/>
            <a:ext cx="5524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Вычислить устно: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8"/>
              <p:cNvSpPr txBox="1">
                <a:spLocks noChangeArrowheads="1"/>
              </p:cNvSpPr>
              <p:nvPr/>
            </p:nvSpPr>
            <p:spPr>
              <a:xfrm>
                <a:off x="539552" y="1009246"/>
                <a:ext cx="6264696" cy="51680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ru-RU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ru-RU" sz="4800" b="1" i="0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ru-RU" sz="48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8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ru-RU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·</a:t>
                </a:r>
                <a:r>
                  <a:rPr lang="en-US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ru-RU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ru-RU" sz="4800" b="1" i="0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ru-RU" sz="48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f>
                      <m:fPr>
                        <m:ctrlPr>
                          <a:rPr lang="ru-RU" sz="4800" b="1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) =</a:t>
                </a:r>
              </a:p>
              <a:p>
                <a:pPr algn="l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ru-RU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2)   – 13,5</a:t>
                </a:r>
                <a:r>
                  <a:rPr lang="en-US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ru-RU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:</a:t>
                </a:r>
                <a:r>
                  <a:rPr lang="en-US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ru-RU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(-1,5) =</a:t>
                </a:r>
              </a:p>
              <a:p>
                <a:pPr algn="l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ru-RU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3)   – 0,5</a:t>
                </a:r>
                <a:r>
                  <a:rPr lang="en-US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ru-RU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+</a:t>
                </a:r>
                <a:r>
                  <a:rPr lang="en-US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ru-RU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5 – 0,5 =</a:t>
                </a:r>
              </a:p>
              <a:p>
                <a:pPr algn="l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ru-RU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4)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800" b="1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ru-RU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ru-RU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ru-RU" sz="4800" b="1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800" b="1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ru-RU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ru-RU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ru-RU" sz="4800" b="1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 + 4 =</a:t>
                </a:r>
                <a:endParaRPr lang="ru-RU" sz="48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09246"/>
                <a:ext cx="6264696" cy="5168096"/>
              </a:xfrm>
              <a:prstGeom prst="rect">
                <a:avLst/>
              </a:prstGeom>
              <a:blipFill rotWithShape="1">
                <a:blip r:embed="rId2"/>
                <a:stretch>
                  <a:fillRect l="-4479" b="-93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4612492" y="1196752"/>
            <a:ext cx="7633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73248" y="2643302"/>
            <a:ext cx="7633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3931834"/>
            <a:ext cx="7633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31495" y="5118576"/>
            <a:ext cx="7633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8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2935" y="188640"/>
            <a:ext cx="2311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3387" y="903418"/>
            <a:ext cx="348633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Учитель математики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высшей категории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МБОУ «СОШ№17»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г. Ангарска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3117F3"/>
                </a:solidFill>
              </a:rPr>
              <a:t>МАРЧЕНКО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3117F3"/>
                </a:solidFill>
              </a:rPr>
              <a:t>СВЕТЛАНА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3117F3"/>
                </a:solidFill>
              </a:rPr>
              <a:t>САЛИХОВНА</a:t>
            </a:r>
            <a:endParaRPr lang="ru-RU" sz="4000" b="1" dirty="0">
              <a:solidFill>
                <a:srgbClr val="3117F3"/>
              </a:solidFill>
            </a:endParaRPr>
          </a:p>
        </p:txBody>
      </p:sp>
      <p:pic>
        <p:nvPicPr>
          <p:cNvPr id="6146" name="Picture 2" descr="C:\Users\Светла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8369"/>
            <a:ext cx="3643313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1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put.ru/pictures/max/460/14136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" y="548680"/>
            <a:ext cx="919538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853" y="116632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Сегодня наш урок будет </a:t>
            </a:r>
            <a:r>
              <a:rPr lang="ru-RU" sz="3200" b="1" dirty="0" smtClean="0">
                <a:solidFill>
                  <a:srgbClr val="0000FF"/>
                </a:solidFill>
              </a:rPr>
              <a:t>посвящён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70-летию Победы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>
                <a:solidFill>
                  <a:srgbClr val="0000FF"/>
                </a:solidFill>
              </a:rPr>
              <a:t>нашей страны над Германией</a:t>
            </a:r>
            <a:r>
              <a:rPr lang="ru-RU" sz="3200" b="1" dirty="0" smtClean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 70 </a:t>
            </a:r>
            <a:r>
              <a:rPr lang="ru-RU" sz="3200" b="1" dirty="0">
                <a:solidFill>
                  <a:srgbClr val="0000FF"/>
                </a:solidFill>
              </a:rPr>
              <a:t>лет назад отгремели залпы Великой Отечественной войны. </a:t>
            </a:r>
            <a:endParaRPr lang="ru-RU" sz="32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Я </a:t>
            </a:r>
            <a:r>
              <a:rPr lang="ru-RU" sz="3200" b="1" dirty="0">
                <a:solidFill>
                  <a:srgbClr val="0000FF"/>
                </a:solidFill>
              </a:rPr>
              <a:t>хочу, чтобы сегодня на уроке вы почувствовали дыхание Великой Отечественной войны. Вечная память всем людям принёсшим Победу. Слава их живёт и поныне.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http://valentina-zubova.ru/wp-content/uploads/2014/05/vechnyiy-og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24422"/>
            <a:ext cx="3096344" cy="225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4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Великая Отечественная война началась </a:t>
            </a:r>
            <a:r>
              <a:rPr lang="ru-RU" sz="4000" b="1" dirty="0">
                <a:solidFill>
                  <a:srgbClr val="FF0000"/>
                </a:solidFill>
              </a:rPr>
              <a:t>22 июня 1941г.</a:t>
            </a:r>
            <a:r>
              <a:rPr lang="ru-RU" sz="4000" b="1" dirty="0">
                <a:solidFill>
                  <a:srgbClr val="0000FF"/>
                </a:solidFill>
              </a:rPr>
              <a:t> Кто знает сколько дней продолжалась война?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7429" y="2852936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Узнать, сколько дней продолжалась война, поможет вам </a:t>
            </a:r>
            <a:r>
              <a:rPr lang="ru-RU" sz="3600" b="1" dirty="0">
                <a:solidFill>
                  <a:srgbClr val="FF00FF"/>
                </a:solidFill>
              </a:rPr>
              <a:t>удивительный квадрат.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Выберите из каждой строки и каждого столбца по одному числу, найдите сумму выбранных четырёх чисел, и вы получите ответ на вопрос.</a:t>
            </a:r>
          </a:p>
        </p:txBody>
      </p:sp>
    </p:spTree>
    <p:extLst>
      <p:ext uri="{BB962C8B-B14F-4D97-AF65-F5344CB8AC3E}">
        <p14:creationId xmlns:p14="http://schemas.microsoft.com/office/powerpoint/2010/main" val="8908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361977"/>
              </p:ext>
            </p:extLst>
          </p:nvPr>
        </p:nvGraphicFramePr>
        <p:xfrm>
          <a:off x="1475655" y="1061057"/>
          <a:ext cx="6144348" cy="5544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6087"/>
                <a:gridCol w="1536087"/>
                <a:gridCol w="1536087"/>
                <a:gridCol w="1536087"/>
              </a:tblGrid>
              <a:tr h="15403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4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4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4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8373" y="116632"/>
            <a:ext cx="8727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ЗАМЕЧАТЕЛЬНЫЙ  КВАДРАТ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255111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413</a:t>
            </a:r>
            <a:endParaRPr lang="ru-RU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13290" y="1255110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218</a:t>
            </a:r>
            <a:endParaRPr lang="ru-RU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3" y="1255109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474</a:t>
            </a:r>
            <a:endParaRPr lang="ru-RU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1241791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567</a:t>
            </a:r>
            <a:endParaRPr lang="ru-RU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80380" y="2722240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569</a:t>
            </a:r>
            <a:endParaRPr lang="ru-RU" sz="7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9831" y="2708919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374</a:t>
            </a:r>
            <a:endParaRPr lang="ru-RU" sz="7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3" y="2708919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630</a:t>
            </a:r>
            <a:endParaRPr lang="ru-RU" sz="7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61565" y="2722237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979</a:t>
            </a:r>
            <a:endParaRPr lang="ru-RU" sz="7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4077073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195</a:t>
            </a:r>
            <a:endParaRPr lang="ru-RU" sz="7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81366" y="4054355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0</a:t>
            </a:r>
            <a:endParaRPr lang="ru-RU" sz="7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3" y="4077071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256</a:t>
            </a:r>
            <a:endParaRPr lang="ru-RU" sz="7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84168" y="4063753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349</a:t>
            </a:r>
            <a:endParaRPr lang="ru-RU" sz="7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50196" y="5373217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221</a:t>
            </a:r>
            <a:endParaRPr lang="ru-RU" sz="7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47327" y="5373216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26</a:t>
            </a:r>
            <a:endParaRPr lang="ru-RU" sz="7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18551" y="5373215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282</a:t>
            </a:r>
            <a:endParaRPr lang="ru-RU" sz="7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30716" y="5359897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375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4588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355" y="404664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Празднуя очередную годовщину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великой Победы</a:t>
            </a:r>
            <a:r>
              <a:rPr lang="ru-RU" sz="2800" b="1" dirty="0"/>
              <a:t>, мы снова и снова вспоминаем, какие суровые испытания выпали на долю нашей страны с той минуты, когда фашистские полчища вероломно, без объявления войны хлынули через наши границы. Война, навязанная нам, была самым крупным вооруженным нашествием ударных сил империализма. В ее огне, полыхавшем от Баренцева до Черного морей, решалась судьба первого в мире социалистического государства, будущее сотен миллионов людей, судьба всей мировой цивилизации.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3148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В 4 часа утра 22 </a:t>
            </a:r>
            <a:r>
              <a:rPr lang="ru-RU" sz="4800" b="1" dirty="0" smtClean="0">
                <a:solidFill>
                  <a:srgbClr val="FF0000"/>
                </a:solidFill>
              </a:rPr>
              <a:t>июня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/>
              <a:t>фашисты начали бомбить пограничную крепость</a:t>
            </a:r>
            <a:r>
              <a:rPr lang="ru-RU" sz="4800" b="1" dirty="0" smtClean="0"/>
              <a:t>.</a:t>
            </a:r>
          </a:p>
          <a:p>
            <a:pPr algn="ctr"/>
            <a:endParaRPr lang="ru-RU" sz="4800" b="1" dirty="0"/>
          </a:p>
          <a:p>
            <a:pPr algn="ctr"/>
            <a:r>
              <a:rPr lang="ru-RU" sz="4800" b="1" dirty="0" smtClean="0"/>
              <a:t> </a:t>
            </a:r>
            <a:r>
              <a:rPr lang="ru-RU" sz="4800" b="1" dirty="0">
                <a:solidFill>
                  <a:srgbClr val="0000FF"/>
                </a:solidFill>
              </a:rPr>
              <a:t>Кто знает, что это за крепость?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15719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Узнать название этой крепости нам поможет задание.</a:t>
            </a:r>
          </a:p>
        </p:txBody>
      </p:sp>
    </p:spTree>
    <p:extLst>
      <p:ext uri="{BB962C8B-B14F-4D97-AF65-F5344CB8AC3E}">
        <p14:creationId xmlns:p14="http://schemas.microsoft.com/office/powerpoint/2010/main" val="34457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1053</Words>
  <Application>Microsoft Office PowerPoint</Application>
  <PresentationFormat>Экран (4:3)</PresentationFormat>
  <Paragraphs>151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26</cp:revision>
  <dcterms:created xsi:type="dcterms:W3CDTF">2015-04-09T04:47:38Z</dcterms:created>
  <dcterms:modified xsi:type="dcterms:W3CDTF">2016-03-30T13:38:19Z</dcterms:modified>
</cp:coreProperties>
</file>