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97" r:id="rId3"/>
    <p:sldId id="298" r:id="rId4"/>
    <p:sldId id="305" r:id="rId5"/>
    <p:sldId id="304" r:id="rId6"/>
    <p:sldId id="308" r:id="rId7"/>
    <p:sldId id="278" r:id="rId8"/>
    <p:sldId id="282" r:id="rId9"/>
    <p:sldId id="283" r:id="rId10"/>
    <p:sldId id="284" r:id="rId11"/>
    <p:sldId id="285" r:id="rId12"/>
    <p:sldId id="286" r:id="rId13"/>
    <p:sldId id="287" r:id="rId14"/>
    <p:sldId id="289" r:id="rId15"/>
    <p:sldId id="309" r:id="rId16"/>
    <p:sldId id="268" r:id="rId17"/>
    <p:sldId id="310" r:id="rId18"/>
    <p:sldId id="312" r:id="rId19"/>
    <p:sldId id="311" r:id="rId20"/>
    <p:sldId id="313" r:id="rId21"/>
    <p:sldId id="314" r:id="rId22"/>
    <p:sldId id="315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92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E7681-6970-4C7B-BFDA-1E6FFCA4AD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81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2CAC42-A9B3-4A0A-AF63-9EB92AE334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87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10171-7E32-4926-AEBB-8D747DD941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53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91BA1-EC62-464C-923B-1720EF4198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1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423114-67D3-4232-9F3A-DE7CFB501F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480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74EFD-42A1-4BA4-A9DE-CE481F8D1C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45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D2110-FA93-42C1-9753-0EE3EDB44C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55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4CFC6B-9C66-4598-BEEF-84D637ABEA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31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5419D-0539-4E2A-87B2-9FF032F1B8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341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0FD44-C8C2-4ACA-BBD5-EA01CA5113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33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9A906E-E20B-463D-BADA-0485D59020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08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749249-B659-4FE0-B413-E905DAFFF1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1196752"/>
            <a:ext cx="8018991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6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Применение</a:t>
            </a:r>
          </a:p>
          <a:p>
            <a:pPr algn="ctr">
              <a:defRPr/>
            </a:pPr>
            <a:r>
              <a:rPr lang="ru-RU" sz="66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формул сокращенного умножения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5536" y="404664"/>
            <a:ext cx="3672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МБОУ «СОШ №17» г. АНГАРСК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604034" y="6165304"/>
            <a:ext cx="202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МАРЧЕНКО С.С.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428625" y="5929313"/>
            <a:ext cx="1149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>
                <a:solidFill>
                  <a:schemeClr val="bg1"/>
                </a:solidFill>
              </a:rPr>
              <a:t>Уран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571500" y="5715000"/>
            <a:ext cx="1662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>
                <a:solidFill>
                  <a:schemeClr val="bg1"/>
                </a:solidFill>
              </a:rPr>
              <a:t>Плутон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Прямоугольник 6"/>
          <p:cNvSpPr>
            <a:spLocks noChangeArrowheads="1"/>
          </p:cNvSpPr>
          <p:nvPr/>
        </p:nvSpPr>
        <p:spPr bwMode="auto">
          <a:xfrm>
            <a:off x="214313" y="6072188"/>
            <a:ext cx="7489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>
                <a:solidFill>
                  <a:schemeClr val="bg1"/>
                </a:solidFill>
              </a:rPr>
              <a:t>Марс- Пира (огненный, пламенный)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Прямоугольник 6"/>
          <p:cNvSpPr>
            <a:spLocks noChangeArrowheads="1"/>
          </p:cNvSpPr>
          <p:nvPr/>
        </p:nvSpPr>
        <p:spPr bwMode="auto">
          <a:xfrm>
            <a:off x="0" y="5780088"/>
            <a:ext cx="9144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>
                <a:solidFill>
                  <a:schemeClr val="bg1"/>
                </a:solidFill>
              </a:rPr>
              <a:t>  Меркурий - Стилбон </a:t>
            </a:r>
          </a:p>
          <a:p>
            <a:pPr eaLnBrk="1" hangingPunct="1"/>
            <a:r>
              <a:rPr lang="ru-RU" altLang="ru-RU" sz="3200">
                <a:solidFill>
                  <a:schemeClr val="bg1"/>
                </a:solidFill>
              </a:rPr>
              <a:t> (сверкающий, искрящийся).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Прямоугольник 6"/>
          <p:cNvSpPr>
            <a:spLocks noChangeArrowheads="1"/>
          </p:cNvSpPr>
          <p:nvPr/>
        </p:nvSpPr>
        <p:spPr bwMode="auto">
          <a:xfrm>
            <a:off x="0" y="5572125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>
                <a:solidFill>
                  <a:schemeClr val="bg1"/>
                </a:solidFill>
              </a:rPr>
              <a:t>   Сатурн – Фенон</a:t>
            </a:r>
          </a:p>
          <a:p>
            <a:pPr eaLnBrk="1" hangingPunct="1"/>
            <a:r>
              <a:rPr lang="ru-RU" altLang="ru-RU" sz="3200">
                <a:solidFill>
                  <a:schemeClr val="bg1"/>
                </a:solidFill>
              </a:rPr>
              <a:t> (в переводе означает сияющий)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50122" y="836712"/>
            <a:ext cx="799288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4400" i="1" dirty="0"/>
              <a:t>Долгое время одну из известных в древности  планет в периоды утренней и вечерней видимости греки считали разными светилами.</a:t>
            </a:r>
            <a:endParaRPr lang="ru-RU" sz="4400" dirty="0"/>
          </a:p>
          <a:p>
            <a:pPr algn="ctr">
              <a:defRPr/>
            </a:pPr>
            <a:r>
              <a:rPr lang="ru-RU" sz="1600" b="0" dirty="0" smtClean="0"/>
              <a:t>.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116783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Содержимое 5"/>
          <p:cNvSpPr>
            <a:spLocks noGrp="1"/>
          </p:cNvSpPr>
          <p:nvPr>
            <p:ph idx="1"/>
          </p:nvPr>
        </p:nvSpPr>
        <p:spPr>
          <a:xfrm>
            <a:off x="242270" y="188640"/>
            <a:ext cx="8814122" cy="9867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ru-RU" sz="2800" b="1" dirty="0" smtClean="0"/>
              <a:t>    </a:t>
            </a:r>
            <a:r>
              <a:rPr lang="ru-RU" altLang="ru-RU" sz="2800" b="1" dirty="0" smtClean="0"/>
              <a:t>№3  Упростите заданные алгебраические выражения. </a:t>
            </a:r>
          </a:p>
        </p:txBody>
      </p:sp>
      <p:sp>
        <p:nvSpPr>
          <p:cNvPr id="4105" name="Rectangle 4"/>
          <p:cNvSpPr>
            <a:spLocks noChangeArrowheads="1"/>
          </p:cNvSpPr>
          <p:nvPr/>
        </p:nvSpPr>
        <p:spPr bwMode="auto">
          <a:xfrm>
            <a:off x="611560" y="1268760"/>
            <a:ext cx="30861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 dirty="0"/>
              <a:t>1) (</a:t>
            </a:r>
            <a:r>
              <a:rPr lang="en-US" altLang="ru-RU" sz="3200" dirty="0" smtClean="0"/>
              <a:t>2a-1)²- 4a² </a:t>
            </a:r>
            <a:r>
              <a:rPr lang="ru-RU" altLang="ru-RU" sz="3200" dirty="0" smtClean="0"/>
              <a:t>=</a:t>
            </a:r>
            <a:endParaRPr lang="en-US" altLang="ru-RU" sz="3200" dirty="0"/>
          </a:p>
        </p:txBody>
      </p:sp>
      <p:sp>
        <p:nvSpPr>
          <p:cNvPr id="4106" name="Rectangle 5"/>
          <p:cNvSpPr>
            <a:spLocks noChangeArrowheads="1"/>
          </p:cNvSpPr>
          <p:nvPr/>
        </p:nvSpPr>
        <p:spPr bwMode="auto">
          <a:xfrm>
            <a:off x="609244" y="2142118"/>
            <a:ext cx="47371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 dirty="0"/>
              <a:t>2) 4a (</a:t>
            </a:r>
            <a:r>
              <a:rPr lang="en-US" altLang="ru-RU" sz="3200" dirty="0" smtClean="0"/>
              <a:t>a - 2</a:t>
            </a:r>
            <a:r>
              <a:rPr lang="en-US" altLang="ru-RU" sz="3200" dirty="0"/>
              <a:t>)- (</a:t>
            </a:r>
            <a:r>
              <a:rPr lang="en-US" altLang="ru-RU" sz="3200" dirty="0" smtClean="0"/>
              <a:t>a - 2)²+4 = </a:t>
            </a:r>
            <a:endParaRPr lang="en-US" altLang="ru-RU" sz="3200" dirty="0"/>
          </a:p>
        </p:txBody>
      </p:sp>
      <p:sp>
        <p:nvSpPr>
          <p:cNvPr id="4107" name="Rectangle 6"/>
          <p:cNvSpPr>
            <a:spLocks noChangeArrowheads="1"/>
          </p:cNvSpPr>
          <p:nvPr/>
        </p:nvSpPr>
        <p:spPr bwMode="auto">
          <a:xfrm>
            <a:off x="626387" y="2973653"/>
            <a:ext cx="44214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 dirty="0"/>
              <a:t>3) (a+2)(a+4)- (</a:t>
            </a:r>
            <a:r>
              <a:rPr lang="en-US" altLang="ru-RU" sz="3200" dirty="0" smtClean="0"/>
              <a:t>a+1)² = </a:t>
            </a:r>
            <a:endParaRPr lang="ru-RU" altLang="ru-RU" sz="3200" dirty="0"/>
          </a:p>
        </p:txBody>
      </p:sp>
      <p:sp>
        <p:nvSpPr>
          <p:cNvPr id="4108" name="Rectangle 7"/>
          <p:cNvSpPr>
            <a:spLocks noChangeArrowheads="1"/>
          </p:cNvSpPr>
          <p:nvPr/>
        </p:nvSpPr>
        <p:spPr bwMode="auto">
          <a:xfrm>
            <a:off x="572801" y="4796532"/>
            <a:ext cx="46586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dirty="0"/>
              <a:t>5) (</a:t>
            </a:r>
            <a:r>
              <a:rPr lang="en-US" altLang="ru-RU" sz="3200" dirty="0"/>
              <a:t>a </a:t>
            </a:r>
            <a:r>
              <a:rPr lang="ru-RU" altLang="ru-RU" sz="3200" dirty="0"/>
              <a:t>- 1)² - (</a:t>
            </a:r>
            <a:r>
              <a:rPr lang="en-US" altLang="ru-RU" sz="3200" dirty="0"/>
              <a:t>a</a:t>
            </a:r>
            <a:r>
              <a:rPr lang="ru-RU" altLang="ru-RU" sz="3200" dirty="0"/>
              <a:t>+1)(</a:t>
            </a:r>
            <a:r>
              <a:rPr lang="en-US" altLang="ru-RU" sz="3200" dirty="0"/>
              <a:t>a</a:t>
            </a:r>
            <a:r>
              <a:rPr lang="ru-RU" altLang="ru-RU" sz="3200" dirty="0"/>
              <a:t>+2</a:t>
            </a:r>
            <a:r>
              <a:rPr lang="ru-RU" altLang="ru-RU" sz="3200" dirty="0" smtClean="0"/>
              <a:t>)</a:t>
            </a:r>
            <a:r>
              <a:rPr lang="en-US" altLang="ru-RU" sz="3200" dirty="0" smtClean="0"/>
              <a:t> </a:t>
            </a:r>
            <a:r>
              <a:rPr lang="ru-RU" altLang="ru-RU" sz="3200" dirty="0" smtClean="0"/>
              <a:t>= </a:t>
            </a:r>
            <a:endParaRPr lang="ru-RU" alt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9" name="Rectangle 12"/>
              <p:cNvSpPr>
                <a:spLocks noChangeArrowheads="1"/>
              </p:cNvSpPr>
              <p:nvPr/>
            </p:nvSpPr>
            <p:spPr bwMode="auto">
              <a:xfrm>
                <a:off x="611560" y="5589240"/>
                <a:ext cx="8248284" cy="5959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altLang="ru-RU" sz="3200" dirty="0" smtClean="0">
                    <a:cs typeface="Times New Roman" pitchFamily="18" charset="0"/>
                  </a:rPr>
                  <a:t>6)  (2+1)(2²+1)(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sz="32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ru-RU" sz="3200" b="1" i="1" dirty="0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e>
                      <m:sup>
                        <m:r>
                          <a:rPr lang="en-US" altLang="ru-RU" sz="3200" b="1" i="1" dirty="0" smtClean="0"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sup>
                    </m:sSup>
                    <m:r>
                      <a:rPr lang="en-US" altLang="ru-RU" sz="3200" b="1" i="1" dirty="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altLang="ru-RU" sz="3200" b="1" i="1" dirty="0" smtClean="0">
                        <a:latin typeface="Cambria Math"/>
                        <a:cs typeface="Times New Roman" pitchFamily="18" charset="0"/>
                      </a:rPr>
                      <m:t>𝟏</m:t>
                    </m:r>
                    <m:r>
                      <a:rPr lang="en-US" altLang="ru-RU" sz="3200" b="1" i="1" dirty="0" smtClean="0">
                        <a:latin typeface="Cambria Math"/>
                        <a:cs typeface="Times New Roman" pitchFamily="18" charset="0"/>
                      </a:rPr>
                      <m:t>)(</m:t>
                    </m:r>
                    <m:sSup>
                      <m:sSupPr>
                        <m:ctrlPr>
                          <a:rPr lang="en-US" altLang="ru-RU" sz="3200" b="1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altLang="ru-RU" sz="3200" b="1" i="1" dirty="0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e>
                      <m:sup>
                        <m:r>
                          <a:rPr lang="en-US" altLang="ru-RU" sz="3200" b="1" i="1" dirty="0" smtClean="0"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sup>
                    </m:sSup>
                  </m:oMath>
                </a14:m>
                <a:r>
                  <a:rPr lang="en-US" altLang="ru-RU" sz="3200" dirty="0" smtClean="0"/>
                  <a:t>+1)(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ru-RU" sz="3200" b="1" i="1" smtClean="0"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altLang="ru-RU" sz="3200" b="1" i="1" smtClean="0">
                            <a:latin typeface="Cambria Math"/>
                          </a:rPr>
                          <m:t>𝟏𝟔</m:t>
                        </m:r>
                      </m:sup>
                    </m:sSup>
                  </m:oMath>
                </a14:m>
                <a:r>
                  <a:rPr lang="en-US" altLang="ru-RU" sz="3200" dirty="0" smtClean="0"/>
                  <a:t>+1)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ru-RU" sz="3200" b="1" i="1" smtClean="0"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altLang="ru-RU" sz="3200" b="1" i="1" smtClean="0">
                            <a:latin typeface="Cambria Math"/>
                          </a:rPr>
                          <m:t>𝟑𝟐</m:t>
                        </m:r>
                      </m:sup>
                    </m:sSup>
                  </m:oMath>
                </a14:m>
                <a:r>
                  <a:rPr lang="en-US" altLang="ru-RU" sz="3200" dirty="0" smtClean="0"/>
                  <a:t> =</a:t>
                </a:r>
                <a:endParaRPr lang="ru-RU" altLang="ru-RU" sz="3200" dirty="0"/>
              </a:p>
            </p:txBody>
          </p:sp>
        </mc:Choice>
        <mc:Fallback xmlns="">
          <p:sp>
            <p:nvSpPr>
              <p:cNvPr id="4109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560" y="5589240"/>
                <a:ext cx="8248284" cy="595932"/>
              </a:xfrm>
              <a:prstGeom prst="rect">
                <a:avLst/>
              </a:prstGeom>
              <a:blipFill rotWithShape="1">
                <a:blip r:embed="rId2"/>
                <a:stretch>
                  <a:fillRect l="-1848" t="-11224" r="-961" b="-3265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34" name="Rectangle 7"/>
          <p:cNvSpPr>
            <a:spLocks noChangeArrowheads="1"/>
          </p:cNvSpPr>
          <p:nvPr/>
        </p:nvSpPr>
        <p:spPr bwMode="auto">
          <a:xfrm>
            <a:off x="614825" y="3861048"/>
            <a:ext cx="49552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dirty="0"/>
              <a:t>4) (</a:t>
            </a:r>
            <a:r>
              <a:rPr lang="en-US" altLang="ru-RU" sz="3200" dirty="0"/>
              <a:t>a </a:t>
            </a:r>
            <a:r>
              <a:rPr lang="ru-RU" altLang="ru-RU" sz="3200" dirty="0"/>
              <a:t>+2)² + 2</a:t>
            </a:r>
            <a:r>
              <a:rPr lang="en-US" altLang="ru-RU" sz="3200" dirty="0"/>
              <a:t>a</a:t>
            </a:r>
            <a:r>
              <a:rPr lang="ru-RU" altLang="ru-RU" sz="3200" dirty="0"/>
              <a:t>(</a:t>
            </a:r>
            <a:r>
              <a:rPr lang="en-US" altLang="ru-RU" sz="3200" dirty="0" smtClean="0"/>
              <a:t>a </a:t>
            </a:r>
            <a:r>
              <a:rPr lang="ru-RU" altLang="ru-RU" sz="3200" dirty="0" smtClean="0"/>
              <a:t>-</a:t>
            </a:r>
            <a:r>
              <a:rPr lang="en-US" altLang="ru-RU" sz="3200" dirty="0" smtClean="0"/>
              <a:t> </a:t>
            </a:r>
            <a:r>
              <a:rPr lang="ru-RU" altLang="ru-RU" sz="3200" dirty="0" smtClean="0"/>
              <a:t>4)</a:t>
            </a:r>
            <a:r>
              <a:rPr lang="en-US" altLang="ru-RU" sz="3200" dirty="0" smtClean="0"/>
              <a:t> </a:t>
            </a:r>
            <a:r>
              <a:rPr lang="ru-RU" altLang="ru-RU" sz="3200" dirty="0" smtClean="0"/>
              <a:t>-</a:t>
            </a:r>
            <a:r>
              <a:rPr lang="en-US" altLang="ru-RU" sz="3200" dirty="0" smtClean="0"/>
              <a:t> </a:t>
            </a:r>
            <a:r>
              <a:rPr lang="ru-RU" altLang="ru-RU" sz="3200" dirty="0" smtClean="0"/>
              <a:t>4</a:t>
            </a:r>
            <a:r>
              <a:rPr lang="en-US" altLang="ru-RU" sz="3200" dirty="0" smtClean="0"/>
              <a:t> </a:t>
            </a:r>
            <a:r>
              <a:rPr lang="ru-RU" altLang="ru-RU" sz="3200" dirty="0" smtClean="0"/>
              <a:t>= 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8349226"/>
              </p:ext>
            </p:extLst>
          </p:nvPr>
        </p:nvGraphicFramePr>
        <p:xfrm>
          <a:off x="215515" y="2564904"/>
          <a:ext cx="8784977" cy="2232248"/>
        </p:xfrm>
        <a:graphic>
          <a:graphicData uri="http://schemas.openxmlformats.org/drawingml/2006/table">
            <a:tbl>
              <a:tblPr/>
              <a:tblGrid>
                <a:gridCol w="1728192"/>
                <a:gridCol w="1656184"/>
                <a:gridCol w="1584176"/>
                <a:gridCol w="1584176"/>
                <a:gridCol w="2232249"/>
              </a:tblGrid>
              <a:tr h="116651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+7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- 4a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3a²-4a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73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Юпитер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Сатурн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Венера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Марс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Меркурий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260648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smtClean="0"/>
              <a:t>Зачеркните в таблице названия планет, связанные с найденными ответами. Оставшееся название позволит вам узнать, с какой планетой связаны эти заблуждения.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41602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6632"/>
            <a:ext cx="8501745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solidFill>
                  <a:srgbClr val="FF0000"/>
                </a:solidFill>
              </a:rPr>
              <a:t>Ответы</a:t>
            </a:r>
            <a:r>
              <a:rPr lang="ru-RU" sz="2800" dirty="0">
                <a:solidFill>
                  <a:srgbClr val="FF0000"/>
                </a:solidFill>
              </a:rPr>
              <a:t>: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0033CC"/>
                </a:solidFill>
              </a:rPr>
              <a:t>известные грекам планеты древности именовались:</a:t>
            </a:r>
          </a:p>
          <a:p>
            <a:r>
              <a:rPr lang="ru-RU" sz="2800" dirty="0"/>
              <a:t>Сатурн – ____________(в переводе означает сияющий);</a:t>
            </a:r>
          </a:p>
          <a:p>
            <a:r>
              <a:rPr lang="ru-RU" sz="2800" dirty="0"/>
              <a:t>Юпитер – _________ (блистающий, лучезарный);</a:t>
            </a:r>
          </a:p>
          <a:p>
            <a:r>
              <a:rPr lang="ru-RU" sz="2800" dirty="0"/>
              <a:t>Марс – ________ (огненный, пламенный);</a:t>
            </a:r>
          </a:p>
          <a:p>
            <a:r>
              <a:rPr lang="ru-RU" sz="2800" dirty="0"/>
              <a:t>Меркурий – ____________ (сверкающий, искрящийся).</a:t>
            </a:r>
          </a:p>
          <a:p>
            <a:r>
              <a:rPr lang="ru-RU" sz="2800" dirty="0"/>
              <a:t>Венера имела два названия – ___________ (несущая утро) и _________ (вечер), так как рассматривалась греками как две различные планеты. Позже, когда стало ясно, что это одна планета, ее стали называть </a:t>
            </a:r>
            <a:r>
              <a:rPr lang="ru-RU" sz="2800" dirty="0" err="1"/>
              <a:t>Эосфорос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4996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2973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Ответы</a:t>
            </a:r>
            <a:r>
              <a:rPr lang="ru-RU" sz="2800" dirty="0">
                <a:solidFill>
                  <a:srgbClr val="FF0000"/>
                </a:solidFill>
              </a:rPr>
              <a:t>:</a:t>
            </a:r>
            <a:r>
              <a:rPr lang="ru-RU" sz="2800" dirty="0"/>
              <a:t> </a:t>
            </a:r>
            <a:r>
              <a:rPr lang="ru-RU" sz="2800" dirty="0">
                <a:solidFill>
                  <a:srgbClr val="0033CC"/>
                </a:solidFill>
              </a:rPr>
              <a:t>известные грекам планеты древности именовались:</a:t>
            </a:r>
          </a:p>
          <a:p>
            <a:r>
              <a:rPr lang="ru-RU" sz="2800" dirty="0"/>
              <a:t>Сатурн – </a:t>
            </a:r>
            <a:r>
              <a:rPr lang="ru-RU" sz="2800" dirty="0" err="1"/>
              <a:t>Фенон</a:t>
            </a:r>
            <a:r>
              <a:rPr lang="ru-RU" sz="2800" dirty="0"/>
              <a:t> (в переводе означает сияющий);</a:t>
            </a:r>
          </a:p>
          <a:p>
            <a:r>
              <a:rPr lang="ru-RU" sz="2800" dirty="0"/>
              <a:t>Юпитер – Фаэтон (блистающий, лучезарный);</a:t>
            </a:r>
          </a:p>
          <a:p>
            <a:r>
              <a:rPr lang="ru-RU" sz="2800" dirty="0"/>
              <a:t>Марс – Пира (огненный, пламенный);</a:t>
            </a:r>
          </a:p>
          <a:p>
            <a:r>
              <a:rPr lang="ru-RU" sz="2800" dirty="0"/>
              <a:t>Меркурий – </a:t>
            </a:r>
            <a:r>
              <a:rPr lang="ru-RU" sz="2800" dirty="0" err="1"/>
              <a:t>Стилбон</a:t>
            </a:r>
            <a:r>
              <a:rPr lang="ru-RU" sz="2800" dirty="0"/>
              <a:t> (сверкающий, искрящийся).</a:t>
            </a:r>
          </a:p>
          <a:p>
            <a:r>
              <a:rPr lang="ru-RU" sz="2800" dirty="0"/>
              <a:t>Венера имела два названия – </a:t>
            </a:r>
            <a:r>
              <a:rPr lang="ru-RU" sz="2800" dirty="0" err="1"/>
              <a:t>Эосфорос</a:t>
            </a:r>
            <a:r>
              <a:rPr lang="ru-RU" sz="2800" dirty="0"/>
              <a:t> (несущая утро) и </a:t>
            </a:r>
            <a:r>
              <a:rPr lang="ru-RU" sz="2800" dirty="0" err="1"/>
              <a:t>Геспер</a:t>
            </a:r>
            <a:r>
              <a:rPr lang="ru-RU" sz="2800" dirty="0"/>
              <a:t> (вечер), т.к</a:t>
            </a:r>
            <a:r>
              <a:rPr lang="ru-RU" sz="2800" dirty="0" smtClean="0"/>
              <a:t>.</a:t>
            </a:r>
            <a:r>
              <a:rPr lang="en-US" sz="2800" dirty="0" smtClean="0"/>
              <a:t> </a:t>
            </a:r>
            <a:r>
              <a:rPr lang="ru-RU" sz="2800" dirty="0" smtClean="0"/>
              <a:t>рассматривалась </a:t>
            </a:r>
            <a:r>
              <a:rPr lang="ru-RU" sz="2800" dirty="0"/>
              <a:t>греками как де различные планеты. Позже, когда стало ясно, что это одна планета, ее стали называть </a:t>
            </a:r>
            <a:r>
              <a:rPr lang="ru-RU" sz="2800" dirty="0" err="1"/>
              <a:t>Эосфорос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676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FF0000"/>
                </a:solidFill>
              </a:rPr>
              <a:t>УСТНО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sz="half" idx="1"/>
          </p:nvPr>
        </p:nvSpPr>
        <p:spPr>
          <a:xfrm>
            <a:off x="611560" y="1556792"/>
            <a:ext cx="4038600" cy="3714750"/>
          </a:xfrm>
        </p:spPr>
        <p:txBody>
          <a:bodyPr>
            <a:noAutofit/>
          </a:bodyPr>
          <a:lstStyle/>
          <a:p>
            <a:pPr marL="514350" indent="-514350" eaLnBrk="1" hangingPunct="1">
              <a:buFont typeface="Wingdings 2" pitchFamily="18" charset="2"/>
              <a:buNone/>
            </a:pPr>
            <a:r>
              <a:rPr lang="ru-RU" altLang="ru-RU" sz="3600" b="1" dirty="0" smtClean="0">
                <a:cs typeface="Times New Roman" pitchFamily="18" charset="0"/>
              </a:rPr>
              <a:t>1) </a:t>
            </a:r>
            <a:r>
              <a:rPr lang="en-US" altLang="ru-RU" sz="3600" b="1" dirty="0" smtClean="0">
                <a:cs typeface="Times New Roman" pitchFamily="18" charset="0"/>
              </a:rPr>
              <a:t>a²-</a:t>
            </a:r>
            <a:r>
              <a:rPr lang="ru-RU" altLang="ru-RU" sz="3600" b="1" dirty="0" smtClean="0">
                <a:cs typeface="Times New Roman" pitchFamily="18" charset="0"/>
              </a:rPr>
              <a:t> </a:t>
            </a:r>
            <a:r>
              <a:rPr lang="en-US" altLang="ru-RU" sz="3600" b="1" dirty="0" smtClean="0">
                <a:cs typeface="Times New Roman" pitchFamily="18" charset="0"/>
              </a:rPr>
              <a:t>b²=</a:t>
            </a:r>
            <a:endParaRPr lang="ru-RU" altLang="ru-RU" sz="3600" b="1" dirty="0" smtClean="0">
              <a:cs typeface="Times New Roman" pitchFamily="18" charset="0"/>
            </a:endParaRP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altLang="ru-RU" sz="3600" b="1" dirty="0" smtClean="0">
                <a:cs typeface="Times New Roman" pitchFamily="18" charset="0"/>
              </a:rPr>
              <a:t>2)  a² +2ab+b ²=</a:t>
            </a:r>
            <a:endParaRPr lang="ru-RU" altLang="ru-RU" sz="3600" b="1" dirty="0" smtClean="0">
              <a:cs typeface="Times New Roman" pitchFamily="18" charset="0"/>
            </a:endParaRP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altLang="ru-RU" sz="3600" b="1" dirty="0" smtClean="0">
                <a:cs typeface="Times New Roman" pitchFamily="18" charset="0"/>
              </a:rPr>
              <a:t>3)  (a</a:t>
            </a:r>
            <a:r>
              <a:rPr lang="ru-RU" altLang="ru-RU" sz="3600" b="1" dirty="0" smtClean="0">
                <a:cs typeface="Times New Roman" pitchFamily="18" charset="0"/>
              </a:rPr>
              <a:t> </a:t>
            </a:r>
            <a:r>
              <a:rPr lang="en-US" altLang="ru-RU" sz="3600" b="1" dirty="0" smtClean="0">
                <a:cs typeface="Times New Roman" pitchFamily="18" charset="0"/>
              </a:rPr>
              <a:t>-</a:t>
            </a:r>
            <a:r>
              <a:rPr lang="ru-RU" altLang="ru-RU" sz="3600" b="1" dirty="0" smtClean="0">
                <a:cs typeface="Times New Roman" pitchFamily="18" charset="0"/>
              </a:rPr>
              <a:t> </a:t>
            </a:r>
            <a:r>
              <a:rPr lang="en-US" altLang="ru-RU" sz="3600" b="1" dirty="0" smtClean="0">
                <a:cs typeface="Times New Roman" pitchFamily="18" charset="0"/>
              </a:rPr>
              <a:t>b)² =</a:t>
            </a:r>
            <a:endParaRPr lang="ru-RU" altLang="ru-RU" sz="3600" b="1" dirty="0" smtClean="0">
              <a:cs typeface="Times New Roman" pitchFamily="18" charset="0"/>
            </a:endParaRP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altLang="ru-RU" sz="3600" b="1" dirty="0" smtClean="0">
                <a:cs typeface="Times New Roman" pitchFamily="18" charset="0"/>
              </a:rPr>
              <a:t>4)  a³ - b³ =</a:t>
            </a:r>
            <a:endParaRPr lang="ru-RU" altLang="ru-RU" sz="3600" b="1" dirty="0" smtClean="0">
              <a:cs typeface="Times New Roman" pitchFamily="18" charset="0"/>
            </a:endParaRP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altLang="ru-RU" sz="3600" b="1" dirty="0" smtClean="0">
                <a:cs typeface="Times New Roman" pitchFamily="18" charset="0"/>
              </a:rPr>
              <a:t>5) a³ + b³ =</a:t>
            </a:r>
            <a:endParaRPr lang="ru-RU" altLang="ru-RU" sz="3600" b="1" dirty="0" smtClean="0">
              <a:cs typeface="Times New Roman" pitchFamily="18" charset="0"/>
            </a:endParaRP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altLang="ru-RU" sz="3600" b="1" dirty="0" smtClean="0">
                <a:cs typeface="Times New Roman" pitchFamily="18" charset="0"/>
              </a:rPr>
              <a:t>6) (a</a:t>
            </a:r>
            <a:r>
              <a:rPr lang="ru-RU" altLang="ru-RU" sz="3600" b="1" dirty="0" smtClean="0">
                <a:cs typeface="Times New Roman" pitchFamily="18" charset="0"/>
              </a:rPr>
              <a:t> </a:t>
            </a:r>
            <a:r>
              <a:rPr lang="en-US" altLang="ru-RU" sz="3600" b="1" dirty="0" smtClean="0">
                <a:cs typeface="Times New Roman" pitchFamily="18" charset="0"/>
              </a:rPr>
              <a:t>+</a:t>
            </a:r>
            <a:r>
              <a:rPr lang="ru-RU" altLang="ru-RU" sz="3600" b="1" dirty="0" smtClean="0">
                <a:cs typeface="Times New Roman" pitchFamily="18" charset="0"/>
              </a:rPr>
              <a:t> </a:t>
            </a:r>
            <a:r>
              <a:rPr lang="en-US" altLang="ru-RU" sz="3600" b="1" dirty="0" smtClean="0">
                <a:cs typeface="Times New Roman" pitchFamily="18" charset="0"/>
              </a:rPr>
              <a:t>b)³=</a:t>
            </a:r>
            <a:endParaRPr lang="ru-RU" altLang="ru-RU" sz="3600" b="1" dirty="0" smtClean="0">
              <a:cs typeface="Times New Roman" pitchFamily="18" charset="0"/>
            </a:endParaRP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altLang="ru-RU" sz="3600" b="1" dirty="0" smtClean="0">
                <a:cs typeface="Times New Roman" pitchFamily="18" charset="0"/>
              </a:rPr>
              <a:t>7) (a</a:t>
            </a:r>
            <a:r>
              <a:rPr lang="ru-RU" altLang="ru-RU" sz="3600" b="1" dirty="0" smtClean="0">
                <a:cs typeface="Times New Roman" pitchFamily="18" charset="0"/>
              </a:rPr>
              <a:t> </a:t>
            </a:r>
            <a:r>
              <a:rPr lang="en-US" altLang="ru-RU" sz="3600" b="1" dirty="0" smtClean="0">
                <a:cs typeface="Times New Roman" pitchFamily="18" charset="0"/>
              </a:rPr>
              <a:t>-</a:t>
            </a:r>
            <a:r>
              <a:rPr lang="ru-RU" altLang="ru-RU" sz="3600" b="1" dirty="0" smtClean="0">
                <a:cs typeface="Times New Roman" pitchFamily="18" charset="0"/>
              </a:rPr>
              <a:t> </a:t>
            </a:r>
            <a:r>
              <a:rPr lang="en-US" altLang="ru-RU" sz="3600" b="1" dirty="0" smtClean="0">
                <a:cs typeface="Times New Roman" pitchFamily="18" charset="0"/>
              </a:rPr>
              <a:t>b)³ = </a:t>
            </a:r>
            <a:endParaRPr lang="ru-RU" altLang="ru-RU" sz="3600" b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71624"/>
            <a:ext cx="4038600" cy="4881711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ru-RU" sz="3600" b="1" dirty="0" smtClean="0">
                <a:cs typeface="Times New Roman" pitchFamily="18" charset="0"/>
              </a:rPr>
              <a:t>а)</a:t>
            </a:r>
            <a:r>
              <a:rPr lang="en-US" sz="3600" b="1" dirty="0" smtClean="0">
                <a:cs typeface="Times New Roman" pitchFamily="18" charset="0"/>
              </a:rPr>
              <a:t>(a</a:t>
            </a:r>
            <a:r>
              <a:rPr lang="ru-RU" sz="3600" b="1" dirty="0" smtClean="0">
                <a:cs typeface="Times New Roman" pitchFamily="18" charset="0"/>
              </a:rPr>
              <a:t> + </a:t>
            </a:r>
            <a:r>
              <a:rPr lang="en-US" sz="3600" b="1" dirty="0" smtClean="0">
                <a:cs typeface="Times New Roman" pitchFamily="18" charset="0"/>
              </a:rPr>
              <a:t>b)²</a:t>
            </a:r>
            <a:endParaRPr lang="ru-RU" sz="3600" b="1" dirty="0" smtClean="0"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 pitchFamily="18" charset="2"/>
              <a:buNone/>
              <a:tabLst>
                <a:tab pos="4546600" algn="l"/>
              </a:tabLst>
              <a:defRPr/>
            </a:pPr>
            <a:r>
              <a:rPr lang="en-US" sz="3600" b="1" dirty="0" smtClean="0">
                <a:cs typeface="Times New Roman" pitchFamily="18" charset="0"/>
              </a:rPr>
              <a:t>b) (a</a:t>
            </a:r>
            <a:r>
              <a:rPr lang="ru-RU" sz="3600" b="1" dirty="0" smtClean="0">
                <a:cs typeface="Times New Roman" pitchFamily="18" charset="0"/>
              </a:rPr>
              <a:t> </a:t>
            </a:r>
            <a:r>
              <a:rPr lang="en-US" sz="3600" b="1" dirty="0" smtClean="0">
                <a:cs typeface="Times New Roman" pitchFamily="18" charset="0"/>
              </a:rPr>
              <a:t>-</a:t>
            </a:r>
            <a:r>
              <a:rPr lang="ru-RU" sz="3600" b="1" dirty="0" smtClean="0">
                <a:cs typeface="Times New Roman" pitchFamily="18" charset="0"/>
              </a:rPr>
              <a:t> </a:t>
            </a:r>
            <a:r>
              <a:rPr lang="en-US" sz="3600" b="1" dirty="0" smtClean="0">
                <a:cs typeface="Times New Roman" pitchFamily="18" charset="0"/>
              </a:rPr>
              <a:t>b)(a</a:t>
            </a:r>
            <a:r>
              <a:rPr lang="ru-RU" sz="3600" b="1" dirty="0" smtClean="0">
                <a:cs typeface="Times New Roman" pitchFamily="18" charset="0"/>
              </a:rPr>
              <a:t> </a:t>
            </a:r>
            <a:r>
              <a:rPr lang="en-US" sz="3600" b="1" dirty="0" smtClean="0">
                <a:cs typeface="Times New Roman" pitchFamily="18" charset="0"/>
              </a:rPr>
              <a:t>+</a:t>
            </a:r>
            <a:r>
              <a:rPr lang="ru-RU" sz="3600" b="1" dirty="0" smtClean="0">
                <a:cs typeface="Times New Roman" pitchFamily="18" charset="0"/>
              </a:rPr>
              <a:t> </a:t>
            </a:r>
            <a:r>
              <a:rPr lang="en-US" sz="3600" b="1" dirty="0" smtClean="0">
                <a:cs typeface="Times New Roman" pitchFamily="18" charset="0"/>
              </a:rPr>
              <a:t>b)</a:t>
            </a:r>
            <a:endParaRPr lang="ru-RU" sz="3600" b="1" dirty="0" smtClean="0"/>
          </a:p>
          <a:p>
            <a:pPr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 pitchFamily="18" charset="2"/>
              <a:buNone/>
              <a:tabLst>
                <a:tab pos="4546600" algn="l"/>
              </a:tabLst>
              <a:defRPr/>
            </a:pPr>
            <a:r>
              <a:rPr lang="en-US" sz="3600" b="1" dirty="0" smtClean="0">
                <a:cs typeface="Times New Roman" pitchFamily="18" charset="0"/>
              </a:rPr>
              <a:t>c)(a</a:t>
            </a:r>
            <a:r>
              <a:rPr lang="ru-RU" sz="3600" b="1" dirty="0" smtClean="0">
                <a:cs typeface="Times New Roman" pitchFamily="18" charset="0"/>
              </a:rPr>
              <a:t> </a:t>
            </a:r>
            <a:r>
              <a:rPr lang="en-US" sz="3600" b="1" dirty="0" smtClean="0">
                <a:cs typeface="Times New Roman" pitchFamily="18" charset="0"/>
              </a:rPr>
              <a:t>-</a:t>
            </a:r>
            <a:r>
              <a:rPr lang="ru-RU" sz="3600" b="1" dirty="0" smtClean="0">
                <a:cs typeface="Times New Roman" pitchFamily="18" charset="0"/>
              </a:rPr>
              <a:t> </a:t>
            </a:r>
            <a:r>
              <a:rPr lang="en-US" sz="3600" b="1" dirty="0" smtClean="0">
                <a:cs typeface="Times New Roman" pitchFamily="18" charset="0"/>
              </a:rPr>
              <a:t>b)(a² +ab +b² )        </a:t>
            </a:r>
            <a:endParaRPr lang="ru-RU" sz="3600" b="1" dirty="0" smtClean="0"/>
          </a:p>
          <a:p>
            <a:pPr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 pitchFamily="18" charset="2"/>
              <a:buNone/>
              <a:tabLst>
                <a:tab pos="4546600" algn="l"/>
              </a:tabLst>
              <a:defRPr/>
            </a:pPr>
            <a:r>
              <a:rPr lang="en-US" sz="3600" b="1" dirty="0" smtClean="0">
                <a:cs typeface="Times New Roman" pitchFamily="18" charset="0"/>
              </a:rPr>
              <a:t>d)a²-2ab+b²</a:t>
            </a:r>
            <a:endParaRPr lang="ru-RU" sz="3600" b="1" dirty="0" smtClean="0"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 pitchFamily="18" charset="2"/>
              <a:buNone/>
              <a:tabLst>
                <a:tab pos="4546600" algn="l"/>
              </a:tabLst>
              <a:defRPr/>
            </a:pPr>
            <a:r>
              <a:rPr lang="en-US" sz="3600" b="1" dirty="0" smtClean="0">
                <a:cs typeface="Times New Roman" pitchFamily="18" charset="0"/>
              </a:rPr>
              <a:t>e)(a</a:t>
            </a:r>
            <a:r>
              <a:rPr lang="ru-RU" sz="3600" b="1" dirty="0" smtClean="0">
                <a:cs typeface="Times New Roman" pitchFamily="18" charset="0"/>
              </a:rPr>
              <a:t> + </a:t>
            </a:r>
            <a:r>
              <a:rPr lang="en-US" sz="3600" b="1" dirty="0" smtClean="0">
                <a:cs typeface="Times New Roman" pitchFamily="18" charset="0"/>
              </a:rPr>
              <a:t>b)(a²-ab+b²)</a:t>
            </a:r>
            <a:endParaRPr lang="ru-RU" sz="3600" b="1" dirty="0" smtClean="0"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 pitchFamily="18" charset="2"/>
              <a:buNone/>
              <a:tabLst>
                <a:tab pos="4546600" algn="l"/>
              </a:tabLst>
              <a:defRPr/>
            </a:pPr>
            <a:r>
              <a:rPr lang="en-US" sz="3600" b="1" dirty="0" smtClean="0">
                <a:cs typeface="Times New Roman" pitchFamily="18" charset="0"/>
              </a:rPr>
              <a:t>f)a³+3a²b+3ab²+b³</a:t>
            </a:r>
            <a:endParaRPr lang="ru-RU" sz="3600" b="1" dirty="0" smtClean="0"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 pitchFamily="18" charset="2"/>
              <a:buNone/>
              <a:tabLst>
                <a:tab pos="4546600" algn="l"/>
              </a:tabLst>
              <a:defRPr/>
            </a:pPr>
            <a:r>
              <a:rPr lang="en-US" sz="3600" b="1" dirty="0" smtClean="0">
                <a:cs typeface="Times New Roman" pitchFamily="18" charset="0"/>
              </a:rPr>
              <a:t>g)a³-3a²b+3ab²-b³</a:t>
            </a:r>
            <a:endParaRPr lang="ru-RU" sz="3600" b="1" dirty="0" smtClean="0"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 pitchFamily="18" charset="2"/>
              <a:buNone/>
              <a:tabLst>
                <a:tab pos="4546600" algn="l"/>
              </a:tabLst>
              <a:defRPr/>
            </a:pPr>
            <a:endParaRPr lang="ru-RU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ru-RU" dirty="0"/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539552" y="773111"/>
            <a:ext cx="84249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dirty="0" smtClean="0"/>
              <a:t>Сопоставьте  </a:t>
            </a:r>
            <a:r>
              <a:rPr lang="ru-RU" altLang="ru-RU" sz="2400" dirty="0"/>
              <a:t>выражения левого и правого столбика.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969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В IV веке до н.э. греки дали планетам имена своих богов. Венера, например, вместо названия </a:t>
            </a:r>
            <a:r>
              <a:rPr lang="ru-RU" sz="3200" dirty="0" err="1" smtClean="0"/>
              <a:t>Эосфорос</a:t>
            </a:r>
            <a:r>
              <a:rPr lang="ru-RU" sz="3200" dirty="0" smtClean="0"/>
              <a:t> </a:t>
            </a:r>
            <a:r>
              <a:rPr lang="ru-RU" sz="3200" dirty="0"/>
              <a:t>стала называться именем богини красоты Афродиты. Об этих новых названиях планет писал своих работах Аристотель.</a:t>
            </a:r>
          </a:p>
          <a:p>
            <a:r>
              <a:rPr lang="ru-RU" sz="3200" dirty="0" smtClean="0"/>
              <a:t>№4  Упростите </a:t>
            </a:r>
            <a:r>
              <a:rPr lang="ru-RU" sz="3200" dirty="0"/>
              <a:t>алгебраическое выражение. По совпадающим ответам соотнесите греческие названия планет с римскими, ныне используемыми.</a:t>
            </a:r>
          </a:p>
        </p:txBody>
      </p:sp>
    </p:spTree>
    <p:extLst>
      <p:ext uri="{BB962C8B-B14F-4D97-AF65-F5344CB8AC3E}">
        <p14:creationId xmlns:p14="http://schemas.microsoft.com/office/powerpoint/2010/main" val="229631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Светлана\Desktop\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39"/>
            <a:ext cx="7920880" cy="632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3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dirty="0"/>
              <a:t>Оставшееся греческое название – ____________ </a:t>
            </a:r>
            <a:r>
              <a:rPr lang="ru-RU" sz="3200" b="0" dirty="0" smtClean="0"/>
              <a:t> –  соответствует римскому, </a:t>
            </a:r>
            <a:r>
              <a:rPr lang="ru-RU" sz="3200" b="0" dirty="0"/>
              <a:t>ныне употребляемому названию – Юпитер</a:t>
            </a:r>
            <a:r>
              <a:rPr lang="ru-RU" sz="3200" b="0" dirty="0" smtClean="0"/>
              <a:t>.</a:t>
            </a:r>
          </a:p>
          <a:p>
            <a:endParaRPr lang="ru-RU" sz="3200" b="0" dirty="0"/>
          </a:p>
          <a:p>
            <a:r>
              <a:rPr lang="ru-RU" sz="3200" dirty="0">
                <a:solidFill>
                  <a:srgbClr val="FF0000"/>
                </a:solidFill>
              </a:rPr>
              <a:t>Ответ:</a:t>
            </a:r>
            <a:r>
              <a:rPr lang="ru-RU" sz="3200" b="0" dirty="0"/>
              <a:t> римляне, перенявшие греческую культуру, просто перевели на свой язык имена планет, которые мы используем и сейчас:</a:t>
            </a:r>
          </a:p>
          <a:p>
            <a:r>
              <a:rPr lang="ru-RU" sz="3200" dirty="0"/>
              <a:t>Гермес – ________, </a:t>
            </a:r>
            <a:r>
              <a:rPr lang="ru-RU" sz="3200" dirty="0" smtClean="0"/>
              <a:t>   Арес</a:t>
            </a:r>
            <a:r>
              <a:rPr lang="ru-RU" sz="3200" dirty="0"/>
              <a:t> – </a:t>
            </a:r>
            <a:r>
              <a:rPr lang="ru-RU" sz="3200" dirty="0" smtClean="0"/>
              <a:t>_________, Зевс</a:t>
            </a:r>
            <a:r>
              <a:rPr lang="ru-RU" sz="3200" dirty="0"/>
              <a:t> – </a:t>
            </a:r>
            <a:r>
              <a:rPr lang="ru-RU" sz="3200" dirty="0" smtClean="0"/>
              <a:t>________,    Кронос</a:t>
            </a:r>
            <a:r>
              <a:rPr lang="ru-RU" sz="3200" dirty="0"/>
              <a:t> – </a:t>
            </a:r>
            <a:r>
              <a:rPr lang="ru-RU" sz="3200" dirty="0" smtClean="0"/>
              <a:t>_________.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1437" y="5589240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Гермес </a:t>
            </a:r>
            <a:r>
              <a:rPr lang="ru-RU" sz="3200" dirty="0">
                <a:solidFill>
                  <a:srgbClr val="FF0000"/>
                </a:solidFill>
              </a:rPr>
              <a:t>– Меркурий, Арес – Марс</a:t>
            </a:r>
            <a:r>
              <a:rPr lang="ru-RU" sz="3200" dirty="0" smtClean="0">
                <a:solidFill>
                  <a:srgbClr val="FF0000"/>
                </a:solidFill>
              </a:rPr>
              <a:t>,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Зевс </a:t>
            </a:r>
            <a:r>
              <a:rPr lang="ru-RU" sz="3200" dirty="0">
                <a:solidFill>
                  <a:srgbClr val="FF0000"/>
                </a:solidFill>
              </a:rPr>
              <a:t>– Юпитер, Кронос –</a:t>
            </a:r>
            <a:r>
              <a:rPr lang="ru-RU" sz="3200" dirty="0"/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Сатурн</a:t>
            </a:r>
            <a:r>
              <a:rPr lang="ru-RU" sz="32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293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3568" y="1628800"/>
            <a:ext cx="2872661" cy="4597824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en-US" sz="7400" b="1" dirty="0" smtClean="0"/>
              <a:t> </a:t>
            </a:r>
            <a:r>
              <a:rPr lang="ru-RU" sz="14400" b="1" dirty="0" smtClean="0"/>
              <a:t>1) (</a:t>
            </a:r>
            <a:r>
              <a:rPr lang="en-US" sz="14400" b="1" dirty="0" smtClean="0"/>
              <a:t>x</a:t>
            </a:r>
            <a:r>
              <a:rPr lang="ru-RU" sz="14400" b="1" dirty="0" smtClean="0"/>
              <a:t> + </a:t>
            </a:r>
            <a:r>
              <a:rPr lang="en-US" sz="14400" b="1" dirty="0" smtClean="0"/>
              <a:t>a</a:t>
            </a:r>
            <a:r>
              <a:rPr lang="ru-RU" sz="14400" b="1" dirty="0" smtClean="0"/>
              <a:t>)²=</a:t>
            </a:r>
          </a:p>
          <a:p>
            <a:pPr>
              <a:lnSpc>
                <a:spcPct val="120000"/>
              </a:lnSpc>
              <a:buClr>
                <a:schemeClr val="accent2">
                  <a:lumMod val="60000"/>
                  <a:lumOff val="40000"/>
                </a:schemeClr>
              </a:buClr>
              <a:buNone/>
              <a:defRPr/>
            </a:pPr>
            <a:r>
              <a:rPr lang="ru-RU" sz="14400" b="1" dirty="0" smtClean="0"/>
              <a:t> </a:t>
            </a:r>
            <a:r>
              <a:rPr lang="en-US" sz="14400" b="1" dirty="0" smtClean="0"/>
              <a:t>2) (a</a:t>
            </a:r>
            <a:r>
              <a:rPr lang="ru-RU" sz="9600" dirty="0"/>
              <a:t> </a:t>
            </a:r>
            <a:r>
              <a:rPr lang="ru-RU" sz="14400" b="1" dirty="0"/>
              <a:t>– </a:t>
            </a:r>
            <a:r>
              <a:rPr lang="en-US" sz="14400" b="1" dirty="0" smtClean="0"/>
              <a:t>2x)²=</a:t>
            </a:r>
            <a:endParaRPr lang="ru-RU" sz="14400" b="1" dirty="0" smtClean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ru-RU" sz="14400" b="1" dirty="0" smtClean="0"/>
              <a:t> </a:t>
            </a:r>
            <a:r>
              <a:rPr lang="en-US" sz="14400" b="1" dirty="0" smtClean="0"/>
              <a:t>3) (x+2a)²=</a:t>
            </a:r>
            <a:endParaRPr lang="ru-RU" sz="14400" b="1" dirty="0" smtClean="0"/>
          </a:p>
          <a:p>
            <a:pPr>
              <a:lnSpc>
                <a:spcPct val="120000"/>
              </a:lnSpc>
              <a:buClr>
                <a:schemeClr val="accent2">
                  <a:lumMod val="60000"/>
                  <a:lumOff val="40000"/>
                </a:schemeClr>
              </a:buClr>
              <a:buNone/>
              <a:defRPr/>
            </a:pPr>
            <a:r>
              <a:rPr lang="ru-RU" sz="14400" b="1" dirty="0" smtClean="0"/>
              <a:t> </a:t>
            </a:r>
            <a:r>
              <a:rPr lang="en-US" sz="14400" b="1" dirty="0" smtClean="0"/>
              <a:t>4) (2x</a:t>
            </a:r>
            <a:r>
              <a:rPr lang="ru-RU" sz="9600" dirty="0"/>
              <a:t> </a:t>
            </a:r>
            <a:r>
              <a:rPr lang="ru-RU" sz="14400" b="1" dirty="0"/>
              <a:t>–</a:t>
            </a:r>
            <a:r>
              <a:rPr lang="ru-RU" sz="9600" dirty="0"/>
              <a:t> </a:t>
            </a:r>
            <a:r>
              <a:rPr lang="en-US" sz="14400" b="1" dirty="0" smtClean="0"/>
              <a:t>3a)²=</a:t>
            </a:r>
            <a:endParaRPr lang="ru-RU" sz="14400" b="1" dirty="0" smtClean="0"/>
          </a:p>
          <a:p>
            <a:pPr>
              <a:lnSpc>
                <a:spcPct val="120000"/>
              </a:lnSpc>
              <a:buClr>
                <a:schemeClr val="accent2">
                  <a:lumMod val="60000"/>
                  <a:lumOff val="40000"/>
                </a:schemeClr>
              </a:buClr>
              <a:buNone/>
              <a:defRPr/>
            </a:pPr>
            <a:r>
              <a:rPr lang="ru-RU" sz="14400" b="1" dirty="0" smtClean="0"/>
              <a:t> </a:t>
            </a:r>
            <a:r>
              <a:rPr lang="en-US" sz="14400" b="1" dirty="0" smtClean="0"/>
              <a:t>5) (a²</a:t>
            </a:r>
            <a:r>
              <a:rPr lang="ru-RU" sz="9600" dirty="0"/>
              <a:t> </a:t>
            </a:r>
            <a:r>
              <a:rPr lang="ru-RU" sz="14400" b="1" dirty="0"/>
              <a:t>–</a:t>
            </a:r>
            <a:r>
              <a:rPr lang="ru-RU" sz="9600" dirty="0"/>
              <a:t> </a:t>
            </a:r>
            <a:r>
              <a:rPr lang="en-US" sz="14400" b="1" dirty="0" smtClean="0"/>
              <a:t>x)²=</a:t>
            </a:r>
            <a:endParaRPr lang="ru-RU" sz="14400" b="1" dirty="0" smtClean="0"/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ru-RU" sz="14400" b="1" dirty="0" smtClean="0"/>
              <a:t> 6</a:t>
            </a:r>
            <a:r>
              <a:rPr lang="en-US" sz="14400" b="1" dirty="0" smtClean="0"/>
              <a:t>) (a²</a:t>
            </a:r>
            <a:r>
              <a:rPr lang="ru-RU" sz="14400" b="1" dirty="0" smtClean="0"/>
              <a:t>+</a:t>
            </a:r>
            <a:r>
              <a:rPr lang="en-US" sz="14400" b="1" dirty="0" smtClean="0"/>
              <a:t>x)²=</a:t>
            </a:r>
          </a:p>
          <a:p>
            <a:pPr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en-US" sz="5100" dirty="0" smtClean="0"/>
              <a:t>            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ru-RU" sz="1600" dirty="0" smtClean="0"/>
          </a:p>
          <a:p>
            <a:pPr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ru-RU" sz="16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ru-RU" sz="2800" dirty="0" smtClean="0"/>
              <a:t>                   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ru-RU" sz="1600" dirty="0" smtClean="0"/>
              <a:t> </a:t>
            </a:r>
          </a:p>
          <a:p>
            <a:pPr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ru-RU" sz="1600" dirty="0"/>
          </a:p>
        </p:txBody>
      </p:sp>
      <p:graphicFrame>
        <p:nvGraphicFramePr>
          <p:cNvPr id="44" name="Group 3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868288"/>
              </p:ext>
            </p:extLst>
          </p:nvPr>
        </p:nvGraphicFramePr>
        <p:xfrm>
          <a:off x="3851920" y="1628800"/>
          <a:ext cx="4842818" cy="4850578"/>
        </p:xfrm>
        <a:graphic>
          <a:graphicData uri="http://schemas.openxmlformats.org/drawingml/2006/table">
            <a:tbl>
              <a:tblPr/>
              <a:tblGrid>
                <a:gridCol w="3096344"/>
                <a:gridCol w="1746474"/>
              </a:tblGrid>
              <a:tr h="457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ответы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планеты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x² + 2ax + a²</a:t>
                      </a:r>
                      <a:r>
                        <a:rPr kumimoji="0" lang="en-US" sz="28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Венера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a² - 4ax + 4x²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Марс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x² + 4ax + 4a²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Меркурий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4x² - 9a²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Нептун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a² - 2ax + 4x²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Плутон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4x² - 12ax + 9a²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Сатурн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Уран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Юпитер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87" name="Rectangle 254"/>
          <p:cNvSpPr>
            <a:spLocks noChangeArrowheads="1"/>
          </p:cNvSpPr>
          <p:nvPr/>
        </p:nvSpPr>
        <p:spPr bwMode="auto">
          <a:xfrm>
            <a:off x="3950313" y="5202616"/>
            <a:ext cx="27363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 dirty="0">
                <a:latin typeface="Times New Roman" pitchFamily="18" charset="0"/>
                <a:cs typeface="Times New Roman" pitchFamily="18" charset="0"/>
              </a:rPr>
              <a:t>x² + 4a²</a:t>
            </a:r>
            <a:endParaRPr lang="en-US" alt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88" name="Rectangle 257"/>
              <p:cNvSpPr>
                <a:spLocks noChangeArrowheads="1"/>
              </p:cNvSpPr>
              <p:nvPr/>
            </p:nvSpPr>
            <p:spPr bwMode="auto">
              <a:xfrm>
                <a:off x="3950313" y="5857040"/>
                <a:ext cx="2887336" cy="657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ru-RU" sz="3600" dirty="0" smtClean="0">
                    <a:latin typeface="Times New Roman" pitchFamily="18" charset="0"/>
                    <a:cs typeface="Times New Roman" pitchFamily="18" charset="0"/>
                  </a:rPr>
                  <a:t>x² - 2a²x 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36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ru-RU" altLang="ru-RU" sz="3600" b="1" i="1" smtClean="0">
                            <a:latin typeface="Cambria Math"/>
                            <a:cs typeface="Times New Roman" pitchFamily="18" charset="0"/>
                          </a:rPr>
                          <m:t>а</m:t>
                        </m:r>
                      </m:e>
                      <m:sup>
                        <m:r>
                          <a:rPr lang="ru-RU" altLang="ru-RU" sz="3600" b="1" i="1" smtClean="0"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sup>
                    </m:sSup>
                  </m:oMath>
                </a14:m>
                <a:endParaRPr lang="en-US" altLang="ru-RU" sz="3600" dirty="0"/>
              </a:p>
            </p:txBody>
          </p:sp>
        </mc:Choice>
        <mc:Fallback xmlns="">
          <p:sp>
            <p:nvSpPr>
              <p:cNvPr id="2088" name="Rectangle 2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0313" y="5857040"/>
                <a:ext cx="2887336" cy="657424"/>
              </a:xfrm>
              <a:prstGeom prst="rect">
                <a:avLst/>
              </a:prstGeom>
              <a:blipFill rotWithShape="1">
                <a:blip r:embed="rId2"/>
                <a:stretch>
                  <a:fillRect l="-6329" t="-12963" b="-33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357188" y="20652"/>
            <a:ext cx="84632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  <a:r>
              <a:rPr lang="ru-RU" sz="2400" dirty="0" smtClean="0"/>
              <a:t>№1  </a:t>
            </a:r>
            <a:r>
              <a:rPr lang="ru-RU" sz="2000" dirty="0" smtClean="0"/>
              <a:t>В </a:t>
            </a:r>
            <a:r>
              <a:rPr lang="ru-RU" sz="2000" dirty="0"/>
              <a:t>древности были известны только пять планет, видимые невооруженным глазом . Замените заданные выражения многочленами стандартного вида. Используя найденные ответы и данные таблицы, узнайте, какие это планеты.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Ответы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292" name="Содержимое 3"/>
          <p:cNvSpPr>
            <a:spLocks noGrp="1"/>
          </p:cNvSpPr>
          <p:nvPr>
            <p:ph sz="half" idx="2"/>
          </p:nvPr>
        </p:nvSpPr>
        <p:spPr>
          <a:xfrm>
            <a:off x="2915816" y="1412776"/>
            <a:ext cx="4040188" cy="3951288"/>
          </a:xfrm>
        </p:spPr>
        <p:txBody>
          <a:bodyPr>
            <a:noAutofit/>
          </a:bodyPr>
          <a:lstStyle/>
          <a:p>
            <a:pPr marL="457200" indent="-457200" eaLnBrk="1" hangingPunct="1">
              <a:buFont typeface="Wingdings 2" pitchFamily="18" charset="2"/>
              <a:buAutoNum type="arabicParenR"/>
            </a:pPr>
            <a:r>
              <a:rPr lang="ru-RU" altLang="ru-RU" sz="4400" b="1" dirty="0" smtClean="0"/>
              <a:t>Венера</a:t>
            </a:r>
          </a:p>
          <a:p>
            <a:pPr marL="457200" indent="-457200" eaLnBrk="1" hangingPunct="1">
              <a:buFont typeface="Wingdings 2" pitchFamily="18" charset="2"/>
              <a:buAutoNum type="arabicParenR"/>
            </a:pPr>
            <a:r>
              <a:rPr lang="ru-RU" altLang="ru-RU" sz="4400" b="1" dirty="0" smtClean="0"/>
              <a:t>Марс</a:t>
            </a:r>
          </a:p>
          <a:p>
            <a:pPr marL="457200" indent="-457200" eaLnBrk="1" hangingPunct="1">
              <a:buFont typeface="Wingdings 2" pitchFamily="18" charset="2"/>
              <a:buAutoNum type="arabicParenR"/>
            </a:pPr>
            <a:r>
              <a:rPr lang="ru-RU" altLang="ru-RU" sz="4400" b="1" dirty="0" smtClean="0"/>
              <a:t>Меркурий</a:t>
            </a:r>
          </a:p>
          <a:p>
            <a:pPr marL="457200" indent="-457200" eaLnBrk="1" hangingPunct="1">
              <a:buFont typeface="Wingdings 2" pitchFamily="18" charset="2"/>
              <a:buAutoNum type="arabicParenR"/>
            </a:pPr>
            <a:r>
              <a:rPr lang="ru-RU" altLang="ru-RU" sz="4400" b="1" dirty="0" smtClean="0"/>
              <a:t>Сатурн</a:t>
            </a:r>
          </a:p>
          <a:p>
            <a:pPr marL="457200" indent="-457200" eaLnBrk="1" hangingPunct="1">
              <a:buFont typeface="Wingdings 2" pitchFamily="18" charset="2"/>
              <a:buAutoNum type="arabicParenR"/>
            </a:pPr>
            <a:r>
              <a:rPr lang="ru-RU" altLang="ru-RU" sz="4400" b="1" dirty="0" smtClean="0"/>
              <a:t>Юпитер</a:t>
            </a:r>
          </a:p>
          <a:p>
            <a:pPr marL="457200" indent="-457200" eaLnBrk="1" hangingPunct="1">
              <a:buFont typeface="Wingdings 2" pitchFamily="18" charset="2"/>
              <a:buAutoNum type="arabicParenR"/>
            </a:pPr>
            <a:r>
              <a:rPr lang="ru-RU" altLang="ru-RU" sz="4400" b="1" dirty="0" smtClean="0"/>
              <a:t>--------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Group 37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56976215"/>
              </p:ext>
            </p:extLst>
          </p:nvPr>
        </p:nvGraphicFramePr>
        <p:xfrm>
          <a:off x="4857750" y="1844340"/>
          <a:ext cx="4040187" cy="3732848"/>
        </p:xfrm>
        <a:graphic>
          <a:graphicData uri="http://schemas.openxmlformats.org/drawingml/2006/table">
            <a:tbl>
              <a:tblPr/>
              <a:tblGrid>
                <a:gridCol w="2306538"/>
                <a:gridCol w="1733649"/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ответы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8914" marR="1189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планеты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8914" marR="1189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8914" marR="1189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Венера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8914" marR="1189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8914" marR="1189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Марс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8914" marR="1189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(x </a:t>
                      </a:r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US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2y)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²</a:t>
                      </a:r>
                      <a:endParaRPr lang="en-US" sz="3600" b="1" dirty="0" smtClean="0"/>
                    </a:p>
                  </a:txBody>
                  <a:tcPr marL="118914" marR="1189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Меркурий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8914" marR="1189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(y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² - 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2x)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²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8914" marR="1189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Сатурн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8914" marR="1189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(x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² -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y)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²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8914" marR="1189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Юпитер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8914" marR="1189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36" name="Rectangle 9"/>
          <p:cNvSpPr>
            <a:spLocks noChangeArrowheads="1"/>
          </p:cNvSpPr>
          <p:nvPr/>
        </p:nvSpPr>
        <p:spPr bwMode="auto">
          <a:xfrm>
            <a:off x="4929186" y="2415840"/>
            <a:ext cx="20910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(0</a:t>
            </a:r>
            <a:r>
              <a:rPr lang="en-US" altLang="ru-RU" sz="2800" dirty="0">
                <a:latin typeface="Times New Roman" pitchFamily="18" charset="0"/>
                <a:cs typeface="Times New Roman" pitchFamily="18" charset="0"/>
              </a:rPr>
              <a:t>,5x + 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2y)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en-US" altLang="ru-RU" sz="2800" dirty="0"/>
          </a:p>
        </p:txBody>
      </p:sp>
      <p:sp>
        <p:nvSpPr>
          <p:cNvPr id="3137" name="Rectangle 12"/>
          <p:cNvSpPr>
            <a:spLocks noChangeArrowheads="1"/>
          </p:cNvSpPr>
          <p:nvPr/>
        </p:nvSpPr>
        <p:spPr bwMode="auto">
          <a:xfrm>
            <a:off x="4950890" y="2939060"/>
            <a:ext cx="18756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 dirty="0">
                <a:latin typeface="Times New Roman" pitchFamily="18" charset="0"/>
                <a:cs typeface="Times New Roman" pitchFamily="18" charset="0"/>
              </a:rPr>
              <a:t>(x -</a:t>
            </a:r>
            <a:r>
              <a:rPr lang="en-US" altLang="ru-RU" sz="3600" dirty="0" smtClean="0">
                <a:latin typeface="Times New Roman" pitchFamily="18" charset="0"/>
                <a:cs typeface="Times New Roman" pitchFamily="18" charset="0"/>
              </a:rPr>
              <a:t>2y)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en-US" alt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0500" y="188640"/>
            <a:ext cx="87739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/>
              <a:t> </a:t>
            </a:r>
            <a:r>
              <a:rPr lang="ru-RU" altLang="ru-RU" dirty="0" smtClean="0"/>
              <a:t>№2  </a:t>
            </a:r>
            <a:r>
              <a:rPr lang="ru-RU" altLang="ru-RU" sz="2000" dirty="0" smtClean="0"/>
              <a:t>В </a:t>
            </a:r>
            <a:r>
              <a:rPr lang="ru-RU" altLang="ru-RU" sz="2000" dirty="0"/>
              <a:t>эпоху Пифагора (VI </a:t>
            </a:r>
            <a:r>
              <a:rPr lang="ru-RU" altLang="ru-RU" sz="2000" dirty="0" err="1"/>
              <a:t>в.до</a:t>
            </a:r>
            <a:r>
              <a:rPr lang="ru-RU" altLang="ru-RU" sz="2000" dirty="0"/>
              <a:t> н.э.) греки </a:t>
            </a:r>
            <a:r>
              <a:rPr lang="ru-RU" altLang="ru-RU" sz="2000" dirty="0" smtClean="0"/>
              <a:t>именовали </a:t>
            </a:r>
            <a:r>
              <a:rPr lang="ru-RU" altLang="ru-RU" sz="2000" dirty="0"/>
              <a:t>планеты не так, как они  называются сейчас. Разложите    выражения на множители. Используя найденные ответы и данные таблицы, узнайте, какие названия были у известных планет в древности.    </a:t>
            </a:r>
            <a:r>
              <a:rPr lang="ru-RU" altLang="ru-RU" dirty="0"/>
              <a:t>  </a:t>
            </a:r>
            <a:endParaRPr lang="ru-RU" dirty="0"/>
          </a:p>
        </p:txBody>
      </p:sp>
      <p:pic>
        <p:nvPicPr>
          <p:cNvPr id="3165" name="Picture 93" descr="C:\Users\Светлана\Desktop\Безымянный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" r="5199"/>
          <a:stretch/>
        </p:blipFill>
        <p:spPr bwMode="auto">
          <a:xfrm>
            <a:off x="304800" y="1700808"/>
            <a:ext cx="4272694" cy="365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19672" y="2204864"/>
            <a:ext cx="21602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062563" y="214537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4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99125" y="3724255"/>
            <a:ext cx="417723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91291" y="3726959"/>
                <a:ext cx="659091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1" smtClean="0">
                            <a:latin typeface="Cambria Math"/>
                          </a:rPr>
                          <m:t>у</m:t>
                        </m:r>
                      </m:e>
                      <m:sup>
                        <m:r>
                          <a:rPr lang="ru-RU" sz="24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291" y="3726959"/>
                <a:ext cx="659091" cy="470000"/>
              </a:xfrm>
              <a:prstGeom prst="rect">
                <a:avLst/>
              </a:prstGeom>
              <a:blipFill rotWithShape="1">
                <a:blip r:embed="rId3"/>
                <a:stretch>
                  <a:fillRect l="-14815" t="-7792" b="-29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Ответы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771800" y="1484784"/>
            <a:ext cx="4041775" cy="3951288"/>
          </a:xfrm>
        </p:spPr>
        <p:txBody>
          <a:bodyPr>
            <a:noAutofit/>
          </a:bodyPr>
          <a:lstStyle/>
          <a:p>
            <a:pPr marL="457200" indent="-457200" eaLnBrk="1" hangingPunct="1">
              <a:buFont typeface="Wingdings 2" pitchFamily="18" charset="2"/>
              <a:buAutoNum type="arabicParenR"/>
              <a:defRPr/>
            </a:pPr>
            <a:r>
              <a:rPr lang="ru-RU" sz="4400" b="1" dirty="0" smtClean="0"/>
              <a:t>Марс</a:t>
            </a:r>
          </a:p>
          <a:p>
            <a:pPr marL="457200" indent="-457200" eaLnBrk="1" hangingPunct="1">
              <a:buFont typeface="Wingdings 2" pitchFamily="18" charset="2"/>
              <a:buAutoNum type="arabicParenR"/>
              <a:defRPr/>
            </a:pPr>
            <a:r>
              <a:rPr lang="ru-RU" sz="4400" b="1" dirty="0" smtClean="0"/>
              <a:t>Меркурий</a:t>
            </a:r>
          </a:p>
          <a:p>
            <a:pPr marL="457200" indent="-457200" eaLnBrk="1" hangingPunct="1">
              <a:buFont typeface="Wingdings 2" pitchFamily="18" charset="2"/>
              <a:buAutoNum type="arabicParenR"/>
              <a:defRPr/>
            </a:pPr>
            <a:r>
              <a:rPr lang="ru-RU" sz="4400" b="1" dirty="0" smtClean="0"/>
              <a:t>Юпитер</a:t>
            </a:r>
          </a:p>
          <a:p>
            <a:pPr marL="457200" indent="-457200" eaLnBrk="1" hangingPunct="1">
              <a:buFont typeface="Wingdings 2" pitchFamily="18" charset="2"/>
              <a:buAutoNum type="arabicParenR"/>
              <a:defRPr/>
            </a:pPr>
            <a:r>
              <a:rPr lang="ru-RU" sz="4400" b="1" dirty="0" smtClean="0"/>
              <a:t>Сатурн</a:t>
            </a:r>
          </a:p>
          <a:p>
            <a:pPr marL="457200" indent="-457200" eaLnBrk="1" hangingPunct="1">
              <a:buFont typeface="Wingdings 2" pitchFamily="18" charset="2"/>
              <a:buAutoNum type="arabicParenR"/>
              <a:defRPr/>
            </a:pPr>
            <a:r>
              <a:rPr lang="ru-RU" sz="4400" b="1" dirty="0" smtClean="0"/>
              <a:t>Венера</a:t>
            </a:r>
          </a:p>
          <a:p>
            <a:pPr marL="457200" indent="-457200" eaLnBrk="1" hangingPunct="1">
              <a:buFont typeface="Wingdings 2" pitchFamily="18" charset="2"/>
              <a:buAutoNum type="arabicParenR"/>
              <a:defRPr/>
            </a:pPr>
            <a:r>
              <a:rPr lang="ru-RU" sz="4400" b="1" dirty="0" smtClean="0"/>
              <a:t>Венера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08975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Прямоугольник 4"/>
          <p:cNvSpPr>
            <a:spLocks noChangeArrowheads="1"/>
          </p:cNvSpPr>
          <p:nvPr/>
        </p:nvSpPr>
        <p:spPr bwMode="auto">
          <a:xfrm>
            <a:off x="0" y="6273800"/>
            <a:ext cx="7585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>
                <a:solidFill>
                  <a:schemeClr val="bg1"/>
                </a:solidFill>
              </a:rPr>
              <a:t> </a:t>
            </a:r>
            <a:r>
              <a:rPr lang="ru-RU" altLang="ru-RU" sz="3200">
                <a:solidFill>
                  <a:schemeClr val="bg1"/>
                </a:solidFill>
              </a:rPr>
              <a:t>Венера - Эосфорос (несущая утро) </a:t>
            </a:r>
            <a:r>
              <a:rPr lang="ru-RU" altLang="ru-RU" sz="3200"/>
              <a:t> </a:t>
            </a:r>
            <a:endParaRPr lang="ru-RU" altLang="ru-RU" sz="320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Прямоугольник 6"/>
          <p:cNvSpPr>
            <a:spLocks noChangeArrowheads="1"/>
          </p:cNvSpPr>
          <p:nvPr/>
        </p:nvSpPr>
        <p:spPr bwMode="auto">
          <a:xfrm>
            <a:off x="0" y="5780088"/>
            <a:ext cx="892968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>
                <a:solidFill>
                  <a:schemeClr val="bg1"/>
                </a:solidFill>
              </a:rPr>
              <a:t>   Юпитер- Фаэтон</a:t>
            </a:r>
          </a:p>
          <a:p>
            <a:pPr eaLnBrk="1" hangingPunct="1"/>
            <a:r>
              <a:rPr lang="ru-RU" altLang="ru-RU" sz="3200">
                <a:solidFill>
                  <a:schemeClr val="bg1"/>
                </a:solidFill>
              </a:rPr>
              <a:t> (блистающий, лучезарный)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428625" y="6143625"/>
            <a:ext cx="1644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>
                <a:solidFill>
                  <a:schemeClr val="bg1"/>
                </a:solidFill>
              </a:rPr>
              <a:t>Нептун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</TotalTime>
  <Words>843</Words>
  <Application>Microsoft Office PowerPoint</Application>
  <PresentationFormat>Экран (4:3)</PresentationFormat>
  <Paragraphs>130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УСТНО</vt:lpstr>
      <vt:lpstr>Презентация PowerPoint</vt:lpstr>
      <vt:lpstr>Ответы</vt:lpstr>
      <vt:lpstr>Презентация PowerPoint</vt:lpstr>
      <vt:lpstr>Ответы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Илья</dc:creator>
  <cp:lastModifiedBy>Светлана</cp:lastModifiedBy>
  <cp:revision>50</cp:revision>
  <dcterms:created xsi:type="dcterms:W3CDTF">2008-02-13T15:21:54Z</dcterms:created>
  <dcterms:modified xsi:type="dcterms:W3CDTF">2016-03-30T13:45:28Z</dcterms:modified>
</cp:coreProperties>
</file>