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07D-E2AF-40BB-AE8E-4364B6C76F74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712-926F-464D-BA42-6033E8E2C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59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07D-E2AF-40BB-AE8E-4364B6C76F74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712-926F-464D-BA42-6033E8E2C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3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07D-E2AF-40BB-AE8E-4364B6C76F74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712-926F-464D-BA42-6033E8E2C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6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07D-E2AF-40BB-AE8E-4364B6C76F74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712-926F-464D-BA42-6033E8E2C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69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07D-E2AF-40BB-AE8E-4364B6C76F74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712-926F-464D-BA42-6033E8E2C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23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07D-E2AF-40BB-AE8E-4364B6C76F74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712-926F-464D-BA42-6033E8E2C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0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07D-E2AF-40BB-AE8E-4364B6C76F74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712-926F-464D-BA42-6033E8E2C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7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07D-E2AF-40BB-AE8E-4364B6C76F74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712-926F-464D-BA42-6033E8E2C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3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07D-E2AF-40BB-AE8E-4364B6C76F74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712-926F-464D-BA42-6033E8E2C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535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07D-E2AF-40BB-AE8E-4364B6C76F74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712-926F-464D-BA42-6033E8E2C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18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407D-E2AF-40BB-AE8E-4364B6C76F74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6712-926F-464D-BA42-6033E8E2C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31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F407D-E2AF-40BB-AE8E-4364B6C76F74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6712-926F-464D-BA42-6033E8E2C1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840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0795" y="692696"/>
            <a:ext cx="680019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Урок русского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языка </a:t>
            </a:r>
          </a:p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4 классе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4378127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abriola" panose="04040605051002020D02" pitchFamily="82" charset="0"/>
              </a:rPr>
              <a:t>Составила: Гарина Т.Г. , учитель начальных классов МБОУ школы № 10, г. Кулебаки</a:t>
            </a:r>
            <a:endParaRPr lang="ru-RU" b="1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87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1" y="620688"/>
            <a:ext cx="8064896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u="sng" cap="none" spc="0" dirty="0" smtClean="0">
                <a:ln/>
                <a:solidFill>
                  <a:srgbClr val="00B050"/>
                </a:solidFill>
                <a:effectLst/>
              </a:rPr>
              <a:t>Графический диктант</a:t>
            </a:r>
          </a:p>
          <a:p>
            <a:pPr algn="ctr"/>
            <a:r>
              <a:rPr lang="ru-RU" sz="5400" b="1" dirty="0" smtClean="0">
                <a:ln/>
                <a:solidFill>
                  <a:srgbClr val="00B050"/>
                </a:solidFill>
              </a:rPr>
              <a:t>- Записать только окончания имен существительных</a:t>
            </a:r>
            <a:endParaRPr lang="ru-RU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88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4146" y="548680"/>
            <a:ext cx="8136905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u="sng" cap="none" spc="0" dirty="0" smtClean="0">
                <a:ln w="10541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Подведем итоги:</a:t>
            </a:r>
          </a:p>
          <a:p>
            <a:pPr marL="685800" indent="-685800" algn="ctr">
              <a:buFontTx/>
              <a:buChar char="-"/>
            </a:pPr>
            <a:r>
              <a:rPr lang="ru-RU" sz="5400" b="1" dirty="0" smtClean="0">
                <a:ln w="10541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</a:rPr>
              <a:t>Чему вы научились сегодня на уроке?</a:t>
            </a:r>
          </a:p>
          <a:p>
            <a:pPr marL="685800" indent="-685800" algn="ctr">
              <a:buFontTx/>
              <a:buChar char="-"/>
            </a:pPr>
            <a:r>
              <a:rPr lang="ru-RU" sz="5400" b="1" cap="none" spc="0" dirty="0" smtClean="0">
                <a:ln w="10541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/>
              </a:rPr>
              <a:t>Как определить имена существительные 2-го склонения?</a:t>
            </a:r>
            <a:endParaRPr lang="ru-RU" sz="5400" b="1" cap="none" spc="0" dirty="0">
              <a:ln w="10541" cmpd="sng">
                <a:solidFill>
                  <a:srgbClr val="FF33CC"/>
                </a:solidFill>
                <a:prstDash val="solid"/>
              </a:ln>
              <a:solidFill>
                <a:srgbClr val="FF33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222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0491" y="548680"/>
            <a:ext cx="813690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7200" b="1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Упр. 165, с. 94</a:t>
            </a:r>
          </a:p>
          <a:p>
            <a:pPr algn="ctr"/>
            <a:r>
              <a:rPr lang="ru-RU" sz="7200" b="1" cap="none" spc="50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Упр. 168, с. 96</a:t>
            </a:r>
            <a:endParaRPr lang="ru-RU" sz="7200" b="1" cap="none" spc="50" dirty="0">
              <a:ln w="11430"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4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6494" y="1268760"/>
            <a:ext cx="813690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Предупредительный диктант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тему: «Имя существительное»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247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766686"/>
              </p:ext>
            </p:extLst>
          </p:nvPr>
        </p:nvGraphicFramePr>
        <p:xfrm>
          <a:off x="1031776" y="1268760"/>
          <a:ext cx="7080448" cy="31089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47488"/>
                <a:gridCol w="3010919"/>
                <a:gridCol w="31220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И.п</a:t>
                      </a:r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юноша, семья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дождь, лето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юноши, семьи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дождя, лета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Д.п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юноше, семье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дождю, лету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В.п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юношу, семью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дождь, лето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Т.п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юношей, семьей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дождем, летом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юноше, о семье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дожде, о лете</a:t>
                      </a:r>
                      <a:endParaRPr lang="ru-RU" sz="28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89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59" y="404664"/>
            <a:ext cx="813690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u="sng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Задачи нашего урока:</a:t>
            </a:r>
          </a:p>
          <a:p>
            <a:pPr marL="914400" indent="-914400">
              <a:buAutoNum type="arabicPeriod"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Узнать, какие признаки имеют </a:t>
            </a:r>
          </a:p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имена существительные 2-го склонения.</a:t>
            </a:r>
          </a:p>
          <a:p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2. Научиться их распознавать.</a:t>
            </a:r>
          </a:p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3. Научиться писать безударные падежные окончания существительных 2-го склонения.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50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115479"/>
              </p:ext>
            </p:extLst>
          </p:nvPr>
        </p:nvGraphicFramePr>
        <p:xfrm>
          <a:off x="1408988" y="548680"/>
          <a:ext cx="6096000" cy="38100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1- е </a:t>
                      </a:r>
                      <a:r>
                        <a:rPr lang="ru-RU" sz="4400" b="1" dirty="0" err="1" smtClean="0">
                          <a:solidFill>
                            <a:srgbClr val="00B050"/>
                          </a:solidFill>
                        </a:rPr>
                        <a:t>скл</a:t>
                      </a:r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2-е </a:t>
                      </a:r>
                      <a:r>
                        <a:rPr lang="ru-RU" sz="4400" b="1" dirty="0" err="1" smtClean="0">
                          <a:solidFill>
                            <a:srgbClr val="00B050"/>
                          </a:solidFill>
                        </a:rPr>
                        <a:t>скл</a:t>
                      </a:r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.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папа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лето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волка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платье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трава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огонь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Миша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dirty="0" smtClean="0">
                          <a:solidFill>
                            <a:srgbClr val="00B050"/>
                          </a:solidFill>
                        </a:rPr>
                        <a:t>дороге</a:t>
                      </a:r>
                      <a:endParaRPr lang="ru-RU" sz="4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790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1524" y="548680"/>
            <a:ext cx="8064897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Упр. 162, с. 93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существительные мы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записали при выполнении упражнения?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72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620688"/>
            <a:ext cx="806489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Упр. 163, с. 93</a:t>
            </a:r>
          </a:p>
          <a:p>
            <a:pPr algn="ctr"/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-Разберите по составу слово </a:t>
            </a:r>
            <a:r>
              <a:rPr lang="ru-RU" sz="5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ГОРОХ</a:t>
            </a:r>
            <a:endParaRPr lang="ru-RU" sz="54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586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85184"/>
            <a:ext cx="10429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1045" y="1196752"/>
            <a:ext cx="72731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65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863274"/>
            <a:ext cx="806489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Упр. 166, с. 95</a:t>
            </a:r>
          </a:p>
          <a:p>
            <a:pPr marL="685800" indent="-685800" algn="ctr">
              <a:buFontTx/>
              <a:buChar char="-"/>
            </a:pP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Рассмотрите таблицу.</a:t>
            </a:r>
          </a:p>
          <a:p>
            <a:pPr marL="685800" indent="-685800" algn="ctr">
              <a:buFontTx/>
              <a:buChar char="-"/>
            </a:pP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каких падежах в словах 2-го </a:t>
            </a:r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скл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окончания одинаковы?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26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218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2015-11-16T17:38:52Z</dcterms:created>
  <dcterms:modified xsi:type="dcterms:W3CDTF">2015-11-16T18:31:17Z</dcterms:modified>
</cp:coreProperties>
</file>