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92" r:id="rId3"/>
    <p:sldId id="293" r:id="rId4"/>
    <p:sldId id="294" r:id="rId5"/>
    <p:sldId id="295" r:id="rId6"/>
    <p:sldId id="296" r:id="rId7"/>
    <p:sldId id="297" r:id="rId8"/>
    <p:sldId id="271" r:id="rId9"/>
    <p:sldId id="269" r:id="rId10"/>
    <p:sldId id="298" r:id="rId11"/>
    <p:sldId id="284" r:id="rId12"/>
    <p:sldId id="272" r:id="rId13"/>
    <p:sldId id="273" r:id="rId14"/>
    <p:sldId id="274" r:id="rId15"/>
    <p:sldId id="275" r:id="rId16"/>
    <p:sldId id="276" r:id="rId17"/>
    <p:sldId id="277" r:id="rId18"/>
    <p:sldId id="286" r:id="rId19"/>
    <p:sldId id="285" r:id="rId20"/>
    <p:sldId id="290" r:id="rId21"/>
    <p:sldId id="287" r:id="rId22"/>
    <p:sldId id="288" r:id="rId23"/>
    <p:sldId id="278" r:id="rId24"/>
    <p:sldId id="289" r:id="rId25"/>
    <p:sldId id="283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7CAC0-96D0-4765-9669-6592E0130037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505-7720-4717-BEB4-042324976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E2F84-EBFB-4125-9690-52DC146279A7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CF828-7EB1-40B0-8E18-BDB65D711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DD04B-20BC-4F90-A018-5B785C81BB4E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D760C-8B12-4B6E-BD40-9514060734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3337D-42A6-4157-8C77-7F8D8D1AEC0C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B365C-6BE8-42F0-BA40-C39D23E1DC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DE40D-26F4-4905-AB5D-D2A3C15F5D9D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C2C3B-BDEE-4113-B3EA-37D70C8C7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870E3-CF0C-4B3B-A880-B4D37578D8F7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66439-5372-4CF0-BF04-8DC2D03E7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65D03-B851-4A00-BA29-B902F8E5A818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3A605-5EF9-4F99-B3E0-8D3B2C211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9969B-EC12-41FA-B0FB-CC99A4DF1947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09536-0ECC-4E01-AE55-40911C7D2F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3AC93-00FE-429A-8B06-B353D7819921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7115A-571C-4665-8676-91F336249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885B7-BDDF-45E2-8FFF-0A09ECCBDBDC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25B86-DCAB-4824-8121-1D9DACC38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8158E-6B1C-4172-8B1A-128A8CBAD7F9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F71B7-A203-4343-99DC-66596746D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A149506-81D3-4862-8AF8-A81DC4383813}" type="datetimeFigureOut">
              <a:rPr lang="ru-RU" smtClean="0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7621362-F4BC-4520-B404-B6471EE20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4000" dirty="0"/>
              <a:t>Вычеркнув все повторяющие буквы, узнай, о чем пойдёт речь на занятии?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501008"/>
            <a:ext cx="9036496" cy="2625155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П </a:t>
            </a:r>
            <a:r>
              <a:rPr lang="ru-RU" sz="4800" b="1" dirty="0"/>
              <a:t>М И К Ц М Р М К Т Р А Ы А К</a:t>
            </a:r>
            <a:br>
              <a:rPr lang="ru-RU" sz="4800" b="1" dirty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391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Отгадай голос птицы.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690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0-tub-ru.yandex.net/i?id=f18670c43d70c3aa670c704eea984209&amp;n=33&amp;h=215&amp;w=3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7"/>
            <a:ext cx="880891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- Какая птица считается самой умной?</a:t>
            </a:r>
            <a:br>
              <a:rPr lang="ru-RU" sz="4800" dirty="0"/>
            </a:br>
            <a:r>
              <a:rPr lang="ru-RU" sz="4800" dirty="0"/>
              <a:t>А) ОРЕЛ</a:t>
            </a:r>
            <a:br>
              <a:rPr lang="ru-RU" sz="4800" dirty="0"/>
            </a:br>
            <a:r>
              <a:rPr lang="ru-RU" sz="4800" dirty="0"/>
              <a:t>Б) ВОРОН</a:t>
            </a:r>
            <a:br>
              <a:rPr lang="ru-RU" sz="4800" dirty="0"/>
            </a:br>
            <a:r>
              <a:rPr lang="ru-RU" sz="4800" dirty="0"/>
              <a:t>В) ПОПУГАЙ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042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Чем извлекает насекомых из трещин в коре деревьев дятел?</a:t>
            </a:r>
            <a:br>
              <a:rPr lang="ru-RU" sz="4400" dirty="0"/>
            </a:br>
            <a:r>
              <a:rPr lang="ru-RU" sz="4400" dirty="0"/>
              <a:t>А) ЯЗЫКОМ</a:t>
            </a:r>
            <a:br>
              <a:rPr lang="ru-RU" sz="4400" dirty="0"/>
            </a:br>
            <a:r>
              <a:rPr lang="ru-RU" sz="4400" dirty="0"/>
              <a:t>Б) КЛЮВОМ</a:t>
            </a:r>
            <a:br>
              <a:rPr lang="ru-RU" sz="4400" dirty="0"/>
            </a:br>
            <a:r>
              <a:rPr lang="ru-RU" sz="4400" dirty="0"/>
              <a:t>В) ЛАПОЙ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83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</a:t>
            </a:r>
            <a:r>
              <a:rPr lang="ru-RU" sz="5200" dirty="0"/>
              <a:t>Какие из этих птиц являются перелетными?</a:t>
            </a:r>
            <a:br>
              <a:rPr lang="ru-RU" sz="5200" dirty="0"/>
            </a:br>
            <a:r>
              <a:rPr lang="ru-RU" sz="5200" dirty="0"/>
              <a:t>А) ВОРОБЕЙ</a:t>
            </a:r>
            <a:br>
              <a:rPr lang="ru-RU" sz="5200" dirty="0"/>
            </a:br>
            <a:r>
              <a:rPr lang="ru-RU" sz="5200" dirty="0"/>
              <a:t>Б) МАЛИНОВКА</a:t>
            </a:r>
            <a:br>
              <a:rPr lang="ru-RU" sz="5200" dirty="0"/>
            </a:br>
            <a:r>
              <a:rPr lang="ru-RU" sz="5200" dirty="0"/>
              <a:t>В) СОЛОВЕЙ</a:t>
            </a:r>
            <a:br>
              <a:rPr lang="ru-RU" sz="5200" dirty="0"/>
            </a:br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val="8186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Сколько вылетов за насекомыми в день могут совершить птицы во время выкармливания птенцов?</a:t>
            </a:r>
            <a:br>
              <a:rPr lang="ru-RU" sz="4000" dirty="0"/>
            </a:br>
            <a:r>
              <a:rPr lang="ru-RU" sz="4000" dirty="0"/>
              <a:t>А) 400</a:t>
            </a:r>
            <a:br>
              <a:rPr lang="ru-RU" sz="4000" dirty="0"/>
            </a:br>
            <a:r>
              <a:rPr lang="ru-RU" sz="4000" dirty="0"/>
              <a:t>Б) 200</a:t>
            </a:r>
            <a:br>
              <a:rPr lang="ru-RU" sz="4000" dirty="0"/>
            </a:br>
            <a:r>
              <a:rPr lang="ru-RU" sz="4000" dirty="0"/>
              <a:t>В) 100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245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Какая птица, благодаря скрещенному клюву, может доставать семена из сосновых шишек?</a:t>
            </a:r>
            <a:br>
              <a:rPr lang="ru-RU" sz="4400" dirty="0"/>
            </a:br>
            <a:r>
              <a:rPr lang="ru-RU" sz="4400" dirty="0"/>
              <a:t>А) РЕМЕЗ</a:t>
            </a:r>
            <a:br>
              <a:rPr lang="ru-RU" sz="4400" dirty="0"/>
            </a:br>
            <a:r>
              <a:rPr lang="ru-RU" sz="4400" dirty="0"/>
              <a:t>Б) КЛЕСТ</a:t>
            </a:r>
            <a:br>
              <a:rPr lang="ru-RU" sz="4400" dirty="0"/>
            </a:br>
            <a:r>
              <a:rPr lang="ru-RU" sz="4400" dirty="0"/>
              <a:t>В) ЗЯБЛИК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1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У кого самая длинная шея?</a:t>
            </a:r>
            <a:br>
              <a:rPr lang="ru-RU" sz="4400" dirty="0"/>
            </a:br>
            <a:r>
              <a:rPr lang="ru-RU" sz="4400" dirty="0"/>
              <a:t>А) ЛЕБЕДЬ</a:t>
            </a:r>
            <a:br>
              <a:rPr lang="ru-RU" sz="4400" dirty="0"/>
            </a:br>
            <a:r>
              <a:rPr lang="ru-RU" sz="4400" dirty="0"/>
              <a:t>Б) ГУСЬ</a:t>
            </a:r>
            <a:br>
              <a:rPr lang="ru-RU" sz="4400" dirty="0"/>
            </a:br>
            <a:r>
              <a:rPr lang="ru-RU" sz="4400" dirty="0"/>
              <a:t>В) ЖУРАВЛЬ</a:t>
            </a:r>
          </a:p>
        </p:txBody>
      </p:sp>
    </p:spTree>
    <p:extLst>
      <p:ext uri="{BB962C8B-B14F-4D97-AF65-F5344CB8AC3E}">
        <p14:creationId xmlns:p14="http://schemas.microsoft.com/office/powerpoint/2010/main" val="23016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4" y="260648"/>
            <a:ext cx="8837393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.900igr.net:10/datas/biologija/Kormushki-dlja-ptits/0030-030-Kormushki-dlja-pt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928687" y="3071813"/>
            <a:ext cx="5572125" cy="1714500"/>
          </a:xfrm>
          <a:prstGeom prst="curvedConnector3">
            <a:avLst>
              <a:gd name="adj1" fmla="val 7448"/>
            </a:avLst>
          </a:prstGeom>
          <a:ln w="19050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4572000" y="0"/>
            <a:ext cx="4572000" cy="685800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069786">
            <a:off x="5240338" y="2601913"/>
            <a:ext cx="3235325" cy="4868862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85725" y="0"/>
            <a:ext cx="4557713" cy="685800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20530214" flipH="1">
            <a:off x="677863" y="2540000"/>
            <a:ext cx="3216275" cy="4929188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9515459">
            <a:off x="2695575" y="754063"/>
            <a:ext cx="3867150" cy="550545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762315"/>
              <a:gd name="connsiteY0" fmla="*/ 0 h 6400800"/>
              <a:gd name="connsiteX1" fmla="*/ 1548245 w 5762315"/>
              <a:gd name="connsiteY1" fmla="*/ 1901536 h 6400800"/>
              <a:gd name="connsiteX2" fmla="*/ 0 w 5762315"/>
              <a:gd name="connsiteY2" fmla="*/ 6400800 h 6400800"/>
              <a:gd name="connsiteX3" fmla="*/ 4787319 w 5762315"/>
              <a:gd name="connsiteY3" fmla="*/ 3275145 h 6400800"/>
              <a:gd name="connsiteX4" fmla="*/ 5600700 w 5762315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720520 w 5600700"/>
              <a:gd name="connsiteY1" fmla="*/ 1905412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2537421 w 5600700"/>
              <a:gd name="connsiteY1" fmla="*/ 2220435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230839"/>
              <a:gd name="connsiteY0" fmla="*/ 0 h 6110584"/>
              <a:gd name="connsiteX1" fmla="*/ 2537421 w 6230839"/>
              <a:gd name="connsiteY1" fmla="*/ 1930219 h 6110584"/>
              <a:gd name="connsiteX2" fmla="*/ 0 w 6230839"/>
              <a:gd name="connsiteY2" fmla="*/ 6110584 h 6110584"/>
              <a:gd name="connsiteX3" fmla="*/ 4787319 w 6230839"/>
              <a:gd name="connsiteY3" fmla="*/ 2984929 h 6110584"/>
              <a:gd name="connsiteX4" fmla="*/ 6169555 w 6230839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424" h="6110584">
                <a:moveTo>
                  <a:pt x="6169555" y="0"/>
                </a:moveTo>
                <a:cubicBezTo>
                  <a:pt x="4652241" y="411347"/>
                  <a:pt x="4053800" y="854249"/>
                  <a:pt x="2652330" y="2015418"/>
                </a:cubicBezTo>
                <a:cubicBezTo>
                  <a:pt x="1540079" y="3224228"/>
                  <a:pt x="516082" y="4610829"/>
                  <a:pt x="0" y="6110584"/>
                </a:cubicBezTo>
                <a:cubicBezTo>
                  <a:pt x="1530927" y="5348584"/>
                  <a:pt x="3311593" y="4347919"/>
                  <a:pt x="4787319" y="2984929"/>
                </a:cubicBezTo>
                <a:cubicBezTo>
                  <a:pt x="5603717" y="1971870"/>
                  <a:pt x="6316424" y="1130177"/>
                  <a:pt x="6169555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076700"/>
            <a:ext cx="6400800" cy="2039938"/>
          </a:xfrm>
          <a:prstGeom prst="roundRect">
            <a:avLst>
              <a:gd name="adj" fmla="val 16667"/>
            </a:avLst>
          </a:prstGeom>
          <a:solidFill>
            <a:schemeClr val="bg1">
              <a:alpha val="36862"/>
            </a:schemeClr>
          </a:solidFill>
        </p:spPr>
        <p:txBody>
          <a:bodyPr anchor="ctr"/>
          <a:lstStyle/>
          <a:p>
            <a:pPr eaLnBrk="1" hangingPunct="1"/>
            <a:endParaRPr lang="ru-RU" sz="2400" i="1" dirty="0" smtClean="0">
              <a:solidFill>
                <a:srgbClr val="000066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rot="17646474">
            <a:off x="2991644" y="531019"/>
            <a:ext cx="698500" cy="1214438"/>
          </a:xfrm>
          <a:prstGeom prst="ellipse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chemeClr val="tx2">
                  <a:lumMod val="20000"/>
                  <a:lumOff val="80000"/>
                  <a:alpha val="40000"/>
                </a:scheme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Скругленная соединительная линия 31" descr="1 апреля - &quot;Международный день птиц&quot;"/>
          <p:cNvCxnSpPr/>
          <p:nvPr/>
        </p:nvCxnSpPr>
        <p:spPr>
          <a:xfrm rot="5400000">
            <a:off x="2714625" y="3214688"/>
            <a:ext cx="5572125" cy="1714500"/>
          </a:xfrm>
          <a:prstGeom prst="curvedConnector3">
            <a:avLst>
              <a:gd name="adj1" fmla="val 6494"/>
            </a:avLst>
          </a:prstGeom>
          <a:ln w="19050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 rot="3819068" flipH="1">
            <a:off x="5564982" y="618331"/>
            <a:ext cx="698500" cy="1214437"/>
          </a:xfrm>
          <a:prstGeom prst="ellipse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chemeClr val="tx2">
                  <a:lumMod val="20000"/>
                  <a:lumOff val="80000"/>
                  <a:alpha val="40000"/>
                </a:scheme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1069786">
            <a:off x="173038" y="5743575"/>
            <a:ext cx="1011237" cy="1290638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rot="20530214" flipH="1">
            <a:off x="7959725" y="5767388"/>
            <a:ext cx="1011238" cy="1290637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5" name="Подзаголовок 2"/>
          <p:cNvSpPr>
            <a:spLocks/>
          </p:cNvSpPr>
          <p:nvPr/>
        </p:nvSpPr>
        <p:spPr bwMode="auto">
          <a:xfrm>
            <a:off x="900113" y="2276475"/>
            <a:ext cx="7559675" cy="1152525"/>
          </a:xfrm>
          <a:prstGeom prst="roundRect">
            <a:avLst>
              <a:gd name="adj" fmla="val 16667"/>
            </a:avLst>
          </a:prstGeom>
          <a:solidFill>
            <a:schemeClr val="bg1">
              <a:alpha val="3686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600" b="1" i="1" dirty="0">
                <a:solidFill>
                  <a:srgbClr val="000066"/>
                </a:solidFill>
                <a:latin typeface="Calibri" pitchFamily="34" charset="0"/>
              </a:rPr>
              <a:t>1 апреля – </a:t>
            </a:r>
            <a:br>
              <a:rPr lang="ru-RU" sz="6600" b="1" i="1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6600" b="1" i="1" dirty="0">
                <a:solidFill>
                  <a:srgbClr val="000066"/>
                </a:solidFill>
                <a:latin typeface="Calibri" pitchFamily="34" charset="0"/>
              </a:rPr>
              <a:t>«Международный день птиц»</a:t>
            </a:r>
          </a:p>
        </p:txBody>
      </p:sp>
    </p:spTree>
    <p:extLst>
      <p:ext uri="{BB962C8B-B14F-4D97-AF65-F5344CB8AC3E}">
        <p14:creationId xmlns:p14="http://schemas.microsoft.com/office/powerpoint/2010/main" val="2546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.ytimg.com/vi/-wZ5iBywf_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9" y="168896"/>
            <a:ext cx="8994761" cy="61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>
            <a:noAutofit/>
          </a:bodyPr>
          <a:lstStyle/>
          <a:p>
            <a:r>
              <a:rPr lang="ru-RU" sz="6600" dirty="0" smtClean="0"/>
              <a:t>Дятел Снегирь Сорока Снегирь</a:t>
            </a:r>
          </a:p>
          <a:p>
            <a:r>
              <a:rPr lang="ru-RU" sz="6600" dirty="0" smtClean="0"/>
              <a:t> Сова</a:t>
            </a:r>
          </a:p>
          <a:p>
            <a:r>
              <a:rPr lang="ru-RU" sz="6600" dirty="0" smtClean="0"/>
              <a:t> </a:t>
            </a:r>
            <a:r>
              <a:rPr lang="ru-RU" sz="6600" dirty="0"/>
              <a:t>Синица</a:t>
            </a:r>
          </a:p>
        </p:txBody>
      </p:sp>
    </p:spTree>
    <p:extLst>
      <p:ext uri="{BB962C8B-B14F-4D97-AF65-F5344CB8AC3E}">
        <p14:creationId xmlns:p14="http://schemas.microsoft.com/office/powerpoint/2010/main" val="152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530"/>
            <a:ext cx="9091819" cy="670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1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>
            <a:normAutofit/>
          </a:bodyPr>
          <a:lstStyle/>
          <a:p>
            <a:r>
              <a:rPr lang="ru-RU" sz="4800" b="1" dirty="0"/>
              <a:t>Викторина “Что ты знаешь о зимующих птицах</a:t>
            </a:r>
            <a:r>
              <a:rPr lang="ru-RU" sz="4800" b="1" dirty="0" smtClean="0"/>
              <a:t>?”</a:t>
            </a:r>
          </a:p>
          <a:p>
            <a:r>
              <a:rPr lang="ru-RU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2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392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0-tub-ru.yandex.net/i?id=cb01c8e5c5d27164716c4efecfd0235b&amp;n=33&amp;h=215&amp;w=2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80"/>
            <a:ext cx="8079402" cy="586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Правила подкормки птиц.</a:t>
            </a:r>
            <a:r>
              <a:rPr lang="ru-RU" dirty="0"/>
              <a:t/>
            </a:r>
            <a:br>
              <a:rPr lang="ru-RU" dirty="0"/>
            </a:br>
            <a:r>
              <a:rPr lang="ru-RU" sz="3400" dirty="0"/>
              <a:t>1. Во время подкормки птиц не сорите в лесу, парке, саду: не оставляйте там газеты, бумажные и полиэтиленовые пакеты, жестяные банки и коробочки. </a:t>
            </a:r>
            <a:br>
              <a:rPr lang="ru-RU" sz="3400" dirty="0"/>
            </a:br>
            <a:r>
              <a:rPr lang="ru-RU" sz="3400" dirty="0"/>
              <a:t>2. Кормушки для птиц должны быть очень скромными, лучше не раскрашенными. </a:t>
            </a:r>
            <a:br>
              <a:rPr lang="ru-RU" sz="3400" dirty="0"/>
            </a:br>
            <a:r>
              <a:rPr lang="ru-RU" sz="3400" dirty="0"/>
              <a:t>3. Корма в кормушках должно быть немного и только нужного птицам: семена дикорастущих трав, крошки хлеба, подсолнухи, кусочки несоленого сала. </a:t>
            </a:r>
            <a:br>
              <a:rPr lang="ru-RU" sz="3400" dirty="0"/>
            </a:br>
            <a:r>
              <a:rPr lang="ru-RU" sz="3400" dirty="0"/>
              <a:t>4. Кормите птиц регулярно. Птиц нельзя подкармливать время от времени: именно зимой им очень нужна ваша поддержка, именно в морозы и метели гибнет большая часть птиц. </a:t>
            </a:r>
            <a:br>
              <a:rPr lang="ru-RU" sz="3400" dirty="0"/>
            </a:br>
            <a:r>
              <a:rPr lang="ru-RU" sz="3400" dirty="0"/>
              <a:t>Выполняйте эти правила! Познакомьте с правилами подкормки птиц своих младших товарищей, братьев и сестер. </a:t>
            </a:r>
            <a:br>
              <a:rPr lang="ru-RU" sz="3400" dirty="0"/>
            </a:b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733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sz="quarter" idx="13"/>
          </p:nvPr>
        </p:nvSpPr>
        <p:spPr>
          <a:xfrm>
            <a:off x="250825" y="981075"/>
            <a:ext cx="4572000" cy="5516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i="1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sz="2800" b="1" i="1" u="sng" smtClean="0">
                <a:solidFill>
                  <a:srgbClr val="000066"/>
                </a:solidFill>
                <a:latin typeface="Times New Roman" pitchFamily="18" charset="0"/>
              </a:rPr>
              <a:t>1 </a:t>
            </a:r>
            <a:r>
              <a:rPr lang="ru-RU" sz="2800" b="1" i="1" u="sng" smtClean="0">
                <a:solidFill>
                  <a:srgbClr val="000066"/>
                </a:solidFill>
                <a:latin typeface="Times New Roman" pitchFamily="18" charset="0"/>
              </a:rPr>
              <a:t>апреля</a:t>
            </a:r>
            <a:r>
              <a:rPr lang="ru-RU" sz="2800" i="1" smtClean="0">
                <a:solidFill>
                  <a:srgbClr val="000066"/>
                </a:solidFill>
                <a:latin typeface="Times New Roman" pitchFamily="18" charset="0"/>
              </a:rPr>
              <a:t> - вся планета отмечает </a:t>
            </a:r>
            <a:r>
              <a:rPr lang="ru-RU" sz="2800" b="1" i="1" smtClean="0">
                <a:solidFill>
                  <a:srgbClr val="000066"/>
                </a:solidFill>
                <a:latin typeface="Times New Roman" pitchFamily="18" charset="0"/>
              </a:rPr>
              <a:t>Международный день птиц.  </a:t>
            </a:r>
            <a:r>
              <a:rPr lang="ru-RU" sz="2800" i="1" smtClean="0">
                <a:solidFill>
                  <a:srgbClr val="000066"/>
                </a:solidFill>
                <a:latin typeface="Times New Roman" pitchFamily="18" charset="0"/>
              </a:rPr>
              <a:t>Он возник в США в </a:t>
            </a:r>
            <a:r>
              <a:rPr lang="ru-RU" sz="2800" b="1" i="1" smtClean="0">
                <a:solidFill>
                  <a:srgbClr val="000066"/>
                </a:solidFill>
                <a:latin typeface="Times New Roman" pitchFamily="18" charset="0"/>
              </a:rPr>
              <a:t>1894</a:t>
            </a:r>
            <a:r>
              <a:rPr lang="ru-RU" sz="2800" i="1" smtClean="0">
                <a:solidFill>
                  <a:srgbClr val="000066"/>
                </a:solidFill>
                <a:latin typeface="Times New Roman" pitchFamily="18" charset="0"/>
              </a:rPr>
              <a:t> году. Вскоре праздник, получивший популярность благодаря СМИ, начал массово проводиться во всех штатах, а затем пришел в Европу.</a:t>
            </a:r>
            <a:r>
              <a:rPr lang="ru-RU" i="1" smtClean="0">
                <a:solidFill>
                  <a:srgbClr val="000066"/>
                </a:solidFill>
              </a:rPr>
              <a:t> </a:t>
            </a:r>
          </a:p>
          <a:p>
            <a:pPr eaLnBrk="1" hangingPunct="1"/>
            <a:endParaRPr lang="ru-RU" i="1" smtClean="0">
              <a:solidFill>
                <a:srgbClr val="000066"/>
              </a:solidFill>
            </a:endParaRPr>
          </a:p>
        </p:txBody>
      </p:sp>
      <p:pic>
        <p:nvPicPr>
          <p:cNvPr id="14338" name="Picture 3" descr="f_4c0bd3641fb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549275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Группа 14"/>
          <p:cNvGrpSpPr>
            <a:grpSpLocks/>
          </p:cNvGrpSpPr>
          <p:nvPr/>
        </p:nvGrpSpPr>
        <p:grpSpPr bwMode="auto">
          <a:xfrm rot="8331979">
            <a:off x="-180975" y="0"/>
            <a:ext cx="2773363" cy="2398713"/>
            <a:chOff x="85032" y="-2"/>
            <a:chExt cx="9058968" cy="7470459"/>
          </a:xfrm>
        </p:grpSpPr>
        <p:sp>
          <p:nvSpPr>
            <p:cNvPr id="16" name="Полилиния 15"/>
            <p:cNvSpPr/>
            <p:nvPr/>
          </p:nvSpPr>
          <p:spPr>
            <a:xfrm>
              <a:off x="4553794" y="7164"/>
              <a:ext cx="4573559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069786">
              <a:off x="5236929" y="2601307"/>
              <a:ext cx="3235719" cy="4869886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flipH="1">
              <a:off x="83518" y="6639"/>
              <a:ext cx="4558001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20530214" flipH="1">
              <a:off x="676380" y="2541893"/>
              <a:ext cx="3220161" cy="492921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9515459">
              <a:off x="2692084" y="760609"/>
              <a:ext cx="3868339" cy="550272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30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  <a:t>В настоящее время в мире существует около 9 тысяч видов птиц. </a:t>
            </a:r>
            <a:b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  <a:t>В России гнездятся около 650 видов.</a:t>
            </a:r>
            <a:r>
              <a:rPr lang="ru-RU" sz="3200" i="1" smtClean="0">
                <a:solidFill>
                  <a:srgbClr val="000066"/>
                </a:solidFill>
              </a:rPr>
              <a:t> </a:t>
            </a:r>
            <a:br>
              <a:rPr lang="ru-RU" sz="3200" i="1" smtClean="0">
                <a:solidFill>
                  <a:srgbClr val="000066"/>
                </a:solidFill>
              </a:rPr>
            </a:br>
            <a:endParaRPr lang="ru-RU" sz="3200" i="1" smtClean="0">
              <a:solidFill>
                <a:srgbClr val="000066"/>
              </a:solidFill>
            </a:endParaRPr>
          </a:p>
        </p:txBody>
      </p:sp>
      <p:pic>
        <p:nvPicPr>
          <p:cNvPr id="19459" name="Picture 3" descr="danza-damore-a28153533-990x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43243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1292606808_foto-prik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60575"/>
            <a:ext cx="41767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87312877_ray_p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060575"/>
            <a:ext cx="32083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5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sz="quarter" idx="13"/>
          </p:nvPr>
        </p:nvSpPr>
        <p:spPr>
          <a:xfrm>
            <a:off x="323850" y="1143000"/>
            <a:ext cx="8569325" cy="4525963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  <a:t>Интересна история развития Дня птиц в России. Добравшись до нашей страны в </a:t>
            </a:r>
            <a:b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  <a:t>Х</a:t>
            </a:r>
            <a:r>
              <a:rPr lang="en-US" i="1" smtClean="0">
                <a:solidFill>
                  <a:srgbClr val="000066"/>
                </a:solidFill>
                <a:latin typeface="Times New Roman" pitchFamily="18" charset="0"/>
              </a:rPr>
              <a:t>I</a:t>
            </a:r>
            <a: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  <a:t>Х веке, идея помогать пернатым попала на благодатную почву. Уже в то время в России была организована охрана птиц, к началу </a:t>
            </a:r>
            <a:b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  <a:t>ХХ века этим делом занималось уже несколько десятков организаций.  </a:t>
            </a:r>
            <a:b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i="1" smtClean="0">
                <a:solidFill>
                  <a:srgbClr val="000066"/>
                </a:solidFill>
                <a:latin typeface="Times New Roman" pitchFamily="18" charset="0"/>
              </a:rPr>
              <a:t>Участники общества подкармливали птиц и развешивали для них гнездовья.</a:t>
            </a:r>
            <a:r>
              <a:rPr lang="ru-RU" i="1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sz="quarter" idx="13"/>
          </p:nvPr>
        </p:nvSpPr>
        <p:spPr>
          <a:xfrm>
            <a:off x="250825" y="765175"/>
            <a:ext cx="472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     Возродился праздник в 1999 году — благодаря Союзу охраны птиц России, основанному в 1993 году.</a:t>
            </a:r>
            <a:r>
              <a:rPr lang="ru-RU" sz="2400" i="1" smtClean="0">
                <a:solidFill>
                  <a:srgbClr val="000066"/>
                </a:solidFill>
                <a:latin typeface="Times New Roman" pitchFamily="18" charset="0"/>
              </a:rPr>
              <a:t> В первый же год только в Москве в проведении Дня птиц приняли участие 500 человек, они развесили более 500 скворечников. В 2000 году к организации праздника подключилось правительство Москвы, принявшее День птиц как общегородское мероприятие. </a:t>
            </a:r>
            <a:br>
              <a:rPr lang="ru-RU" sz="2400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410" name="Picture 3" descr="0_57e01_909a2852_-1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8163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0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sz="quarter" idx="13"/>
          </p:nvPr>
        </p:nvSpPr>
        <p:spPr>
          <a:xfrm>
            <a:off x="0" y="908050"/>
            <a:ext cx="4724400" cy="5516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i="1" smtClean="0">
                <a:solidFill>
                  <a:srgbClr val="000066"/>
                </a:solidFill>
                <a:latin typeface="Times New Roman" pitchFamily="18" charset="0"/>
              </a:rPr>
              <a:t>    Дата проведения праздника выбрана не случайно: как раз в это время из теплых краев возвращаются пернатые. Взрослые и дети в этот день благоустраивают места обитания водоплавающих птиц, вывешивают новые кормушки и скворечники.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8434" name="Picture 3" descr="3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08050"/>
            <a:ext cx="3657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008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492972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4800" i="1" dirty="0"/>
              <a:t>Мои милые друзья. (</a:t>
            </a:r>
            <a:r>
              <a:rPr lang="ru-RU" sz="4800" i="1" dirty="0" err="1"/>
              <a:t>тчк</a:t>
            </a:r>
            <a:r>
              <a:rPr lang="ru-RU" sz="4800" i="1" dirty="0"/>
              <a:t>) Пернатые друзья приглашают вас в птичью гостиную. (</a:t>
            </a:r>
            <a:r>
              <a:rPr lang="ru-RU" sz="4800" i="1" dirty="0" err="1"/>
              <a:t>тчк</a:t>
            </a:r>
            <a:r>
              <a:rPr lang="ru-RU" sz="4800" i="1" dirty="0"/>
              <a:t>) Вместе дружно поиграем, (</a:t>
            </a:r>
            <a:r>
              <a:rPr lang="ru-RU" sz="4800" i="1" dirty="0" err="1"/>
              <a:t>зпт</a:t>
            </a:r>
            <a:r>
              <a:rPr lang="ru-RU" sz="4800" i="1" dirty="0"/>
              <a:t>) повеселимся. (</a:t>
            </a:r>
            <a:r>
              <a:rPr lang="ru-RU" sz="4800" i="1" dirty="0" err="1"/>
              <a:t>тчк</a:t>
            </a:r>
            <a:r>
              <a:rPr lang="ru-RU" sz="4800" i="1" dirty="0"/>
              <a:t>) Ждём вас с нетерпением! (</a:t>
            </a:r>
            <a:r>
              <a:rPr lang="ru-RU" sz="4800" i="1" dirty="0" err="1"/>
              <a:t>тчк</a:t>
            </a:r>
            <a:r>
              <a:rPr lang="ru-RU" sz="4800" i="1" dirty="0"/>
              <a:t>)</a:t>
            </a:r>
            <a:br>
              <a:rPr lang="ru-RU" sz="4800" i="1" dirty="0"/>
            </a:b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3354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276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Вычеркнув все повторяющие буквы, узнай, о чем пойдёт речь на занятии? </vt:lpstr>
      <vt:lpstr>Презентация PowerPoint</vt:lpstr>
      <vt:lpstr>Презентация PowerPoint</vt:lpstr>
      <vt:lpstr>В настоящее время в мире существует около 9 тысяч видов птиц.  В России гнездятся около 650 видов.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8</cp:revision>
  <dcterms:created xsi:type="dcterms:W3CDTF">2016-03-31T12:40:53Z</dcterms:created>
  <dcterms:modified xsi:type="dcterms:W3CDTF">2016-03-31T14:02:15Z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TC300090719990</vt:lpwstr>
  </property>
</Properties>
</file>