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ТЕОРЕТИЧЕСКИЕ ОСНОВЫ ПЕДАГОГИЧЕСКОЙ ТЕХНОЛОГИИ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студентка 46 группы</a:t>
            </a:r>
          </a:p>
          <a:p>
            <a:r>
              <a:rPr lang="ru-RU" dirty="0" smtClean="0"/>
              <a:t>Рыжова Екатерина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3175" indent="-3175" algn="ctr">
              <a:buNone/>
            </a:pPr>
            <a:r>
              <a:rPr lang="ru-RU" dirty="0" smtClean="0"/>
              <a:t>	</a:t>
            </a:r>
            <a:r>
              <a:rPr lang="ru-RU" sz="3200" dirty="0" smtClean="0"/>
              <a:t>Каждый </a:t>
            </a:r>
            <a:r>
              <a:rPr lang="ru-RU" sz="3200" dirty="0" smtClean="0"/>
              <a:t>из этих вопросов представляет собой глобальную </a:t>
            </a:r>
            <a:r>
              <a:rPr lang="ru-RU" sz="3200" dirty="0" smtClean="0"/>
              <a:t>педагогическую </a:t>
            </a:r>
            <a:r>
              <a:rPr lang="ru-RU" sz="3200" dirty="0" smtClean="0"/>
              <a:t>проблему, что диктует необходимость специального </a:t>
            </a:r>
            <a:r>
              <a:rPr lang="ru-RU" sz="3200" dirty="0" smtClean="0"/>
              <a:t>многогранного </a:t>
            </a:r>
            <a:r>
              <a:rPr lang="ru-RU" sz="3200" dirty="0" smtClean="0"/>
              <a:t>изучения. </a:t>
            </a:r>
            <a:endParaRPr lang="ru-RU" dirty="0"/>
          </a:p>
        </p:txBody>
      </p:sp>
      <p:pic>
        <p:nvPicPr>
          <p:cNvPr id="26626" name="Picture 2" descr="http://profcoma.net/wp-content/uploads/2014/04/%D0%92%D0%BE%D1%81%D0%BA%D0%BB%D0%B8%D1%86%D0%B0%D1%82%D0%B5%D0%BB%D1%8C%D0%BD%D1%8B%D0%B9-%D0%B7%D0%BD%D0%B0%D0%BA7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"...Если воспитание -постоянное восхождение к культуре и повседневное воссоздание культуры во всех жизненных актах, то назначением воспитания </a:t>
            </a:r>
            <a:r>
              <a:rPr lang="ru-RU" sz="2800" dirty="0" smtClean="0"/>
              <a:t>является </a:t>
            </a:r>
            <a:r>
              <a:rPr lang="ru-RU" sz="2800" dirty="0" smtClean="0"/>
              <a:t>формирование личности, которая бы приобретала в процессе развития способность самостоятельно строить свой вариант жизни, достойный Человека</a:t>
            </a:r>
            <a:r>
              <a:rPr lang="ru-RU" sz="2800" dirty="0" smtClean="0"/>
              <a:t>".</a:t>
            </a:r>
          </a:p>
          <a:p>
            <a:pPr algn="r">
              <a:buNone/>
            </a:pPr>
            <a:r>
              <a:rPr lang="ru-RU" dirty="0" err="1" smtClean="0"/>
              <a:t>Н.Е.Щуркова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img11.wild-mistress.ru/9787673/9787673-0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17416"/>
            <a:ext cx="3201749" cy="241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3175" indent="-3175">
              <a:buNone/>
            </a:pPr>
            <a:r>
              <a:rPr lang="ru-RU" sz="3200" dirty="0" smtClean="0"/>
              <a:t>Ребенка необходимо научить отдавать себе отчет в собственной жизни для того, чтобы он сумел осознанно производить выбор, становясь субъектом своей жизнедеятельности.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www.dir.antula.ru/images/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99" y="3505200"/>
            <a:ext cx="5510151" cy="3112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Запомни: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</a:t>
            </a:r>
            <a:r>
              <a:rPr lang="ru-RU" dirty="0" smtClean="0"/>
              <a:t>ребенка происходит тогда, когда он сам, проявляя </a:t>
            </a:r>
            <a:r>
              <a:rPr lang="ru-RU" dirty="0" smtClean="0"/>
              <a:t>активность</a:t>
            </a:r>
            <a:r>
              <a:rPr lang="ru-RU" dirty="0" smtClean="0"/>
              <a:t>, взаимодействует с миром;</a:t>
            </a:r>
          </a:p>
          <a:p>
            <a:r>
              <a:rPr lang="ru-RU" dirty="0" smtClean="0"/>
              <a:t>характер </a:t>
            </a:r>
            <a:r>
              <a:rPr lang="ru-RU" dirty="0" smtClean="0"/>
              <a:t>этой активности определяется субъективно свободным отношением личности;</a:t>
            </a:r>
          </a:p>
          <a:p>
            <a:r>
              <a:rPr lang="ru-RU" dirty="0" smtClean="0"/>
              <a:t>педагогическое </a:t>
            </a:r>
            <a:r>
              <a:rPr lang="ru-RU" dirty="0" smtClean="0"/>
              <a:t>влияние должно ориентировать воспитанника на определенное отношение к социальной ценности;</a:t>
            </a:r>
          </a:p>
          <a:p>
            <a:r>
              <a:rPr lang="ru-RU" dirty="0" smtClean="0"/>
              <a:t>воздействие </a:t>
            </a:r>
            <a:r>
              <a:rPr lang="ru-RU" dirty="0" smtClean="0"/>
              <a:t>педагога и весь процесс взаимодействия с </a:t>
            </a:r>
            <a:r>
              <a:rPr lang="ru-RU" dirty="0" smtClean="0"/>
              <a:t>ребенком </a:t>
            </a:r>
            <a:r>
              <a:rPr lang="ru-RU" dirty="0" smtClean="0"/>
              <a:t>(группой детей) должны производиться на уровне современной культуры и в соответствии с целью воспитания.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273050" indent="-3175">
              <a:buNone/>
            </a:pPr>
            <a:r>
              <a:rPr lang="ru-RU" sz="3200" dirty="0" smtClean="0"/>
              <a:t>Чем </a:t>
            </a:r>
            <a:r>
              <a:rPr lang="ru-RU" sz="3200" dirty="0" smtClean="0"/>
              <a:t>разнообразнее и полнее человек воспримет окружающий мир, чем больше информации о нем </a:t>
            </a:r>
            <a:r>
              <a:rPr lang="ru-RU" sz="3200" dirty="0" smtClean="0"/>
              <a:t>получит</a:t>
            </a:r>
            <a:r>
              <a:rPr lang="ru-RU" sz="3200" dirty="0" smtClean="0"/>
              <a:t>, тем более образованным станет</a:t>
            </a:r>
            <a:r>
              <a:rPr lang="ru-RU" sz="3200" dirty="0" smtClean="0"/>
              <a:t>.</a:t>
            </a:r>
          </a:p>
          <a:p>
            <a:pPr marL="273050" indent="-3175" algn="r">
              <a:buNone/>
            </a:pPr>
            <a:r>
              <a:rPr lang="ru-RU" sz="3200" dirty="0" smtClean="0"/>
              <a:t>С.И.Рубинштейн</a:t>
            </a:r>
            <a:endParaRPr lang="ru-RU" sz="3200" dirty="0"/>
          </a:p>
        </p:txBody>
      </p:sp>
      <p:pic>
        <p:nvPicPr>
          <p:cNvPr id="22530" name="Picture 2" descr="http://st.depositphotos.com/2430259/4298/i/950/depositphotos_42980695-Pensive-little-boy-sitting-at-a-de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4625328" cy="2952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Autofit/>
          </a:bodyPr>
          <a:lstStyle/>
          <a:p>
            <a:pPr marL="3175" indent="-3175" algn="ctr">
              <a:buNone/>
            </a:pPr>
            <a:r>
              <a:rPr lang="ru-RU" sz="2800" dirty="0" smtClean="0"/>
              <a:t>Фактор субъективной свободы при формировании отношения имеет определяющее значение в личностном развитии и заставляет </a:t>
            </a:r>
            <a:r>
              <a:rPr lang="ru-RU" sz="2800" dirty="0" smtClean="0"/>
              <a:t>воспитателя </a:t>
            </a:r>
            <a:r>
              <a:rPr lang="ru-RU" sz="2800" dirty="0" smtClean="0"/>
              <a:t>учитывать психические особенности детей в организуемом общении, выстраивать его так, чтобы оно приносило </a:t>
            </a:r>
            <a:r>
              <a:rPr lang="ru-RU" sz="2800" dirty="0" smtClean="0"/>
              <a:t>удовлетворение</a:t>
            </a:r>
            <a:r>
              <a:rPr lang="ru-RU" sz="2800" dirty="0" smtClean="0"/>
              <a:t>, вызывало интерес, побуждало к принятию социально </a:t>
            </a:r>
            <a:r>
              <a:rPr lang="ru-RU" sz="2800" dirty="0" smtClean="0"/>
              <a:t>ценностной </a:t>
            </a:r>
            <a:r>
              <a:rPr lang="ru-RU" sz="2800" dirty="0" smtClean="0"/>
              <a:t>позиции, демонстрируемой педагогом в этот момент.  </a:t>
            </a:r>
            <a:r>
              <a:rPr lang="ru-RU" sz="2800" dirty="0" smtClean="0"/>
              <a:t>Задача воспитания </a:t>
            </a:r>
            <a:r>
              <a:rPr lang="ru-RU" sz="2800" dirty="0" smtClean="0"/>
              <a:t>в том и заключается, чтобы транслируя свое отношение к </a:t>
            </a:r>
            <a:r>
              <a:rPr lang="ru-RU" sz="2800" dirty="0" smtClean="0"/>
              <a:t>социальной </a:t>
            </a:r>
            <a:r>
              <a:rPr lang="ru-RU" sz="2800" dirty="0" smtClean="0"/>
              <a:t>ценности на уровне человеческой культуры, повлиять на </a:t>
            </a:r>
            <a:r>
              <a:rPr lang="ru-RU" sz="2800" dirty="0" smtClean="0"/>
              <a:t>формирование </a:t>
            </a:r>
            <a:r>
              <a:rPr lang="ru-RU" sz="2800" dirty="0" smtClean="0"/>
              <a:t>ценностной позиции учеников.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2400" dirty="0" smtClean="0"/>
              <a:t>Влияние педагога на отношение ребенка выстраивается как тон­кое, особым образом инструментованное прикосновение к личности; в современных научных понятиях - это влияние, основанное на </a:t>
            </a:r>
            <a:r>
              <a:rPr lang="ru-RU" sz="2400" dirty="0" smtClean="0"/>
              <a:t>педагогической </a:t>
            </a:r>
            <a:r>
              <a:rPr lang="ru-RU" sz="2400" dirty="0" smtClean="0"/>
              <a:t>технологии. Задача педагога - выбрать такой способ воздействия, который создавал бы для ребенка комфортный психо­логический </a:t>
            </a:r>
            <a:r>
              <a:rPr lang="ru-RU" sz="2400" dirty="0" smtClean="0"/>
              <a:t>климат</a:t>
            </a:r>
            <a:r>
              <a:rPr lang="ru-RU" sz="2400" dirty="0" smtClean="0"/>
              <a:t>, способствовал </a:t>
            </a:r>
            <a:endParaRPr lang="ru-RU" sz="2400" dirty="0" smtClean="0"/>
          </a:p>
          <a:p>
            <a:pPr marL="3175" indent="-3175">
              <a:buNone/>
            </a:pPr>
            <a:r>
              <a:rPr lang="ru-RU" sz="2400" dirty="0" smtClean="0"/>
              <a:t>развитию </a:t>
            </a:r>
            <a:r>
              <a:rPr lang="ru-RU" sz="2400" dirty="0" smtClean="0"/>
              <a:t>его </a:t>
            </a:r>
            <a:endParaRPr lang="ru-RU" sz="2400" dirty="0" smtClean="0"/>
          </a:p>
          <a:p>
            <a:pPr marL="3175" indent="-3175">
              <a:buNone/>
            </a:pPr>
            <a:r>
              <a:rPr lang="ru-RU" sz="2400" dirty="0" smtClean="0"/>
              <a:t>индивидуального </a:t>
            </a:r>
            <a:r>
              <a:rPr lang="ru-RU" sz="2400" dirty="0" smtClean="0"/>
              <a:t>"Я", </a:t>
            </a:r>
            <a:endParaRPr lang="ru-RU" sz="2400" dirty="0" smtClean="0"/>
          </a:p>
          <a:p>
            <a:pPr marL="3175" indent="-3175">
              <a:buNone/>
            </a:pPr>
            <a:r>
              <a:rPr lang="ru-RU" sz="2400" dirty="0" smtClean="0"/>
              <a:t>закреплял </a:t>
            </a:r>
            <a:r>
              <a:rPr lang="ru-RU" sz="2400" dirty="0" smtClean="0"/>
              <a:t>и </a:t>
            </a:r>
            <a:endParaRPr lang="ru-RU" sz="2400" dirty="0" smtClean="0"/>
          </a:p>
          <a:p>
            <a:pPr marL="3175" indent="-3175">
              <a:buNone/>
            </a:pPr>
            <a:r>
              <a:rPr lang="ru-RU" sz="2400" dirty="0" smtClean="0"/>
              <a:t>формировал </a:t>
            </a:r>
            <a:r>
              <a:rPr lang="ru-RU" sz="2400" dirty="0" smtClean="0"/>
              <a:t>социально </a:t>
            </a:r>
            <a:endParaRPr lang="ru-RU" sz="2400" dirty="0" smtClean="0"/>
          </a:p>
          <a:p>
            <a:pPr marL="3175" indent="-3175">
              <a:buNone/>
            </a:pPr>
            <a:r>
              <a:rPr lang="ru-RU" sz="2400" dirty="0" smtClean="0"/>
              <a:t>ценностные </a:t>
            </a:r>
            <a:r>
              <a:rPr lang="ru-RU" sz="2400" dirty="0" smtClean="0"/>
              <a:t>отношения.</a:t>
            </a:r>
          </a:p>
          <a:p>
            <a:endParaRPr lang="ru-RU" dirty="0"/>
          </a:p>
        </p:txBody>
      </p:sp>
      <p:pic>
        <p:nvPicPr>
          <p:cNvPr id="28674" name="Picture 2" descr="http://progorod58.ru/userfiles/old/newsinnerpic/znakomstvo_s_uchilk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3453337"/>
            <a:ext cx="5105400" cy="340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Два </a:t>
            </a:r>
            <a:r>
              <a:rPr lang="ru-RU" sz="3000" b="1" dirty="0" smtClean="0">
                <a:solidFill>
                  <a:schemeClr val="tx1"/>
                </a:solidFill>
              </a:rPr>
              <a:t>близких по </a:t>
            </a:r>
            <a:r>
              <a:rPr lang="ru-RU" sz="3000" b="1" dirty="0" smtClean="0">
                <a:solidFill>
                  <a:schemeClr val="tx1"/>
                </a:solidFill>
              </a:rPr>
              <a:t>форме</a:t>
            </a:r>
            <a:r>
              <a:rPr lang="ru-RU" sz="3000" b="1" dirty="0" smtClean="0">
                <a:solidFill>
                  <a:schemeClr val="tx1"/>
                </a:solidFill>
              </a:rPr>
              <a:t>, но сильно отличающихся по смыслу и отношению </a:t>
            </a:r>
            <a:r>
              <a:rPr lang="ru-RU" sz="3000" b="1" dirty="0" smtClean="0">
                <a:solidFill>
                  <a:schemeClr val="tx1"/>
                </a:solidFill>
              </a:rPr>
              <a:t>выражения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/>
              <a:t>Я так страдаю, когда вижу человеческую боль, поэтому </a:t>
            </a:r>
            <a:r>
              <a:rPr lang="ru-RU" dirty="0" smtClean="0"/>
              <a:t>стараюсь </a:t>
            </a:r>
            <a:r>
              <a:rPr lang="ru-RU" dirty="0" smtClean="0"/>
              <a:t>обходить нищих в метро...</a:t>
            </a:r>
          </a:p>
          <a:p>
            <a:r>
              <a:rPr lang="ru-RU" dirty="0" smtClean="0"/>
              <a:t>- Я так страдаю, когда вижу человеческую боль, поэтому не могу пройти мимо нищих в метро...</a:t>
            </a:r>
          </a:p>
          <a:p>
            <a:endParaRPr lang="ru-RU" dirty="0"/>
          </a:p>
        </p:txBody>
      </p:sp>
      <p:pic>
        <p:nvPicPr>
          <p:cNvPr id="27650" name="Picture 2" descr="http://img0.liveinternet.ru/images/attach/c/6/89/331/89331916_100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64008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Это 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-3175" algn="ctr">
              <a:buNone/>
            </a:pPr>
            <a:r>
              <a:rPr lang="ru-RU" sz="2800" dirty="0" smtClean="0"/>
              <a:t>Зная формы проявления отношения и владея ими, педагог </a:t>
            </a:r>
            <a:r>
              <a:rPr lang="ru-RU" sz="2800" dirty="0" smtClean="0"/>
              <a:t>получает </a:t>
            </a:r>
            <a:r>
              <a:rPr lang="ru-RU" sz="2800" dirty="0" smtClean="0"/>
              <a:t>возможность осмысленно и целенаправленно влиять на </a:t>
            </a:r>
            <a:r>
              <a:rPr lang="ru-RU" sz="2800" dirty="0" smtClean="0"/>
              <a:t>отношение </a:t>
            </a:r>
            <a:r>
              <a:rPr lang="ru-RU" sz="2800" dirty="0" smtClean="0"/>
              <a:t>детей, контролировать темпы и направление в развитии их ценностных позиций. По существу, это первая особенность </a:t>
            </a:r>
            <a:r>
              <a:rPr lang="ru-RU" sz="2800" dirty="0" smtClean="0"/>
              <a:t>педагогического </a:t>
            </a:r>
            <a:r>
              <a:rPr lang="ru-RU" sz="2800" dirty="0" smtClean="0"/>
              <a:t>воздействия: всякое педагогическое воздействие должно быть ориентировано не на поведение ребенка, а на его отношение.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marL="3175" indent="-3175">
              <a:spcBef>
                <a:spcPts val="0"/>
              </a:spcBef>
              <a:buNone/>
            </a:pPr>
            <a:r>
              <a:rPr lang="ru-RU" sz="2800" dirty="0" smtClean="0"/>
              <a:t>Общение </a:t>
            </a:r>
            <a:r>
              <a:rPr lang="ru-RU" sz="2800" dirty="0" smtClean="0"/>
              <a:t>педагога со школьниками есть не что иное, как перевод их на позицию субъекта. Для этого процесс </a:t>
            </a:r>
            <a:r>
              <a:rPr lang="ru-RU" sz="2800" dirty="0" smtClean="0"/>
              <a:t>взаимодействия </a:t>
            </a:r>
            <a:r>
              <a:rPr lang="ru-RU" sz="2800" dirty="0" smtClean="0"/>
              <a:t>должен выстраиваться особым образом, поскольку не всякое взаимодействие будет иметь </a:t>
            </a:r>
            <a:r>
              <a:rPr lang="ru-RU" sz="2800" dirty="0" err="1" smtClean="0"/>
              <a:t>субъект-субъектный</a:t>
            </a:r>
            <a:r>
              <a:rPr lang="ru-RU" sz="2800" dirty="0" smtClean="0"/>
              <a:t> характер, но </a:t>
            </a:r>
            <a:r>
              <a:rPr lang="ru-RU" sz="2800" dirty="0" smtClean="0"/>
              <a:t>только </a:t>
            </a:r>
            <a:r>
              <a:rPr lang="ru-RU" sz="2800" dirty="0" smtClean="0"/>
              <a:t>при этом условии ребенок </a:t>
            </a:r>
            <a:r>
              <a:rPr lang="ru-RU" sz="2800" dirty="0" smtClean="0"/>
              <a:t>сможет</a:t>
            </a:r>
          </a:p>
          <a:p>
            <a:pPr marL="3175" indent="-3175">
              <a:spcBef>
                <a:spcPts val="0"/>
              </a:spcBef>
              <a:buNone/>
            </a:pPr>
            <a:r>
              <a:rPr lang="ru-RU" sz="2800" dirty="0" smtClean="0"/>
              <a:t>стать </a:t>
            </a:r>
            <a:r>
              <a:rPr lang="ru-RU" sz="2800" dirty="0" smtClean="0"/>
              <a:t>субъектом </a:t>
            </a:r>
            <a:r>
              <a:rPr lang="ru-RU" sz="2800" dirty="0" smtClean="0"/>
              <a:t>в</a:t>
            </a:r>
          </a:p>
          <a:p>
            <a:pPr marL="3175" indent="-3175">
              <a:spcBef>
                <a:spcPts val="0"/>
              </a:spcBef>
              <a:buNone/>
            </a:pPr>
            <a:r>
              <a:rPr lang="ru-RU" sz="2800" dirty="0" smtClean="0"/>
              <a:t>каждый момент </a:t>
            </a:r>
          </a:p>
          <a:p>
            <a:pPr marL="3175" indent="-3175">
              <a:spcBef>
                <a:spcPts val="0"/>
              </a:spcBef>
              <a:buNone/>
            </a:pPr>
            <a:r>
              <a:rPr lang="ru-RU" sz="2800" dirty="0" smtClean="0"/>
              <a:t>жизнедеятельности.</a:t>
            </a:r>
            <a:endParaRPr lang="ru-RU" sz="2800" dirty="0" smtClean="0"/>
          </a:p>
        </p:txBody>
      </p:sp>
      <p:pic>
        <p:nvPicPr>
          <p:cNvPr id="31746" name="Picture 2" descr="http://www.eksword.ru/assets/images/handsh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351274"/>
            <a:ext cx="4495800" cy="350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Autofit/>
          </a:bodyPr>
          <a:lstStyle/>
          <a:p>
            <a:pPr marL="3175" indent="-3175" algn="ctr">
              <a:buNone/>
            </a:pPr>
            <a:r>
              <a:rPr lang="ru-RU" sz="3000" dirty="0" smtClean="0"/>
              <a:t>"..воспитание в тесном смысле этого слова, как преднамеренная воспитательная деятельность - школа, воспитатель и наставники... не </a:t>
            </a:r>
            <a:r>
              <a:rPr lang="ru-RU" sz="3000" dirty="0" smtClean="0"/>
              <a:t>единственные </a:t>
            </a:r>
            <a:r>
              <a:rPr lang="ru-RU" sz="3000" dirty="0" smtClean="0"/>
              <a:t>воспитатели человека... столь же сильными, а может и </a:t>
            </a:r>
            <a:r>
              <a:rPr lang="ru-RU" sz="3000" dirty="0" smtClean="0"/>
              <a:t>гораздо </a:t>
            </a:r>
            <a:r>
              <a:rPr lang="ru-RU" sz="3000" dirty="0" smtClean="0"/>
              <a:t>сильнейшими, воспитателями являются воспитатели </a:t>
            </a:r>
            <a:r>
              <a:rPr lang="ru-RU" sz="3000" dirty="0" smtClean="0"/>
              <a:t>непреднамеренные</a:t>
            </a:r>
            <a:r>
              <a:rPr lang="ru-RU" sz="3000" dirty="0" smtClean="0"/>
              <a:t>: природа, семья, общество, народ, его религия и его язык - словом, природа и история в обширнейшем смысле этих обширных понятий</a:t>
            </a:r>
            <a:r>
              <a:rPr lang="ru-RU" sz="3000" dirty="0" smtClean="0"/>
              <a:t>". </a:t>
            </a:r>
          </a:p>
          <a:p>
            <a:pPr marL="3175" indent="-3175" algn="r">
              <a:buNone/>
            </a:pPr>
            <a:r>
              <a:rPr lang="ru-RU" sz="3200" dirty="0" smtClean="0"/>
              <a:t>К.Д</a:t>
            </a:r>
            <a:r>
              <a:rPr lang="ru-RU" sz="3200" dirty="0" smtClean="0"/>
              <a:t>. </a:t>
            </a:r>
            <a:r>
              <a:rPr lang="ru-RU" sz="3200" dirty="0" smtClean="0"/>
              <a:t>Ушинский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Раздражительно-ответная реакция: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социальная </a:t>
            </a:r>
            <a:r>
              <a:rPr lang="ru-RU" dirty="0" smtClean="0"/>
              <a:t>позиция одного из участников общения, которая определяется либо его должностным положением, либо </a:t>
            </a:r>
            <a:r>
              <a:rPr lang="ru-RU" dirty="0" smtClean="0"/>
              <a:t>общественным </a:t>
            </a:r>
            <a:r>
              <a:rPr lang="ru-RU" dirty="0" smtClean="0"/>
              <a:t>мнением, либо его обостренной потребностью в </a:t>
            </a:r>
            <a:r>
              <a:rPr lang="ru-RU" dirty="0" smtClean="0"/>
              <a:t>самореализации;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нарушение </a:t>
            </a:r>
            <a:r>
              <a:rPr lang="ru-RU" dirty="0" err="1" smtClean="0"/>
              <a:t>субъект-субъектного</a:t>
            </a:r>
            <a:r>
              <a:rPr lang="ru-RU" dirty="0" smtClean="0"/>
              <a:t> характера общения </a:t>
            </a:r>
            <a:r>
              <a:rPr lang="ru-RU" dirty="0" smtClean="0"/>
              <a:t>может </a:t>
            </a:r>
            <a:r>
              <a:rPr lang="ru-RU" dirty="0" smtClean="0"/>
              <a:t>возникать по причине отсутствия интереса собеседников друг к </a:t>
            </a:r>
            <a:r>
              <a:rPr lang="ru-RU" dirty="0" smtClean="0"/>
              <a:t>другу;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причиной </a:t>
            </a:r>
            <a:r>
              <a:rPr lang="ru-RU" dirty="0" err="1" smtClean="0"/>
              <a:t>субъект-объектного</a:t>
            </a:r>
            <a:r>
              <a:rPr lang="ru-RU" dirty="0" smtClean="0"/>
              <a:t> общения может стать </a:t>
            </a:r>
            <a:r>
              <a:rPr lang="ru-RU" dirty="0" smtClean="0"/>
              <a:t>терминологический </a:t>
            </a:r>
            <a:r>
              <a:rPr lang="ru-RU" dirty="0" smtClean="0"/>
              <a:t>барьер, </a:t>
            </a:r>
            <a:r>
              <a:rPr lang="ru-RU" dirty="0" smtClean="0"/>
              <a:t>обилие </a:t>
            </a:r>
            <a:r>
              <a:rPr lang="ru-RU" dirty="0" smtClean="0"/>
              <a:t>разнообразных </a:t>
            </a:r>
            <a:r>
              <a:rPr lang="ru-RU" dirty="0" smtClean="0"/>
              <a:t>специальных </a:t>
            </a:r>
            <a:r>
              <a:rPr lang="ru-RU" dirty="0" smtClean="0"/>
              <a:t>терминов, которые подчас непонятны не только партнеру по общению, но и ему самому </a:t>
            </a:r>
            <a:r>
              <a:rPr lang="ru-RU" dirty="0" smtClean="0"/>
              <a:t>такое </a:t>
            </a:r>
            <a:r>
              <a:rPr lang="ru-RU" dirty="0" smtClean="0"/>
              <a:t>общение преследует цель </a:t>
            </a:r>
            <a:r>
              <a:rPr lang="ru-RU" dirty="0" smtClean="0"/>
              <a:t>произвести </a:t>
            </a:r>
            <a:r>
              <a:rPr lang="ru-RU" dirty="0" smtClean="0"/>
              <a:t>впечатление грамотного, образованного человека, свободно владеющего научной терминологией.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marL="3175" indent="-3175">
              <a:buNone/>
              <a:tabLst>
                <a:tab pos="0" algn="l"/>
              </a:tabLst>
            </a:pPr>
            <a:r>
              <a:rPr lang="ru-RU" sz="2800" dirty="0" err="1" smtClean="0"/>
              <a:t>Субъект-субъектное</a:t>
            </a:r>
            <a:r>
              <a:rPr lang="ru-RU" sz="2800" dirty="0" smtClean="0"/>
              <a:t> взаимодействие - это особые отношения меж­ду людьми, когда осуществляется взаимное влияние друг на друга равноправными субъектами общения. </a:t>
            </a:r>
            <a:endParaRPr lang="ru-RU" sz="2800" dirty="0"/>
          </a:p>
        </p:txBody>
      </p:sp>
      <p:pic>
        <p:nvPicPr>
          <p:cNvPr id="35842" name="Picture 2" descr="http://fs00.infourok.ru/images/doc/107/126597/img5.jpg"/>
          <p:cNvPicPr>
            <a:picLocks noChangeAspect="1" noChangeArrowheads="1"/>
          </p:cNvPicPr>
          <p:nvPr/>
        </p:nvPicPr>
        <p:blipFill>
          <a:blip r:embed="rId2"/>
          <a:srcRect l="27465" t="29097" r="22535" b="8681"/>
          <a:stretch>
            <a:fillRect/>
          </a:stretch>
        </p:blipFill>
        <p:spPr bwMode="auto">
          <a:xfrm>
            <a:off x="2209800" y="2590800"/>
            <a:ext cx="4572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 marL="3175" indent="-3175" algn="ctr">
              <a:buNone/>
            </a:pPr>
            <a:r>
              <a:rPr lang="ru-RU" sz="2800" dirty="0" err="1" smtClean="0"/>
              <a:t>Субъект-субъектное</a:t>
            </a:r>
            <a:r>
              <a:rPr lang="ru-RU" sz="2800" dirty="0" smtClean="0"/>
              <a:t> взаимодействие -это влияние, сочетающее в себе и физическое воздействие (</a:t>
            </a:r>
            <a:r>
              <a:rPr lang="ru-RU" sz="2800" dirty="0" err="1" smtClean="0"/>
              <a:t>аудиальное</a:t>
            </a:r>
            <a:r>
              <a:rPr lang="ru-RU" sz="2800" dirty="0" smtClean="0"/>
              <a:t>, визуальное, </a:t>
            </a:r>
            <a:r>
              <a:rPr lang="ru-RU" sz="2800" dirty="0" smtClean="0"/>
              <a:t>кинестетическое,  </a:t>
            </a:r>
            <a:r>
              <a:rPr lang="ru-RU" sz="2800" dirty="0" smtClean="0"/>
              <a:t>духовное, </a:t>
            </a:r>
            <a:r>
              <a:rPr lang="ru-RU" sz="2800" dirty="0" smtClean="0"/>
              <a:t> </a:t>
            </a:r>
            <a:r>
              <a:rPr lang="ru-RU" sz="2800" dirty="0" err="1" smtClean="0"/>
              <a:t>отношенческое</a:t>
            </a:r>
            <a:r>
              <a:rPr lang="ru-RU" sz="2800" dirty="0" smtClean="0"/>
              <a:t>). </a:t>
            </a:r>
            <a:r>
              <a:rPr lang="ru-RU" sz="2800" dirty="0" smtClean="0"/>
              <a:t>В процессе взаимодействия стороны не только высказывают суждения и обмениваются </a:t>
            </a:r>
            <a:r>
              <a:rPr lang="ru-RU" sz="2800" dirty="0" smtClean="0"/>
              <a:t>информацией</a:t>
            </a:r>
            <a:r>
              <a:rPr lang="ru-RU" sz="2800" dirty="0" smtClean="0"/>
              <a:t>, но и делятся своими оценками по поводу выдвигаемых друг </a:t>
            </a:r>
            <a:r>
              <a:rPr lang="ru-RU" sz="2800" dirty="0" smtClean="0"/>
              <a:t>другом </a:t>
            </a:r>
            <a:r>
              <a:rPr lang="ru-RU" sz="2800" dirty="0" smtClean="0"/>
              <a:t>тезисов, оценивают, высказывают и демонстрируют взаимные </a:t>
            </a:r>
            <a:r>
              <a:rPr lang="ru-RU" sz="2800" dirty="0" smtClean="0"/>
              <a:t>симпатии </a:t>
            </a:r>
            <a:r>
              <a:rPr lang="ru-RU" sz="2800" dirty="0" smtClean="0"/>
              <a:t>и антипатии.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3175" indent="-3175" algn="ctr">
              <a:buNone/>
            </a:pPr>
            <a:r>
              <a:rPr lang="ru-RU" sz="3200" dirty="0" smtClean="0"/>
              <a:t>Педагогическое воздействие, выступающее как короткий и еле уловимый миг общения или как продолжительное влияние, </a:t>
            </a:r>
            <a:r>
              <a:rPr lang="ru-RU" sz="3200" dirty="0" smtClean="0"/>
              <a:t>обеспечивает </a:t>
            </a:r>
            <a:r>
              <a:rPr lang="ru-RU" sz="3200" dirty="0" smtClean="0"/>
              <a:t>реализацию функций в соответствии с воспитательной целью. Процессуальный взгляд на воспитание обнаруживает необходимость технологического описания момента воздействия.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От того, насколько педагогу удастся активизировать ребенка и </a:t>
            </a:r>
            <a:r>
              <a:rPr lang="ru-RU" sz="2800" dirty="0" smtClean="0"/>
              <a:t>оснастить </a:t>
            </a:r>
            <a:r>
              <a:rPr lang="ru-RU" sz="2800" dirty="0" smtClean="0"/>
              <a:t>его способами совершения деятельности, будет зависеть </a:t>
            </a:r>
            <a:r>
              <a:rPr lang="ru-RU" sz="2800" dirty="0" smtClean="0"/>
              <a:t>осуществление </a:t>
            </a:r>
            <a:r>
              <a:rPr lang="ru-RU" sz="2800" dirty="0" smtClean="0"/>
              <a:t>личностью индивидуального выбора</a:t>
            </a:r>
            <a:endParaRPr lang="ru-RU" sz="2800" dirty="0"/>
          </a:p>
        </p:txBody>
      </p:sp>
      <p:pic>
        <p:nvPicPr>
          <p:cNvPr id="37890" name="Picture 2" descr="http://arcticaoy.ru/fb.ru/misc/i/gallery/10712/44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29000"/>
            <a:ext cx="3962400" cy="3162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Задача </a:t>
            </a:r>
            <a:r>
              <a:rPr lang="ru-RU" sz="2800" dirty="0" smtClean="0"/>
              <a:t>педагогического воздействия заключается в том, </a:t>
            </a:r>
            <a:r>
              <a:rPr lang="ru-RU" sz="2800" dirty="0" smtClean="0"/>
              <a:t>чтобы </a:t>
            </a:r>
            <a:r>
              <a:rPr lang="ru-RU" sz="2800" dirty="0" smtClean="0"/>
              <a:t>активизировать ребенка, оснастить его способами совершения </a:t>
            </a:r>
            <a:r>
              <a:rPr lang="ru-RU" sz="2800" dirty="0" smtClean="0"/>
              <a:t>деятельности </a:t>
            </a:r>
            <a:r>
              <a:rPr lang="ru-RU" sz="2800" dirty="0" smtClean="0"/>
              <a:t>и стимулировать в нем индивидуальный выбор.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 noChangeAspect="1"/>
          </p:cNvGrpSpPr>
          <p:nvPr/>
        </p:nvGrpSpPr>
        <p:grpSpPr bwMode="auto">
          <a:xfrm>
            <a:off x="0" y="457200"/>
            <a:ext cx="8991597" cy="2438399"/>
            <a:chOff x="2891" y="-64"/>
            <a:chExt cx="5517" cy="1503"/>
          </a:xfrm>
        </p:grpSpPr>
        <p:sp>
          <p:nvSpPr>
            <p:cNvPr id="38915" name="AutoShape 3"/>
            <p:cNvSpPr>
              <a:spLocks noChangeAspect="1" noChangeArrowheads="1"/>
            </p:cNvSpPr>
            <p:nvPr/>
          </p:nvSpPr>
          <p:spPr bwMode="auto">
            <a:xfrm>
              <a:off x="2891" y="-64"/>
              <a:ext cx="5517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4387" y="30"/>
              <a:ext cx="2712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ФУНКЦИИ ВОЗДЕЙСТВИЯ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6725" y="687"/>
              <a:ext cx="1589" cy="6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Стимулирование индивидуального выбора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4916" y="687"/>
              <a:ext cx="1590" cy="6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Оснащение способами деятельности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985" y="687"/>
              <a:ext cx="1589" cy="6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720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инициирование активности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5696" y="312"/>
              <a:ext cx="1" cy="3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3826" y="500"/>
              <a:ext cx="1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7566" y="500"/>
              <a:ext cx="1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3826" y="500"/>
              <a:ext cx="37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>
            <a:normAutofit lnSpcReduction="10000"/>
          </a:bodyPr>
          <a:lstStyle/>
          <a:p>
            <a:pPr marL="3175" indent="-3175" algn="ctr">
              <a:buNone/>
            </a:pPr>
            <a:r>
              <a:rPr lang="ru-RU" dirty="0" smtClean="0"/>
              <a:t>Реализация этих функций педагогического воздействия </a:t>
            </a:r>
            <a:r>
              <a:rPr lang="ru-RU" dirty="0" smtClean="0"/>
              <a:t>обеспечивается </a:t>
            </a:r>
            <a:r>
              <a:rPr lang="ru-RU" dirty="0" smtClean="0"/>
              <a:t>педагогической технологией, которая научно обосновывает профессиональный выбор операционного воздействия педагога на ребенка в его взаимодействии с миром формирует у него отношение к этому миру, гармонично сочетающее свободу личностного </a:t>
            </a:r>
            <a:r>
              <a:rPr lang="ru-RU" dirty="0" smtClean="0"/>
              <a:t>проявления </a:t>
            </a:r>
            <a:r>
              <a:rPr lang="ru-RU" dirty="0" smtClean="0"/>
              <a:t>и </a:t>
            </a:r>
            <a:r>
              <a:rPr lang="ru-RU" dirty="0" err="1" smtClean="0"/>
              <a:t>социокультурную</a:t>
            </a:r>
            <a:r>
              <a:rPr lang="ru-RU" dirty="0" smtClean="0"/>
              <a:t> норму.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3175" indent="-3175" algn="ctr">
              <a:buNone/>
            </a:pPr>
            <a:r>
              <a:rPr lang="ru-RU" dirty="0" smtClean="0"/>
              <a:t>В процессе исследования закономерностей организации </a:t>
            </a:r>
            <a:r>
              <a:rPr lang="ru-RU" dirty="0" smtClean="0"/>
              <a:t>педагогического </a:t>
            </a:r>
            <a:r>
              <a:rPr lang="ru-RU" dirty="0" smtClean="0"/>
              <a:t>воздействия, то есть в процессе разработки </a:t>
            </a:r>
            <a:r>
              <a:rPr lang="ru-RU" dirty="0" smtClean="0"/>
              <a:t>педагогической </a:t>
            </a:r>
            <a:r>
              <a:rPr lang="ru-RU" dirty="0" smtClean="0"/>
              <a:t>технологии, выявляется система слагаемых с определенным операционным наполнением. </a:t>
            </a:r>
            <a:endParaRPr lang="ru-RU" dirty="0"/>
          </a:p>
        </p:txBody>
      </p:sp>
      <p:pic>
        <p:nvPicPr>
          <p:cNvPr id="40962" name="Picture 2" descr="http://si-sv.com/Posobiya/teor-pedag/ris.5.3.jpg"/>
          <p:cNvPicPr>
            <a:picLocks noChangeAspect="1" noChangeArrowheads="1"/>
          </p:cNvPicPr>
          <p:nvPr/>
        </p:nvPicPr>
        <p:blipFill>
          <a:blip r:embed="rId2"/>
          <a:srcRect l="17129" r="17380"/>
          <a:stretch>
            <a:fillRect/>
          </a:stretch>
        </p:blipFill>
        <p:spPr bwMode="auto">
          <a:xfrm>
            <a:off x="1905000" y="3276600"/>
            <a:ext cx="4953000" cy="288607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019800" y="5105400"/>
            <a:ext cx="1219200" cy="685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47800" y="5029200"/>
            <a:ext cx="1219200" cy="685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</a:t>
            </a:r>
            <a:r>
              <a:rPr lang="ru-RU" sz="2800" dirty="0" smtClean="0"/>
              <a:t>Овладение </a:t>
            </a:r>
            <a:r>
              <a:rPr lang="ru-RU" sz="2800" dirty="0" smtClean="0"/>
              <a:t>этими умениями, а также использование их в конкретной ситуации педагогической реальности, является творческим процессом, и здесь не может быть никакого шаблона.</a:t>
            </a:r>
            <a:endParaRPr lang="ru-RU" sz="2000" dirty="0"/>
          </a:p>
        </p:txBody>
      </p:sp>
      <p:pic>
        <p:nvPicPr>
          <p:cNvPr id="39938" name="Picture 2" descr="http://parvoz40.uz/uploads/posts/2014-05/1399686273_mozg-shturm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05174"/>
            <a:ext cx="5753100" cy="355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Педагогическая </a:t>
            </a:r>
            <a:r>
              <a:rPr lang="ru-RU" sz="3600" dirty="0" smtClean="0">
                <a:solidFill>
                  <a:schemeClr val="tx1"/>
                </a:solidFill>
              </a:rPr>
              <a:t>технология, может </a:t>
            </a:r>
            <a:r>
              <a:rPr lang="ru-RU" sz="3600" dirty="0" smtClean="0">
                <a:solidFill>
                  <a:schemeClr val="tx1"/>
                </a:solidFill>
              </a:rPr>
              <a:t>рассматриваться в широком и узком смысле этого слова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3400" y="2895600"/>
            <a:ext cx="8229600" cy="3520440"/>
          </a:xfrm>
        </p:spPr>
        <p:txBody>
          <a:bodyPr numCol="2">
            <a:normAutofit lnSpcReduction="10000"/>
          </a:bodyPr>
          <a:lstStyle/>
          <a:p>
            <a:pPr marL="3175" indent="-3175">
              <a:buNone/>
            </a:pPr>
            <a:r>
              <a:rPr lang="ru-RU" dirty="0" smtClean="0"/>
              <a:t>В '</a:t>
            </a:r>
            <a:r>
              <a:rPr lang="ru-RU" b="1" dirty="0" smtClean="0"/>
              <a:t>'обширном смысле</a:t>
            </a:r>
            <a:r>
              <a:rPr lang="ru-RU" dirty="0" smtClean="0"/>
              <a:t>" </a:t>
            </a:r>
            <a:r>
              <a:rPr lang="ru-RU" dirty="0" smtClean="0"/>
              <a:t>воспитание </a:t>
            </a:r>
            <a:r>
              <a:rPr lang="ru-RU" dirty="0" smtClean="0"/>
              <a:t>- это объективный процесс, </a:t>
            </a:r>
            <a:r>
              <a:rPr lang="ru-RU" dirty="0" smtClean="0"/>
              <a:t>который </a:t>
            </a:r>
            <a:r>
              <a:rPr lang="ru-RU" dirty="0" smtClean="0"/>
              <a:t>совершается в обществе независимо от желания и воли </a:t>
            </a:r>
            <a:r>
              <a:rPr lang="ru-RU" dirty="0" smtClean="0"/>
              <a:t>педагога</a:t>
            </a:r>
            <a:r>
              <a:rPr lang="ru-RU" dirty="0" smtClean="0"/>
              <a:t>, т.е. это процесс социальный по своей природе. </a:t>
            </a:r>
            <a:endParaRPr lang="ru-RU" dirty="0" smtClean="0"/>
          </a:p>
          <a:p>
            <a:pPr marL="3175" indent="-3175">
              <a:buNone/>
            </a:pPr>
            <a:r>
              <a:rPr lang="ru-RU" dirty="0" smtClean="0"/>
              <a:t>Воспитание </a:t>
            </a:r>
            <a:r>
              <a:rPr lang="ru-RU" dirty="0" smtClean="0"/>
              <a:t>в "</a:t>
            </a:r>
            <a:r>
              <a:rPr lang="ru-RU" b="1" dirty="0" smtClean="0"/>
              <a:t>тесном смысле</a:t>
            </a:r>
            <a:r>
              <a:rPr lang="ru-RU" dirty="0" smtClean="0"/>
              <a:t>" сознательное и спланированное влияние на ребен­ка со стороны взрослых или специальных социальных институтов.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5400000">
            <a:off x="2980944" y="1228344"/>
            <a:ext cx="972312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828800"/>
            <a:ext cx="2209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389120"/>
          </a:xfrm>
        </p:spPr>
        <p:txBody>
          <a:bodyPr>
            <a:normAutofit/>
          </a:bodyPr>
          <a:lstStyle/>
          <a:p>
            <a:pPr marL="3175" indent="-3175" algn="ctr">
              <a:buNone/>
            </a:pPr>
            <a:r>
              <a:rPr lang="ru-RU" sz="3200" dirty="0" smtClean="0"/>
              <a:t>Влияние </a:t>
            </a:r>
            <a:r>
              <a:rPr lang="ru-RU" sz="3200" dirty="0" smtClean="0"/>
              <a:t>самой личности на среду, на ее преобразование и изменение; влияние, в процессе которого личность, проявляя актив­ность, приобретала новые характеристики.</a:t>
            </a:r>
            <a:endParaRPr lang="ru-RU" sz="3200" dirty="0"/>
          </a:p>
        </p:txBody>
      </p:sp>
      <p:pic>
        <p:nvPicPr>
          <p:cNvPr id="18434" name="Picture 2" descr="http://i.rmo-msk.ru/u/pic/b8/4e837246474595ab642eba5458ab47/-/%D0%BA%20%D0%B2%D1%8B%D1%81%D1%82%D1%83%D0%BF%D0%BB%D0%B5%D0%BD%D0%B8%D1%8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4909037" cy="333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И.Ф.Козлову:</a:t>
            </a:r>
            <a:br>
              <a:rPr lang="ru-RU" dirty="0" smtClean="0"/>
            </a:br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3175" indent="-3175">
              <a:buNone/>
            </a:pPr>
            <a:endParaRPr lang="ru-RU" dirty="0" smtClean="0"/>
          </a:p>
          <a:p>
            <a:pPr marL="3175" indent="-3175">
              <a:buNone/>
            </a:pPr>
            <a:r>
              <a:rPr lang="ru-RU" dirty="0" smtClean="0"/>
              <a:t>как </a:t>
            </a:r>
            <a:r>
              <a:rPr lang="ru-RU" dirty="0" smtClean="0"/>
              <a:t>объективное и </a:t>
            </a:r>
            <a:r>
              <a:rPr lang="ru-RU" dirty="0" smtClean="0"/>
              <a:t>закономерное </a:t>
            </a:r>
            <a:r>
              <a:rPr lang="ru-RU" dirty="0" smtClean="0"/>
              <a:t>жизненное явление, в ходе которого совершается освоение </a:t>
            </a:r>
            <a:r>
              <a:rPr lang="ru-RU" dirty="0" smtClean="0"/>
              <a:t>производственного </a:t>
            </a:r>
            <a:r>
              <a:rPr lang="ru-RU" dirty="0" smtClean="0"/>
              <a:t>и жизненного опыта человечества </a:t>
            </a:r>
            <a:r>
              <a:rPr lang="ru-RU" dirty="0" smtClean="0"/>
              <a:t>(воспитание </a:t>
            </a:r>
            <a:r>
              <a:rPr lang="ru-RU" dirty="0" smtClean="0"/>
              <a:t>в "широком смысле</a:t>
            </a:r>
            <a:r>
              <a:rPr lang="ru-RU" dirty="0" smtClean="0"/>
              <a:t>")</a:t>
            </a:r>
          </a:p>
          <a:p>
            <a:pPr marL="3175" indent="-3175">
              <a:buNone/>
            </a:pPr>
            <a:endParaRPr lang="ru-RU" dirty="0" smtClean="0"/>
          </a:p>
          <a:p>
            <a:pPr marL="3175" indent="-3175">
              <a:buNone/>
            </a:pPr>
            <a:endParaRPr lang="ru-RU" dirty="0" smtClean="0"/>
          </a:p>
          <a:p>
            <a:pPr marL="3175" indent="-3175">
              <a:buNone/>
            </a:pPr>
            <a:r>
              <a:rPr lang="ru-RU" dirty="0" smtClean="0"/>
              <a:t> практическая деятельность педагога</a:t>
            </a:r>
            <a:r>
              <a:rPr lang="ru-RU" dirty="0" smtClean="0"/>
              <a:t>, </a:t>
            </a:r>
            <a:r>
              <a:rPr lang="ru-RU" dirty="0" smtClean="0"/>
              <a:t>способствующая </a:t>
            </a:r>
            <a:r>
              <a:rPr lang="ru-RU" dirty="0" smtClean="0"/>
              <a:t>этому освоению (воспитание в "узком смысле").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819400" y="17526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19600" y="17526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«Воспитание </a:t>
            </a:r>
            <a:r>
              <a:rPr lang="ru-RU" sz="3200" dirty="0" smtClean="0"/>
              <a:t>- это не то, что делают с детьми, а то, что с ними самими происходит".</a:t>
            </a:r>
          </a:p>
          <a:p>
            <a:pPr algn="r">
              <a:buNone/>
            </a:pPr>
            <a:r>
              <a:rPr lang="ru-RU" sz="3200" dirty="0" smtClean="0"/>
              <a:t>В.М. </a:t>
            </a:r>
            <a:r>
              <a:rPr lang="ru-RU" sz="3200" dirty="0" err="1" smtClean="0"/>
              <a:t>Коротов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https://lh3.googleusercontent.com/-DxI_IUxjh5w/TXZN6Hi4eWI/AAAAAAAAAA8/6VkaDXgk0u8/s1600/%25D0%25B7%25D0%25B0%25D0%25BD%25D1%258F%25D1%2582%25D0%25B8%25D1%25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38078"/>
            <a:ext cx="4419600" cy="388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2800" dirty="0" smtClean="0"/>
              <a:t>	</a:t>
            </a:r>
            <a:r>
              <a:rPr lang="ru-RU" sz="3200" dirty="0" smtClean="0"/>
              <a:t>Такая </a:t>
            </a:r>
            <a:r>
              <a:rPr lang="ru-RU" sz="3200" dirty="0" smtClean="0"/>
              <a:t>трактовка воспитания позволяет педагогу не только увидеть объективность этого процесса, </a:t>
            </a:r>
            <a:r>
              <a:rPr lang="ru-RU" sz="3200" dirty="0" smtClean="0"/>
              <a:t>но </a:t>
            </a:r>
            <a:r>
              <a:rPr lang="ru-RU" sz="3200" dirty="0" smtClean="0"/>
              <a:t>и избрать </a:t>
            </a:r>
            <a:r>
              <a:rPr lang="ru-RU" sz="3200" dirty="0" smtClean="0"/>
              <a:t>позиционную </a:t>
            </a:r>
            <a:r>
              <a:rPr lang="ru-RU" sz="3200" dirty="0" smtClean="0"/>
              <a:t>направленность своих влияний на </a:t>
            </a:r>
            <a:r>
              <a:rPr lang="ru-RU" sz="3200" dirty="0" smtClean="0"/>
              <a:t> ребенка, </a:t>
            </a:r>
            <a:r>
              <a:rPr lang="ru-RU" sz="3200" dirty="0" smtClean="0"/>
              <a:t>что составляет другую </a:t>
            </a:r>
            <a:r>
              <a:rPr lang="ru-RU" sz="3200" dirty="0" smtClean="0"/>
              <a:t>        сторону воспитания.</a:t>
            </a:r>
            <a:endParaRPr lang="ru-RU" sz="2800" dirty="0"/>
          </a:p>
        </p:txBody>
      </p:sp>
      <p:pic>
        <p:nvPicPr>
          <p:cNvPr id="15362" name="Picture 2" descr="http://fs00.infourok.ru/images/doc/52/65104/hello_html_c40f9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43201"/>
            <a:ext cx="3276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439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Задача педагога: направить воспитательный процесс в сторону "восхождения" ребенка к человеческой культуре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2819400"/>
          </a:xfrm>
        </p:spPr>
        <p:txBody>
          <a:bodyPr/>
          <a:lstStyle/>
          <a:p>
            <a:pPr marL="3175" indent="-3175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Но!!! </a:t>
            </a:r>
            <a:r>
              <a:rPr lang="ru-RU" sz="2800" dirty="0" smtClean="0"/>
              <a:t>не </a:t>
            </a:r>
            <a:r>
              <a:rPr lang="ru-RU" sz="2800" dirty="0" smtClean="0"/>
              <a:t>навязывать ее </a:t>
            </a:r>
            <a:r>
              <a:rPr lang="ru-RU" sz="2800" dirty="0" smtClean="0"/>
              <a:t>ему</a:t>
            </a:r>
          </a:p>
          <a:p>
            <a:pPr marL="3175" indent="-3175">
              <a:buFontTx/>
              <a:buChar char="-"/>
            </a:pPr>
            <a:r>
              <a:rPr lang="ru-RU" sz="2800" dirty="0" smtClean="0"/>
              <a:t>не </a:t>
            </a:r>
            <a:r>
              <a:rPr lang="ru-RU" sz="2800" dirty="0" smtClean="0"/>
              <a:t>заставлять его вести себя так, а не </a:t>
            </a:r>
            <a:r>
              <a:rPr lang="ru-RU" sz="2800" dirty="0" smtClean="0"/>
              <a:t>иначе</a:t>
            </a:r>
          </a:p>
          <a:p>
            <a:pPr marL="3175" indent="-3175">
              <a:buFontTx/>
              <a:buChar char="-"/>
            </a:pPr>
            <a:r>
              <a:rPr lang="ru-RU" sz="2800" dirty="0" smtClean="0"/>
              <a:t> способствовать </a:t>
            </a:r>
            <a:r>
              <a:rPr lang="ru-RU" sz="2800" dirty="0" smtClean="0"/>
              <a:t>самостоятельному освоению опыта и </a:t>
            </a:r>
            <a:r>
              <a:rPr lang="ru-RU" sz="2800" dirty="0" smtClean="0"/>
              <a:t>культуры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Решение данной задачи зависит от ответа на несколько </a:t>
            </a:r>
            <a:r>
              <a:rPr lang="ru-RU" sz="4400" dirty="0" smtClean="0"/>
              <a:t>вопросов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Необходимо </a:t>
            </a:r>
            <a:r>
              <a:rPr lang="ru-RU" sz="2800" dirty="0" smtClean="0"/>
              <a:t>выявить, что же происходит с </a:t>
            </a:r>
            <a:r>
              <a:rPr lang="ru-RU" sz="2800" dirty="0" smtClean="0"/>
              <a:t>ребенком </a:t>
            </a:r>
            <a:r>
              <a:rPr lang="ru-RU" sz="2800" dirty="0" smtClean="0"/>
              <a:t>в момент, когда он, проявляя активность, взаимодействует с окружающим </a:t>
            </a:r>
            <a:r>
              <a:rPr lang="ru-RU" sz="2800" dirty="0" smtClean="0"/>
              <a:t>миром</a:t>
            </a:r>
          </a:p>
          <a:p>
            <a:r>
              <a:rPr lang="ru-RU" sz="2800" dirty="0" smtClean="0"/>
              <a:t>Нужно </a:t>
            </a:r>
            <a:r>
              <a:rPr lang="ru-RU" sz="2800" dirty="0" smtClean="0"/>
              <a:t>очень четко представлять, какова цель воспитания, к чему стремиться, к какому </a:t>
            </a:r>
            <a:r>
              <a:rPr lang="ru-RU" sz="2800" dirty="0" smtClean="0"/>
              <a:t>результату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marL="273050" indent="-3175">
              <a:buNone/>
            </a:pPr>
            <a:r>
              <a:rPr lang="ru-RU" i="1" dirty="0" smtClean="0"/>
              <a:t>Только </a:t>
            </a:r>
            <a:r>
              <a:rPr lang="ru-RU" i="1" dirty="0" smtClean="0"/>
              <a:t>определившись по этим двум вопросам, педагог может решить, что и как должен он делать.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1072</Words>
  <PresentationFormat>Экран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ТЕОРЕТИЧЕСКИЕ ОСНОВЫ ПЕДАГОГИЧЕСКОЙ ТЕХНОЛОГИИ</vt:lpstr>
      <vt:lpstr>Слайд 2</vt:lpstr>
      <vt:lpstr>Педагогическая технология, может рассматриваться в широком и узком смысле этого слова</vt:lpstr>
      <vt:lpstr>Слайд 4</vt:lpstr>
      <vt:lpstr>По И.Ф.Козлову: Воспитание</vt:lpstr>
      <vt:lpstr>Слайд 6</vt:lpstr>
      <vt:lpstr>Слайд 7</vt:lpstr>
      <vt:lpstr>Задача педагога: направить воспитательный процесс в сторону "восхождения" ребенка к человеческой культуре</vt:lpstr>
      <vt:lpstr>Решение данной задачи зависит от ответа на несколько вопросов. </vt:lpstr>
      <vt:lpstr>Слайд 10</vt:lpstr>
      <vt:lpstr>Слайд 11</vt:lpstr>
      <vt:lpstr>Слайд 12</vt:lpstr>
      <vt:lpstr>Запомни:</vt:lpstr>
      <vt:lpstr>Слайд 14</vt:lpstr>
      <vt:lpstr>Слайд 15</vt:lpstr>
      <vt:lpstr>Слайд 16</vt:lpstr>
      <vt:lpstr>Два близких по форме, но сильно отличающихся по смыслу и отношению выражения</vt:lpstr>
      <vt:lpstr>Это важно!</vt:lpstr>
      <vt:lpstr>Слайд 19</vt:lpstr>
      <vt:lpstr>Раздражительно-ответная реакция: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ПЕДАГОГИЧЕСКОЙ ТЕХНОЛОГИИ</dc:title>
  <dc:creator>Катя</dc:creator>
  <cp:lastModifiedBy>AlexR</cp:lastModifiedBy>
  <cp:revision>2</cp:revision>
  <dcterms:created xsi:type="dcterms:W3CDTF">2016-03-27T15:03:42Z</dcterms:created>
  <dcterms:modified xsi:type="dcterms:W3CDTF">2016-03-27T16:27:30Z</dcterms:modified>
</cp:coreProperties>
</file>