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4" r:id="rId2"/>
    <p:sldId id="258" r:id="rId3"/>
    <p:sldId id="306" r:id="rId4"/>
    <p:sldId id="268" r:id="rId5"/>
    <p:sldId id="260" r:id="rId6"/>
    <p:sldId id="304" r:id="rId7"/>
    <p:sldId id="307" r:id="rId8"/>
    <p:sldId id="32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0" autoAdjust="0"/>
    <p:restoredTop sz="94585" autoAdjust="0"/>
  </p:normalViewPr>
  <p:slideViewPr>
    <p:cSldViewPr>
      <p:cViewPr>
        <p:scale>
          <a:sx n="77" d="100"/>
          <a:sy n="77" d="100"/>
        </p:scale>
        <p:origin x="-117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4DF127-BA1B-4D99-A3CA-44669E22E545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8CE5FA-6DE6-4AB9-A4A1-7B18B1386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E950B-D1EA-425B-A6C4-2097E14603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ACF57-FD9B-4171-8CEB-49422B543757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BB18-459B-4558-A67E-73B34FD4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5D80-CFE5-49E2-9650-CF6EAAF8D9C3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0B29-083B-43C7-9A41-71AAFC3BE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32E40-29A8-44B9-B580-47F2F1B0E177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C1A8-6B1C-4B84-B436-19FD4A5D1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05B0-2D9E-4253-9FFC-C2A30ED00BFE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BE69-69DB-4A9F-920A-B0BC188A5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D8FE-00C6-4C35-B407-08C9AA9980F3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11541-D422-4201-9753-31572CD3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4AFF-A0AF-47CE-915A-DD9C2E5739ED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4C74-BA89-4328-90E9-9D434A11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FEB1-A018-42BF-8CFD-EDF4B2AC1C81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2E20-D02D-410A-B226-96F067533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A5D5E-2A4A-4237-B6B6-AC96519B53AB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CCBEB-01E7-439E-8547-DE5CC0D18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AE1A-EE33-4DED-A776-42CA082261AD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4F34-A0E8-48A5-AF2B-92AA458F6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C7C2-187C-4079-834D-7DF443F2C5D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74483-11B1-4D4F-A294-1CE50317F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7C94-998A-41A6-B5AC-00A7367E3052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AF40-6938-4277-AB55-C261560A2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0CFF-AFCE-4B8A-A4E1-D42F16A662CA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1622-AA00-46E3-B310-5343A980E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2BB12D-D762-4035-8362-4BA16E032F6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2A7C1-3E72-426E-BF7A-306EF5B1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417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cs typeface="Calibri" pitchFamily="34" charset="0"/>
              </a:rPr>
              <a:t>Механизмы эффективного сопровождения обучающихся с ОВЗ в</a:t>
            </a:r>
            <a:r>
              <a:rPr lang="ru-RU" b="1" i="1" smtClean="0"/>
              <a:t> условиях универсальной безбарьерной среды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857496"/>
            <a:ext cx="5739047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User\Desktop\на форум фото\DSCN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4043363"/>
            <a:ext cx="3128963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6156325" cy="6527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Кто-то, когда-то, должен ответить,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Высветив правду, истину вскрыв,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же такое – трудные дети?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Вечный вопрос и больной как нарыв...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Вот он сидит перед нами, глядите,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Сжался пружиной, отчаялся он,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 миром оборваны тонкие нити,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Словно стена без дверей и  окон.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Вот они, главные истины эти: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Поздно заметили... Поздно учли…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Нет! Не рождаются трудные дети!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Просто им вовремя не помогли.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</a:rPr>
              <a:t>Актуальность проблемы</a:t>
            </a:r>
            <a:r>
              <a:rPr lang="en-US" altLang="ru-RU" b="1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ru-RU" b="1" dirty="0">
                <a:solidFill>
                  <a:srgbClr val="FF0000"/>
                </a:solidFill>
                <a:latin typeface="Arial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 smtClean="0">
                <a:latin typeface="Arial" pitchFamily="34" charset="0"/>
              </a:rPr>
              <a:t>Доля </a:t>
            </a:r>
            <a:r>
              <a:rPr lang="ru-RU" altLang="ru-RU" dirty="0">
                <a:latin typeface="Arial" pitchFamily="34" charset="0"/>
              </a:rPr>
              <a:t>здоровых новорожденных за последние годы снизилась </a:t>
            </a:r>
            <a:r>
              <a:rPr lang="ru-RU" altLang="ru-RU" dirty="0">
                <a:solidFill>
                  <a:srgbClr val="FF0000"/>
                </a:solidFill>
                <a:latin typeface="Arial" pitchFamily="34" charset="0"/>
              </a:rPr>
              <a:t>с </a:t>
            </a: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</a:rPr>
              <a:t>48%</a:t>
            </a:r>
            <a:r>
              <a:rPr lang="ru-RU" altLang="ru-RU" dirty="0">
                <a:solidFill>
                  <a:srgbClr val="FF0000"/>
                </a:solidFill>
                <a:latin typeface="Arial" pitchFamily="34" charset="0"/>
              </a:rPr>
              <a:t> до </a:t>
            </a: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</a:rPr>
              <a:t>26%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</a:rPr>
              <a:t>74%</a:t>
            </a:r>
            <a:r>
              <a:rPr lang="ru-RU" altLang="ru-RU" dirty="0">
                <a:latin typeface="Arial" pitchFamily="34" charset="0"/>
              </a:rPr>
              <a:t> новорожденных рождаются физиологически незрелыми, с проблемами здоровья.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>
                <a:latin typeface="Arial" pitchFamily="34" charset="0"/>
              </a:rPr>
              <a:t>До </a:t>
            </a: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</a:rPr>
              <a:t>86%</a:t>
            </a:r>
            <a:r>
              <a:rPr lang="ru-RU" altLang="ru-RU" dirty="0">
                <a:latin typeface="Arial" pitchFamily="34" charset="0"/>
              </a:rPr>
              <a:t> имеют неврологическую патологию (перинатальное поражение ЦНС).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dirty="0">
                <a:latin typeface="Arial" pitchFamily="34" charset="0"/>
              </a:rPr>
              <a:t>Не более </a:t>
            </a: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</a:rPr>
              <a:t>10%</a:t>
            </a:r>
            <a:r>
              <a:rPr lang="ru-RU" altLang="ru-RU" dirty="0">
                <a:latin typeface="Arial" pitchFamily="34" charset="0"/>
              </a:rPr>
              <a:t> детей дошкольного возраста и </a:t>
            </a:r>
            <a:br>
              <a:rPr lang="ru-RU" altLang="ru-RU" dirty="0">
                <a:latin typeface="Arial" pitchFamily="34" charset="0"/>
              </a:rPr>
            </a:br>
            <a:r>
              <a:rPr lang="ru-RU" altLang="ru-RU" b="1" dirty="0">
                <a:solidFill>
                  <a:srgbClr val="FF0000"/>
                </a:solidFill>
                <a:latin typeface="Arial" pitchFamily="34" charset="0"/>
              </a:rPr>
              <a:t>4%</a:t>
            </a:r>
            <a:r>
              <a:rPr lang="ru-RU" altLang="ru-RU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altLang="ru-RU" dirty="0">
                <a:latin typeface="Arial" pitchFamily="34" charset="0"/>
              </a:rPr>
              <a:t>детей  подросткового возраста абсолютно здоровы.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turkandroid.com/wp-content/uploads/2015/02/ef2bd880f0091c41e0cb043ce6f7113815e46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8250"/>
            <a:ext cx="571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user\Desktop\Cute_Asian_Children_photos_HU122_350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41624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038"/>
            <a:ext cx="4895850" cy="3732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«</a:t>
            </a:r>
            <a:r>
              <a:rPr lang="ru-RU" sz="3600" b="1" dirty="0" smtClean="0"/>
              <a:t>МЕХАНИЗМ»</a:t>
            </a:r>
            <a:r>
              <a:rPr lang="en-US" sz="3600" b="1" dirty="0" smtClean="0"/>
              <a:t> (</a:t>
            </a:r>
            <a:r>
              <a:rPr lang="ru-RU" sz="3600" b="1" i="1" dirty="0" err="1" smtClean="0"/>
              <a:t>философ.энциклопедия</a:t>
            </a:r>
            <a:r>
              <a:rPr lang="ru-RU" sz="3600" b="1" i="1" dirty="0" smtClean="0"/>
              <a:t>)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ru-RU" sz="3600" b="1" i="1" dirty="0" smtClean="0"/>
              <a:t> -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система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движений или событий, а также устройство или приспособление,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22750" y="3357563"/>
            <a:ext cx="4897438" cy="3368675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 котором и посредством которого совершаются эти движения, определяемые законами природы.</a:t>
            </a:r>
            <a:r>
              <a:rPr lang="ru-RU" sz="3600" b="1" dirty="0" smtClean="0"/>
              <a:t> </a:t>
            </a:r>
            <a:br>
              <a:rPr lang="ru-RU" sz="36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«УСЛОВИЯ»</a:t>
            </a:r>
            <a:br>
              <a:rPr lang="ru-RU" b="1" dirty="0" smtClean="0"/>
            </a:br>
            <a:r>
              <a:rPr lang="ru-RU" b="1" dirty="0" smtClean="0"/>
              <a:t>(толковый словарь </a:t>
            </a:r>
            <a:r>
              <a:rPr lang="ru-RU" b="1" dirty="0" err="1" smtClean="0"/>
              <a:t>рус.яз</a:t>
            </a:r>
            <a:r>
              <a:rPr lang="ru-RU" b="1" dirty="0" smtClean="0"/>
              <a:t>.)</a:t>
            </a:r>
            <a:endParaRPr lang="ru-RU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rgbClr val="000099"/>
                </a:solidFill>
              </a:rPr>
              <a:t>- обстановка</a:t>
            </a:r>
            <a:r>
              <a:rPr lang="ru-RU" sz="4400" b="1" i="1" dirty="0">
                <a:solidFill>
                  <a:srgbClr val="000099"/>
                </a:solidFill>
              </a:rPr>
              <a:t>, в к-рой происходит, осуществляется что-н.</a:t>
            </a:r>
            <a:endParaRPr lang="ru-RU" sz="4400" b="1" i="1" dirty="0">
              <a:solidFill>
                <a:srgbClr val="009999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500" b="1" i="1" dirty="0">
                <a:solidFill>
                  <a:srgbClr val="009999"/>
                </a:solidFill>
              </a:rPr>
              <a:t> </a:t>
            </a:r>
            <a:endParaRPr lang="ru-RU" sz="2100" b="1" dirty="0">
              <a:solidFill>
                <a:srgbClr val="000099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81400"/>
            <a:ext cx="41052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1225" y="35814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3068638"/>
            <a:ext cx="48180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1125" y="14288"/>
            <a:ext cx="9036050" cy="11430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99"/>
                </a:solidFill>
              </a:rPr>
              <a:t>Основными механизмами</a:t>
            </a:r>
            <a:endParaRPr lang="ru-RU" sz="4000" b="1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052513"/>
            <a:ext cx="5454650" cy="525621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достижения </a:t>
            </a:r>
            <a:endParaRPr lang="ru-RU" altLang="ru-RU" sz="2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максимальной доступности и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индивидуализации образования для </a:t>
            </a:r>
            <a:r>
              <a:rPr lang="ru-RU" alt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различных категорий </a:t>
            </a:r>
            <a:r>
              <a:rPr lang="ru-RU" alt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обучающихся являются: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i="1" dirty="0" smtClean="0"/>
              <a:t>Проектирование</a:t>
            </a:r>
            <a:endParaRPr lang="en-US" altLang="ru-RU" sz="2400" b="1" i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i="1" dirty="0" smtClean="0"/>
              <a:t>образовательного </a:t>
            </a:r>
            <a:r>
              <a:rPr lang="ru-RU" altLang="ru-RU" sz="2400" b="1" i="1" dirty="0"/>
              <a:t>процесса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/>
              <a:t>в каждой </a:t>
            </a:r>
            <a:r>
              <a:rPr lang="ru-RU" altLang="ru-RU" sz="2400" b="1" i="1" dirty="0" smtClean="0"/>
              <a:t>школе;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2400" b="1" i="1" dirty="0" smtClean="0"/>
              <a:t>Проектирование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i="1" dirty="0" smtClean="0"/>
              <a:t>адаптированных </a:t>
            </a:r>
            <a:endParaRPr lang="ru-RU" altLang="ru-RU" sz="2400" b="1" i="1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/>
              <a:t>о</a:t>
            </a:r>
            <a:r>
              <a:rPr lang="ru-RU" altLang="ru-RU" sz="2400" b="1" i="1" dirty="0" smtClean="0"/>
              <a:t>сновных образовательных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400" b="1" i="1" dirty="0" smtClean="0"/>
              <a:t>Программ (АООП) </a:t>
            </a:r>
            <a:r>
              <a:rPr lang="ru-RU" altLang="ru-RU" sz="2400" b="1" i="1" dirty="0"/>
              <a:t>для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400" b="1" i="1" dirty="0"/>
              <a:t>о</a:t>
            </a:r>
            <a:r>
              <a:rPr lang="ru-RU" altLang="ru-RU" sz="2400" b="1" i="1" dirty="0" smtClean="0"/>
              <a:t>бучающихся с ОВЗ.</a:t>
            </a:r>
            <a:endParaRPr lang="ru-RU" altLang="ru-RU" sz="2400" b="1" i="1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1125538"/>
            <a:ext cx="3495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39750" y="9810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В школе </a:t>
            </a:r>
            <a:r>
              <a:rPr lang="ru-RU" sz="3200" dirty="0" smtClean="0">
                <a:latin typeface="Arial" charset="0"/>
              </a:rPr>
              <a:t>570</a:t>
            </a:r>
            <a:r>
              <a:rPr lang="ru-RU" sz="3200" dirty="0" smtClean="0"/>
              <a:t> обучающихся, из них </a:t>
            </a:r>
            <a:r>
              <a:rPr lang="ru-RU" sz="3200" dirty="0" smtClean="0">
                <a:latin typeface="Arial" charset="0"/>
              </a:rPr>
              <a:t>12</a:t>
            </a:r>
            <a:r>
              <a:rPr lang="ru-RU" sz="3200" dirty="0" smtClean="0"/>
              <a:t> обучающихся с ОВЗ </a:t>
            </a:r>
            <a:br>
              <a:rPr lang="ru-RU" sz="3200" dirty="0" smtClean="0"/>
            </a:br>
            <a:r>
              <a:rPr lang="ru-RU" sz="3200" dirty="0" smtClean="0">
                <a:latin typeface="Arial" charset="0"/>
              </a:rPr>
              <a:t>4человека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 err="1" smtClean="0">
                <a:latin typeface="Arial" charset="0"/>
              </a:rPr>
              <a:t>vIII</a:t>
            </a:r>
            <a:r>
              <a:rPr lang="ru-RU" sz="3200" dirty="0" smtClean="0">
                <a:latin typeface="Arial" charset="0"/>
              </a:rPr>
              <a:t>вида, 10 человек</a:t>
            </a:r>
            <a:r>
              <a:rPr lang="en-US" sz="3200" dirty="0" smtClean="0">
                <a:latin typeface="Arial" charset="0"/>
              </a:rPr>
              <a:t> VII</a:t>
            </a:r>
            <a:r>
              <a:rPr lang="ru-RU" sz="3200" dirty="0" smtClean="0">
                <a:latin typeface="Arial" charset="0"/>
              </a:rPr>
              <a:t> вида обучения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23850" y="2465388"/>
            <a:ext cx="8424863" cy="439261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Категории детей с ОВЗ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 дети с нарушениями зрения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 дети с нарушениями слуха дети с тяжелыми нарушениями речи (ТНР).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дети с нарушениями опорно-двигательного аппарата (НОДА).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дети с задержкой психического развития (ЗПР)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 дети с нарушением интеллекта.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 дети с расстройствами аутистического спектра (РАС)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ru-RU" sz="2500" b="1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mtClean="0"/>
              <a:t>ВЫВОД: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5725" y="765175"/>
            <a:ext cx="9120188" cy="5360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Основным механизмом создания специальных условий является деятельность администрации и </a:t>
            </a:r>
            <a:r>
              <a:rPr lang="ru-RU" b="1" smtClean="0">
                <a:solidFill>
                  <a:srgbClr val="FF0000"/>
                </a:solidFill>
              </a:rPr>
              <a:t>работа команды </a:t>
            </a:r>
            <a:r>
              <a:rPr lang="ru-RU" b="1" dirty="0" smtClean="0">
                <a:solidFill>
                  <a:srgbClr val="FF0000"/>
                </a:solidFill>
              </a:rPr>
              <a:t>высококвалифицированных педагогов</a:t>
            </a:r>
          </a:p>
        </p:txBody>
      </p:sp>
      <p:pic>
        <p:nvPicPr>
          <p:cNvPr id="23555" name="Рисунок 1" descr="http://static.wixstatic.com/media/d3f4ec_4d0e197395134e32aa0a550e0dd4f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2925763"/>
            <a:ext cx="518477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213</Words>
  <Application>Microsoft Office PowerPoint</Application>
  <PresentationFormat>Экран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Механизмы эффективного сопровождения обучающихся с ОВЗ в условиях универсальной безбарьерной среды</vt:lpstr>
      <vt:lpstr>Слайд 2</vt:lpstr>
      <vt:lpstr>Актуальность проблемы </vt:lpstr>
      <vt:lpstr> «МЕХАНИЗМ» (философ.энциклопедия)  - система движений или событий, а также устройство или приспособление, </vt:lpstr>
      <vt:lpstr>«УСЛОВИЯ» (толковый словарь рус.яз.)</vt:lpstr>
      <vt:lpstr>Основными механизмами</vt:lpstr>
      <vt:lpstr>В школе 570 обучающихся, из них 12 обучающихся с ОВЗ  4человека vIIIвида, 10 человек VII вида обучения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Консультационный пункт</dc:title>
  <dc:creator>1</dc:creator>
  <cp:lastModifiedBy>Тунникова Людмила Александровна</cp:lastModifiedBy>
  <cp:revision>86</cp:revision>
  <dcterms:created xsi:type="dcterms:W3CDTF">2013-03-24T08:01:12Z</dcterms:created>
  <dcterms:modified xsi:type="dcterms:W3CDTF">2016-03-15T13:24:40Z</dcterms:modified>
</cp:coreProperties>
</file>