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8" r:id="rId6"/>
    <p:sldId id="265" r:id="rId7"/>
    <p:sldId id="260" r:id="rId8"/>
    <p:sldId id="262" r:id="rId9"/>
    <p:sldId id="261" r:id="rId10"/>
    <p:sldId id="263" r:id="rId11"/>
    <p:sldId id="264" r:id="rId12"/>
    <p:sldId id="266" r:id="rId13"/>
    <p:sldId id="267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C9740-3176-43FB-83EC-55986AB0680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A5A225-249B-4DAF-8D53-FDE142095AA2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softEdge rad="127000"/>
        </a:effectLst>
      </dgm:spPr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Дидактические</a:t>
          </a:r>
          <a:endParaRPr lang="ru-RU" sz="20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EECD24-0A48-477B-97F5-5D3B8FE8625C}" type="parTrans" cxnId="{EECCF874-459D-42E2-AEA9-CFF8B58FA2FD}">
      <dgm:prSet/>
      <dgm:spPr/>
      <dgm:t>
        <a:bodyPr/>
        <a:lstStyle/>
        <a:p>
          <a:endParaRPr lang="ru-RU"/>
        </a:p>
      </dgm:t>
    </dgm:pt>
    <dgm:pt modelId="{CC7A6444-0C0E-4C2A-85E0-B3ACB2F18AEA}" type="sibTrans" cxnId="{EECCF874-459D-42E2-AEA9-CFF8B58FA2FD}">
      <dgm:prSet/>
      <dgm:spPr/>
      <dgm:t>
        <a:bodyPr/>
        <a:lstStyle/>
        <a:p>
          <a:endParaRPr lang="ru-RU"/>
        </a:p>
      </dgm:t>
    </dgm:pt>
    <dgm:pt modelId="{FE6ABCB8-877A-46D9-AA5F-C3D4A863F0C9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softEdge rad="127000"/>
        </a:effectLst>
      </dgm:spPr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Развивающие</a:t>
          </a:r>
          <a:endParaRPr lang="ru-RU" sz="20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900035-3882-4C80-B97F-BB139753511B}" type="parTrans" cxnId="{12F7022C-3E37-499F-A01E-24A5EDA9DD61}">
      <dgm:prSet/>
      <dgm:spPr/>
      <dgm:t>
        <a:bodyPr/>
        <a:lstStyle/>
        <a:p>
          <a:endParaRPr lang="ru-RU"/>
        </a:p>
      </dgm:t>
    </dgm:pt>
    <dgm:pt modelId="{7F45FF88-08A9-4D4B-9B42-E43366E25AC9}" type="sibTrans" cxnId="{12F7022C-3E37-499F-A01E-24A5EDA9DD61}">
      <dgm:prSet/>
      <dgm:spPr/>
      <dgm:t>
        <a:bodyPr/>
        <a:lstStyle/>
        <a:p>
          <a:endParaRPr lang="ru-RU"/>
        </a:p>
      </dgm:t>
    </dgm:pt>
    <dgm:pt modelId="{66E93B7F-5F08-4823-ABE4-4386F0F7DF4A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softEdge rad="127000"/>
        </a:effectLst>
      </dgm:spPr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Воспитывающие</a:t>
          </a:r>
          <a:endParaRPr lang="ru-RU" sz="20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3A9914-9EFD-4B28-999A-904F6C679764}" type="parTrans" cxnId="{558F8610-C266-4D10-990D-48F30B306DF6}">
      <dgm:prSet/>
      <dgm:spPr/>
      <dgm:t>
        <a:bodyPr/>
        <a:lstStyle/>
        <a:p>
          <a:endParaRPr lang="ru-RU"/>
        </a:p>
      </dgm:t>
    </dgm:pt>
    <dgm:pt modelId="{EDECEE46-027A-4291-AFA0-132AD0CFC349}" type="sibTrans" cxnId="{558F8610-C266-4D10-990D-48F30B306DF6}">
      <dgm:prSet/>
      <dgm:spPr/>
      <dgm:t>
        <a:bodyPr/>
        <a:lstStyle/>
        <a:p>
          <a:endParaRPr lang="ru-RU"/>
        </a:p>
      </dgm:t>
    </dgm:pt>
    <dgm:pt modelId="{002A63F5-42D1-4256-9440-3960F2538710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softEdge rad="127000"/>
        </a:effectLst>
      </dgm:spPr>
      <dgm:t>
        <a:bodyPr/>
        <a:lstStyle/>
        <a:p>
          <a:r>
            <a: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Социализирующие</a:t>
          </a:r>
          <a:endParaRPr lang="ru-RU" sz="20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FCEF65-2521-4CDE-A49C-492E5E28FFEB}" type="parTrans" cxnId="{110BFAAB-A956-4D00-B9D1-35261F912FBC}">
      <dgm:prSet/>
      <dgm:spPr/>
      <dgm:t>
        <a:bodyPr/>
        <a:lstStyle/>
        <a:p>
          <a:endParaRPr lang="ru-RU"/>
        </a:p>
      </dgm:t>
    </dgm:pt>
    <dgm:pt modelId="{53B6942D-8A59-4BB0-A439-12F4EF4211F0}" type="sibTrans" cxnId="{110BFAAB-A956-4D00-B9D1-35261F912FBC}">
      <dgm:prSet/>
      <dgm:spPr/>
      <dgm:t>
        <a:bodyPr/>
        <a:lstStyle/>
        <a:p>
          <a:endParaRPr lang="ru-RU"/>
        </a:p>
      </dgm:t>
    </dgm:pt>
    <dgm:pt modelId="{0DAE2387-64D6-4BA8-9AF1-7D7E5B798C05}" type="pres">
      <dgm:prSet presAssocID="{3ABC9740-3176-43FB-83EC-55986AB068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A7EEB7-6E6E-4905-8EDF-EE0C07597460}" type="pres">
      <dgm:prSet presAssocID="{26A5A225-249B-4DAF-8D53-FDE142095AA2}" presName="node" presStyleLbl="node1" presStyleIdx="0" presStyleCnt="4" custScaleX="31552" custScaleY="18047" custLinFactNeighborX="-10344" custLinFactNeighborY="-2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5F1A5-1722-461B-A6F6-63730BF9F690}" type="pres">
      <dgm:prSet presAssocID="{CC7A6444-0C0E-4C2A-85E0-B3ACB2F18AEA}" presName="sibTrans" presStyleCnt="0"/>
      <dgm:spPr/>
    </dgm:pt>
    <dgm:pt modelId="{541F135B-52F4-469E-8537-19432C49B41A}" type="pres">
      <dgm:prSet presAssocID="{FE6ABCB8-877A-46D9-AA5F-C3D4A863F0C9}" presName="node" presStyleLbl="node1" presStyleIdx="1" presStyleCnt="4" custScaleX="28831" custScaleY="20010" custLinFactNeighborX="12397" custLinFactNeighborY="-24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59D5A-B84B-4D8B-BE9F-FEDC7E248ADC}" type="pres">
      <dgm:prSet presAssocID="{7F45FF88-08A9-4D4B-9B42-E43366E25AC9}" presName="sibTrans" presStyleCnt="0"/>
      <dgm:spPr/>
    </dgm:pt>
    <dgm:pt modelId="{B4766DC8-1253-4D5F-A80A-69F25AD3C9D0}" type="pres">
      <dgm:prSet presAssocID="{66E93B7F-5F08-4823-ABE4-4386F0F7DF4A}" presName="node" presStyleLbl="node1" presStyleIdx="2" presStyleCnt="4" custScaleX="33434" custScaleY="18402" custLinFactNeighborX="-8033" custLinFactNeighborY="2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F9963-DD91-47B9-A2F1-27A1166222A0}" type="pres">
      <dgm:prSet presAssocID="{EDECEE46-027A-4291-AFA0-132AD0CFC349}" presName="sibTrans" presStyleCnt="0"/>
      <dgm:spPr/>
    </dgm:pt>
    <dgm:pt modelId="{B00469BA-E076-45C3-A570-668F69848667}" type="pres">
      <dgm:prSet presAssocID="{002A63F5-42D1-4256-9440-3960F2538710}" presName="node" presStyleLbl="node1" presStyleIdx="3" presStyleCnt="4" custScaleX="35142" custScaleY="19057" custLinFactNeighborX="5682" custLinFactNeighborY="26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44AAC-5EB3-4181-BF3A-4429332F006D}" type="presOf" srcId="{66E93B7F-5F08-4823-ABE4-4386F0F7DF4A}" destId="{B4766DC8-1253-4D5F-A80A-69F25AD3C9D0}" srcOrd="0" destOrd="0" presId="urn:microsoft.com/office/officeart/2005/8/layout/default#1"/>
    <dgm:cxn modelId="{D6F7812A-BE64-45FC-8B54-61527ACA3D36}" type="presOf" srcId="{FE6ABCB8-877A-46D9-AA5F-C3D4A863F0C9}" destId="{541F135B-52F4-469E-8537-19432C49B41A}" srcOrd="0" destOrd="0" presId="urn:microsoft.com/office/officeart/2005/8/layout/default#1"/>
    <dgm:cxn modelId="{110BFAAB-A956-4D00-B9D1-35261F912FBC}" srcId="{3ABC9740-3176-43FB-83EC-55986AB06807}" destId="{002A63F5-42D1-4256-9440-3960F2538710}" srcOrd="3" destOrd="0" parTransId="{61FCEF65-2521-4CDE-A49C-492E5E28FFEB}" sibTransId="{53B6942D-8A59-4BB0-A439-12F4EF4211F0}"/>
    <dgm:cxn modelId="{12F7022C-3E37-499F-A01E-24A5EDA9DD61}" srcId="{3ABC9740-3176-43FB-83EC-55986AB06807}" destId="{FE6ABCB8-877A-46D9-AA5F-C3D4A863F0C9}" srcOrd="1" destOrd="0" parTransId="{09900035-3882-4C80-B97F-BB139753511B}" sibTransId="{7F45FF88-08A9-4D4B-9B42-E43366E25AC9}"/>
    <dgm:cxn modelId="{558F8610-C266-4D10-990D-48F30B306DF6}" srcId="{3ABC9740-3176-43FB-83EC-55986AB06807}" destId="{66E93B7F-5F08-4823-ABE4-4386F0F7DF4A}" srcOrd="2" destOrd="0" parTransId="{673A9914-9EFD-4B28-999A-904F6C679764}" sibTransId="{EDECEE46-027A-4291-AFA0-132AD0CFC349}"/>
    <dgm:cxn modelId="{CE7AA692-B554-4871-81B2-2B2DE74F4C28}" type="presOf" srcId="{002A63F5-42D1-4256-9440-3960F2538710}" destId="{B00469BA-E076-45C3-A570-668F69848667}" srcOrd="0" destOrd="0" presId="urn:microsoft.com/office/officeart/2005/8/layout/default#1"/>
    <dgm:cxn modelId="{699460D7-6955-4409-8E40-9EEF58E53049}" type="presOf" srcId="{26A5A225-249B-4DAF-8D53-FDE142095AA2}" destId="{4AA7EEB7-6E6E-4905-8EDF-EE0C07597460}" srcOrd="0" destOrd="0" presId="urn:microsoft.com/office/officeart/2005/8/layout/default#1"/>
    <dgm:cxn modelId="{EECCF874-459D-42E2-AEA9-CFF8B58FA2FD}" srcId="{3ABC9740-3176-43FB-83EC-55986AB06807}" destId="{26A5A225-249B-4DAF-8D53-FDE142095AA2}" srcOrd="0" destOrd="0" parTransId="{7CEECD24-0A48-477B-97F5-5D3B8FE8625C}" sibTransId="{CC7A6444-0C0E-4C2A-85E0-B3ACB2F18AEA}"/>
    <dgm:cxn modelId="{5E6612F8-E48C-4582-9557-CCB1AC5FA137}" type="presOf" srcId="{3ABC9740-3176-43FB-83EC-55986AB06807}" destId="{0DAE2387-64D6-4BA8-9AF1-7D7E5B798C05}" srcOrd="0" destOrd="0" presId="urn:microsoft.com/office/officeart/2005/8/layout/default#1"/>
    <dgm:cxn modelId="{BDBB564A-9386-49FF-9D89-A25288AD0FFD}" type="presParOf" srcId="{0DAE2387-64D6-4BA8-9AF1-7D7E5B798C05}" destId="{4AA7EEB7-6E6E-4905-8EDF-EE0C07597460}" srcOrd="0" destOrd="0" presId="urn:microsoft.com/office/officeart/2005/8/layout/default#1"/>
    <dgm:cxn modelId="{926CD6D6-181F-42BC-B010-9F2A2C8C11F2}" type="presParOf" srcId="{0DAE2387-64D6-4BA8-9AF1-7D7E5B798C05}" destId="{5365F1A5-1722-461B-A6F6-63730BF9F690}" srcOrd="1" destOrd="0" presId="urn:microsoft.com/office/officeart/2005/8/layout/default#1"/>
    <dgm:cxn modelId="{CF62BD02-26C9-4E67-86CD-91C4A84B4CB2}" type="presParOf" srcId="{0DAE2387-64D6-4BA8-9AF1-7D7E5B798C05}" destId="{541F135B-52F4-469E-8537-19432C49B41A}" srcOrd="2" destOrd="0" presId="urn:microsoft.com/office/officeart/2005/8/layout/default#1"/>
    <dgm:cxn modelId="{39DA109E-CFC5-4DF5-B1FF-FCD6707B8301}" type="presParOf" srcId="{0DAE2387-64D6-4BA8-9AF1-7D7E5B798C05}" destId="{F6E59D5A-B84B-4D8B-BE9F-FEDC7E248ADC}" srcOrd="3" destOrd="0" presId="urn:microsoft.com/office/officeart/2005/8/layout/default#1"/>
    <dgm:cxn modelId="{EBBD01FA-EBEB-425A-B9C4-7AD43CB57DC7}" type="presParOf" srcId="{0DAE2387-64D6-4BA8-9AF1-7D7E5B798C05}" destId="{B4766DC8-1253-4D5F-A80A-69F25AD3C9D0}" srcOrd="4" destOrd="0" presId="urn:microsoft.com/office/officeart/2005/8/layout/default#1"/>
    <dgm:cxn modelId="{9C4DB47B-B7EF-43D8-90FE-6AB466FB934E}" type="presParOf" srcId="{0DAE2387-64D6-4BA8-9AF1-7D7E5B798C05}" destId="{992F9963-DD91-47B9-A2F1-27A1166222A0}" srcOrd="5" destOrd="0" presId="urn:microsoft.com/office/officeart/2005/8/layout/default#1"/>
    <dgm:cxn modelId="{F30E113A-6A58-48B4-B1F8-03F01383625F}" type="presParOf" srcId="{0DAE2387-64D6-4BA8-9AF1-7D7E5B798C05}" destId="{B00469BA-E076-45C3-A570-668F6984866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7EEB7-6E6E-4905-8EDF-EE0C07597460}">
      <dsp:nvSpPr>
        <dsp:cNvPr id="0" name=""/>
        <dsp:cNvSpPr/>
      </dsp:nvSpPr>
      <dsp:spPr>
        <a:xfrm>
          <a:off x="360017" y="432056"/>
          <a:ext cx="2544353" cy="87318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Дидактические</a:t>
          </a:r>
          <a:endParaRPr lang="ru-RU" sz="20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0017" y="432056"/>
        <a:ext cx="2544353" cy="873186"/>
      </dsp:txXfrm>
    </dsp:sp>
    <dsp:sp modelId="{541F135B-52F4-469E-8537-19432C49B41A}">
      <dsp:nvSpPr>
        <dsp:cNvPr id="0" name=""/>
        <dsp:cNvSpPr/>
      </dsp:nvSpPr>
      <dsp:spPr>
        <a:xfrm>
          <a:off x="5544604" y="360036"/>
          <a:ext cx="2324931" cy="96816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Развивающие</a:t>
          </a:r>
          <a:endParaRPr lang="ru-RU" sz="20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44604" y="360036"/>
        <a:ext cx="2324931" cy="968163"/>
      </dsp:txXfrm>
    </dsp:sp>
    <dsp:sp modelId="{B4766DC8-1253-4D5F-A80A-69F25AD3C9D0}">
      <dsp:nvSpPr>
        <dsp:cNvPr id="0" name=""/>
        <dsp:cNvSpPr/>
      </dsp:nvSpPr>
      <dsp:spPr>
        <a:xfrm>
          <a:off x="216034" y="4608498"/>
          <a:ext cx="2696117" cy="89036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Воспитывающие</a:t>
          </a:r>
          <a:endParaRPr lang="ru-RU" sz="20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6034" y="4608498"/>
        <a:ext cx="2696117" cy="890362"/>
      </dsp:txXfrm>
    </dsp:sp>
    <dsp:sp modelId="{B00469BA-E076-45C3-A570-668F69848667}">
      <dsp:nvSpPr>
        <dsp:cNvPr id="0" name=""/>
        <dsp:cNvSpPr/>
      </dsp:nvSpPr>
      <dsp:spPr>
        <a:xfrm>
          <a:off x="4824529" y="4608522"/>
          <a:ext cx="2833850" cy="92205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Социализирующие</a:t>
          </a:r>
          <a:endParaRPr lang="ru-RU" sz="20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24529" y="4608522"/>
        <a:ext cx="2833850" cy="922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3400"/>
            <a:ext cx="8076732" cy="2868168"/>
          </a:xfrm>
        </p:spPr>
        <p:txBody>
          <a:bodyPr/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«Использование игровых технологий как средство развития самостоятельности на уроках»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Выполнила 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Кузина Екатерина Васильевна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47664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39752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31840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95936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31840" y="2204864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39952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056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68144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32240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1008112" cy="1440160"/>
          </a:xfrm>
          <a:prstGeom prst="rect">
            <a:avLst/>
          </a:prstGeom>
        </p:spPr>
      </p:pic>
      <p:pic>
        <p:nvPicPr>
          <p:cNvPr id="15" name="Рисунок 1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204864"/>
            <a:ext cx="1008111" cy="158417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751512" y="5013176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903640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95728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487816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351912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79512" y="3861048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123728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15816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79912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187624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foto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861048"/>
            <a:ext cx="1008112" cy="1512168"/>
          </a:xfrm>
          <a:prstGeom prst="rect">
            <a:avLst/>
          </a:prstGeom>
        </p:spPr>
      </p:pic>
      <p:pic>
        <p:nvPicPr>
          <p:cNvPr id="46" name="Рисунок 45" descr="морж-шаржа-45855783.jpg"/>
          <p:cNvPicPr>
            <a:picLocks noChangeAspect="1"/>
          </p:cNvPicPr>
          <p:nvPr/>
        </p:nvPicPr>
        <p:blipFill>
          <a:blip r:embed="rId5" cstate="print"/>
          <a:srcRect b="6558"/>
          <a:stretch>
            <a:fillRect/>
          </a:stretch>
        </p:blipFill>
        <p:spPr>
          <a:xfrm>
            <a:off x="4788024" y="5085184"/>
            <a:ext cx="1080120" cy="14401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63688" y="836712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   Е    Ч   Ь</a:t>
            </a:r>
            <a:endParaRPr lang="ru-RU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55976" y="2708920"/>
            <a:ext cx="307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     О   Ч    Ь</a:t>
            </a:r>
            <a:endParaRPr lang="ru-RU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3648" y="4293096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     Р   А    Ч</a:t>
            </a:r>
            <a:endParaRPr lang="ru-RU" sz="3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12160" y="5373216"/>
            <a:ext cx="310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    О    Р   Ж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ИГРА «Чистая доска»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139136" cy="3187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Посмотрите на доску. Она заполнена различными вопросами. Отвечать на них будете в течение урока. Я время от времени буду спрашивать, готовы ли вы ответить на какой-нибудь из вопросов. Если вы даёте правильный ответ на него, то вопрос стирается. Задача  в этой игре состоит в том, чтобы в концу урока доска оказалась чистой.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Игра  «Сложи словечко»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Рыбу ловит - ______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Сам летает - ______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Листья падают  - ______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Везде ходит - ______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Пыль сосёт - ______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Игра  «Сложи словечко»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Рыбу ловит -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рыболов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Сам летает -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самолёт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Листья падают  -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листопад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Везде ходит -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вездеход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Пыль сосёт - </a:t>
            </a:r>
            <a:r>
              <a:rPr lang="ru-RU" sz="2000" i="1" u="sng" dirty="0" smtClean="0">
                <a:latin typeface="Arial" pitchFamily="34" charset="0"/>
                <a:cs typeface="Arial" pitchFamily="34" charset="0"/>
              </a:rPr>
              <a:t>пылесос</a:t>
            </a:r>
            <a:endParaRPr lang="ru-RU" sz="2000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Игра «Кто больше?»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Машина, самолет, Маша, Жучка,</a:t>
            </a: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Байкал, лопата, Мурка, Москва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А) По именам;</a:t>
            </a: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Б) Название городов, рек;</a:t>
            </a: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В) Клички животных;</a:t>
            </a: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Г) Большая и маленькая буква.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2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528392" cy="4678695"/>
          </a:xfrm>
          <a:prstGeom prst="rect">
            <a:avLst/>
          </a:prstGeom>
        </p:spPr>
      </p:pic>
      <p:pic>
        <p:nvPicPr>
          <p:cNvPr id="5" name="Рисунок 4" descr="201640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836712"/>
            <a:ext cx="3798898" cy="53732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55aaec8d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72408" cy="4622775"/>
          </a:xfrm>
          <a:prstGeom prst="rect">
            <a:avLst/>
          </a:prstGeom>
        </p:spPr>
      </p:pic>
      <p:pic>
        <p:nvPicPr>
          <p:cNvPr id="3" name="Рисунок 2" descr="Tablitsa-umnozheniya-i-deleniya.jpg"/>
          <p:cNvPicPr>
            <a:picLocks noChangeAspect="1"/>
          </p:cNvPicPr>
          <p:nvPr/>
        </p:nvPicPr>
        <p:blipFill>
          <a:blip r:embed="rId3" cstate="print"/>
          <a:srcRect r="4714" b="10096"/>
          <a:stretch>
            <a:fillRect/>
          </a:stretch>
        </p:blipFill>
        <p:spPr>
          <a:xfrm>
            <a:off x="3275856" y="2996952"/>
            <a:ext cx="5400600" cy="360333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rSds52CS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17967" cy="56166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908720"/>
            <a:ext cx="4608512" cy="51125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/>
              <a:t>«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Лучший способ организовать внимания подростка связан … с умением так организовать учебную деятельность, чтобы у ученика не было ни времени, ни желания, ни возможности отвлекаться на длительное время…»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46531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В.А. Крутецкий </a:t>
            </a:r>
          </a:p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«Психология»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about_school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3768080" cy="251205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0640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752" y="263691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Arial" pitchFamily="34" charset="0"/>
                <a:cs typeface="Arial" pitchFamily="34" charset="0"/>
              </a:rPr>
              <a:t>Цели игровой деятельности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3200000">
            <a:off x="5648552" y="1795873"/>
            <a:ext cx="360040" cy="792088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3520000">
            <a:off x="2666284" y="4040281"/>
            <a:ext cx="360040" cy="792088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560000">
            <a:off x="5698792" y="3966013"/>
            <a:ext cx="360040" cy="792088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8460000">
            <a:off x="2692889" y="1797846"/>
            <a:ext cx="360040" cy="792088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В игре ребенок учится: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4038600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Высказывать и оспаривать свое мнение;</a:t>
            </a:r>
          </a:p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Сотрудничать;</a:t>
            </a:r>
          </a:p>
          <a:p>
            <a:pPr algn="ct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Анализировать свою деятельность и деятельность своих товарищей.</a:t>
            </a:r>
          </a:p>
        </p:txBody>
      </p:sp>
      <p:pic>
        <p:nvPicPr>
          <p:cNvPr id="7" name="Содержимое 6" descr="256ce28ffdc0d39d5f0e02da2731a094-501x3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284984"/>
            <a:ext cx="3259880" cy="216024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Дидактическая игра обладает существенным признаком – наличием чётко поставленной цели обучения и соответствующего ей педагогического результата, которые могут быть обоснованы, выделены в явном виде и характеризуются учебно-познавательной деятельностью.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Игра «путаница»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езымянный -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717032"/>
            <a:ext cx="3672408" cy="2766127"/>
          </a:xfrm>
          <a:prstGeom prst="rect">
            <a:avLst/>
          </a:prstGeom>
        </p:spPr>
      </p:pic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3" cstate="print"/>
          <a:srcRect r="2128" b="1483"/>
          <a:stretch>
            <a:fillRect/>
          </a:stretch>
        </p:blipFill>
        <p:spPr>
          <a:xfrm>
            <a:off x="539552" y="1772816"/>
            <a:ext cx="3312368" cy="25202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Игра «заполни квадрат»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410445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221088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31640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59832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99992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64088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176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20272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18617" cy="1296144"/>
          </a:xfrm>
          <a:prstGeom prst="rect">
            <a:avLst/>
          </a:prstGeom>
        </p:spPr>
      </p:pic>
      <p:pic>
        <p:nvPicPr>
          <p:cNvPr id="24" name="Рисунок 23" descr="Antique-Old-Look-Metal-Skeleton-font-b-Key-b-font-Lot-Pendant-font-b-Fancy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93096"/>
            <a:ext cx="864096" cy="145632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latin typeface="Arial" pitchFamily="34" charset="0"/>
                <a:cs typeface="Arial" pitchFamily="34" charset="0"/>
              </a:rPr>
              <a:t>Игра «заполни квадрат»</a:t>
            </a:r>
            <a:endParaRPr lang="ru-RU" sz="2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410445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221088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331640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59832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184482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99992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64088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176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20272" y="422108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746609" cy="1296144"/>
          </a:xfrm>
          <a:prstGeom prst="rect">
            <a:avLst/>
          </a:prstGeom>
        </p:spPr>
      </p:pic>
      <p:pic>
        <p:nvPicPr>
          <p:cNvPr id="24" name="Рисунок 23" descr="Antique-Old-Look-Metal-Skeleton-font-b-Key-b-font-Lot-Pendant-font-b-Fancy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93096"/>
            <a:ext cx="864096" cy="14563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5656" y="227687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2276872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Ы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2276872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Ш  Ь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16016" y="4653136"/>
            <a:ext cx="292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    Л   Ю   Ч</a:t>
            </a:r>
            <a:endParaRPr lang="ru-RU" sz="3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47664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39752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31840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95936" y="4046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31840" y="2204864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39952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76056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68144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32240" y="220486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1008112" cy="1440160"/>
          </a:xfrm>
          <a:prstGeom prst="rect">
            <a:avLst/>
          </a:prstGeom>
        </p:spPr>
      </p:pic>
      <p:pic>
        <p:nvPicPr>
          <p:cNvPr id="15" name="Рисунок 1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204864"/>
            <a:ext cx="1008111" cy="158417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751512" y="5013176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903640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95728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487816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351912" y="501317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79512" y="3861048"/>
            <a:ext cx="4392488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123728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15816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79912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187624" y="3861048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foto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861048"/>
            <a:ext cx="1008112" cy="1512168"/>
          </a:xfrm>
          <a:prstGeom prst="rect">
            <a:avLst/>
          </a:prstGeom>
        </p:spPr>
      </p:pic>
      <p:pic>
        <p:nvPicPr>
          <p:cNvPr id="46" name="Рисунок 45" descr="морж-шаржа-45855783.jpg"/>
          <p:cNvPicPr>
            <a:picLocks noChangeAspect="1"/>
          </p:cNvPicPr>
          <p:nvPr/>
        </p:nvPicPr>
        <p:blipFill>
          <a:blip r:embed="rId5" cstate="print"/>
          <a:srcRect b="6558"/>
          <a:stretch>
            <a:fillRect/>
          </a:stretch>
        </p:blipFill>
        <p:spPr>
          <a:xfrm>
            <a:off x="4788024" y="5085184"/>
            <a:ext cx="1080120" cy="14401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213</TotalTime>
  <Words>312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«Использование игровых технологий как средство развития самостоятельности на уроках» </vt:lpstr>
      <vt:lpstr>Презентация PowerPoint</vt:lpstr>
      <vt:lpstr>Презентация PowerPoint</vt:lpstr>
      <vt:lpstr>В игре ребенок учится:</vt:lpstr>
      <vt:lpstr>Презентация PowerPoint</vt:lpstr>
      <vt:lpstr>Игра «путаница»</vt:lpstr>
      <vt:lpstr>Игра «заполни квадрат»</vt:lpstr>
      <vt:lpstr>Игра «заполни квадрат»</vt:lpstr>
      <vt:lpstr>Презентация PowerPoint</vt:lpstr>
      <vt:lpstr>Презентация PowerPoint</vt:lpstr>
      <vt:lpstr>ИГРА «Чистая доска»</vt:lpstr>
      <vt:lpstr>Игра  «Сложи словечко»</vt:lpstr>
      <vt:lpstr>Игра  «Сложи словечко»</vt:lpstr>
      <vt:lpstr>Игра «Кто больше?»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техношок</cp:lastModifiedBy>
  <cp:revision>26</cp:revision>
  <dcterms:created xsi:type="dcterms:W3CDTF">2016-02-02T17:14:42Z</dcterms:created>
  <dcterms:modified xsi:type="dcterms:W3CDTF">2016-03-30T19:26:23Z</dcterms:modified>
</cp:coreProperties>
</file>