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4" r:id="rId3"/>
    <p:sldId id="256" r:id="rId4"/>
    <p:sldId id="268" r:id="rId5"/>
    <p:sldId id="269" r:id="rId6"/>
    <p:sldId id="258" r:id="rId7"/>
    <p:sldId id="271" r:id="rId8"/>
    <p:sldId id="272" r:id="rId9"/>
    <p:sldId id="273" r:id="rId10"/>
    <p:sldId id="288" r:id="rId11"/>
    <p:sldId id="275" r:id="rId12"/>
    <p:sldId id="262" r:id="rId13"/>
    <p:sldId id="280" r:id="rId14"/>
    <p:sldId id="281" r:id="rId15"/>
    <p:sldId id="263" r:id="rId16"/>
    <p:sldId id="289" r:id="rId17"/>
    <p:sldId id="290" r:id="rId18"/>
    <p:sldId id="284" r:id="rId19"/>
    <p:sldId id="261" r:id="rId20"/>
    <p:sldId id="28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86D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E82A6-2E5E-47E2-B5D4-A28EDACEBC82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82604-3BEE-4DBD-B979-B83972D591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E82A6-2E5E-47E2-B5D4-A28EDACEBC82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82604-3BEE-4DBD-B979-B83972D591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E82A6-2E5E-47E2-B5D4-A28EDACEBC82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82604-3BEE-4DBD-B979-B83972D591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E82A6-2E5E-47E2-B5D4-A28EDACEBC82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82604-3BEE-4DBD-B979-B83972D591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E82A6-2E5E-47E2-B5D4-A28EDACEBC82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82604-3BEE-4DBD-B979-B83972D591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E82A6-2E5E-47E2-B5D4-A28EDACEBC82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82604-3BEE-4DBD-B979-B83972D591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E82A6-2E5E-47E2-B5D4-A28EDACEBC82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82604-3BEE-4DBD-B979-B83972D591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E82A6-2E5E-47E2-B5D4-A28EDACEBC82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82604-3BEE-4DBD-B979-B83972D591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E82A6-2E5E-47E2-B5D4-A28EDACEBC82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82604-3BEE-4DBD-B979-B83972D591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E82A6-2E5E-47E2-B5D4-A28EDACEBC82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82604-3BEE-4DBD-B979-B83972D591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E82A6-2E5E-47E2-B5D4-A28EDACEBC82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82604-3BEE-4DBD-B979-B83972D591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EE82A6-2E5E-47E2-B5D4-A28EDACEBC82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B82604-3BEE-4DBD-B979-B83972D591B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slide" Target="slid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9.xml"/><Relationship Id="rId5" Type="http://schemas.openxmlformats.org/officeDocument/2006/relationships/slide" Target="slide15.xml"/><Relationship Id="rId4" Type="http://schemas.openxmlformats.org/officeDocument/2006/relationships/slide" Target="slide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&amp;Rcy;&amp;acy;&amp;zcy;&amp;ncy;&amp;ocy;&amp;tscy;&amp;vcy;&amp;iecy;&amp;tcy;&amp;ncy;&amp;ycy;&amp;jcy; &amp;fcy;&amp;ocy;&amp;ncy; &amp;dcy;&amp;lcy;&amp;yacy; &amp;pcy;&amp;rcy;&amp;iecy;&amp;zcy;&amp;iecy;&amp;ncy;&amp;tcy;&amp;acy;&amp;tscy;&amp;icy;&amp;icy;"/>
          <p:cNvPicPr>
            <a:picLocks noChangeAspect="1" noChangeArrowheads="1"/>
          </p:cNvPicPr>
          <p:nvPr/>
        </p:nvPicPr>
        <p:blipFill>
          <a:blip r:embed="rId2"/>
          <a:srcRect b="4255"/>
          <a:stretch>
            <a:fillRect/>
          </a:stretch>
        </p:blipFill>
        <p:spPr bwMode="auto">
          <a:xfrm>
            <a:off x="285720" y="214290"/>
            <a:ext cx="8632032" cy="64294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5"/>
          <p:cNvSpPr>
            <a:spLocks noChangeArrowheads="1"/>
          </p:cNvSpPr>
          <p:nvPr/>
        </p:nvSpPr>
        <p:spPr bwMode="auto">
          <a:xfrm>
            <a:off x="428596" y="1357298"/>
            <a:ext cx="82804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8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Литературное</a:t>
            </a:r>
          </a:p>
          <a:p>
            <a:pPr algn="ctr"/>
            <a:r>
              <a:rPr lang="ru-RU" sz="8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чтение</a:t>
            </a:r>
            <a:endParaRPr lang="ru-RU" sz="80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1500166" y="4000504"/>
            <a:ext cx="6400800" cy="17526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3200" dirty="0" smtClean="0">
              <a:solidFill>
                <a:srgbClr val="0070C0"/>
              </a:solidFill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2786050" y="214290"/>
            <a:ext cx="335758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4класс</a:t>
            </a:r>
            <a:endParaRPr lang="ru-RU" sz="4800" b="1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&amp;Rcy;&amp;acy;&amp;dcy;&amp;ucy;&amp;gcy;&amp;acy; &amp;fcy;&amp;ocy;&amp;ncy; &amp;dcy;&amp;lcy;&amp;yacy; &amp;pcy;&amp;rcy;&amp;iecy;&amp;zcy;&amp;iecy;&amp;ncy;&amp;tcy;&amp;acy;&amp;tscy;&amp;icy;&amp;icy;"/>
          <p:cNvPicPr>
            <a:picLocks noChangeAspect="1" noChangeArrowheads="1"/>
          </p:cNvPicPr>
          <p:nvPr/>
        </p:nvPicPr>
        <p:blipFill>
          <a:blip r:embed="rId2"/>
          <a:srcRect b="4255"/>
          <a:stretch>
            <a:fillRect/>
          </a:stretch>
        </p:blipFill>
        <p:spPr bwMode="auto">
          <a:xfrm>
            <a:off x="357158" y="285728"/>
            <a:ext cx="8501122" cy="628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4"/>
          <p:cNvSpPr txBox="1">
            <a:spLocks/>
          </p:cNvSpPr>
          <p:nvPr/>
        </p:nvSpPr>
        <p:spPr>
          <a:xfrm>
            <a:off x="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>
                  <a:solidFill>
                    <a:schemeClr val="bg1"/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«Бюро</a:t>
            </a:r>
            <a:r>
              <a:rPr kumimoji="0" lang="ru-RU" sz="5400" b="1" i="0" u="none" strike="noStrike" kern="1200" cap="none" spc="0" normalizeH="0" noProof="0" dirty="0" smtClean="0">
                <a:ln>
                  <a:solidFill>
                    <a:schemeClr val="bg1"/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 находок</a:t>
            </a:r>
            <a:r>
              <a:rPr kumimoji="0" lang="ru-RU" sz="5400" b="1" i="0" u="none" strike="noStrike" kern="1200" cap="none" spc="0" normalizeH="0" baseline="0" noProof="0" dirty="0" smtClean="0">
                <a:ln>
                  <a:solidFill>
                    <a:schemeClr val="bg1"/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915816" y="5214950"/>
            <a:ext cx="594246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/>
              <a:t>И. Токмакова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/>
              <a:t>«Сказочка о счастье»</a:t>
            </a:r>
            <a:endParaRPr lang="ru-RU" sz="28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92269" y="1428728"/>
            <a:ext cx="4644008" cy="3483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27327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4"/>
          <p:cNvSpPr txBox="1">
            <a:spLocks/>
          </p:cNvSpPr>
          <p:nvPr/>
        </p:nvSpPr>
        <p:spPr>
          <a:xfrm>
            <a:off x="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>
                  <a:solidFill>
                    <a:schemeClr val="bg1"/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«Бюро</a:t>
            </a:r>
            <a:r>
              <a:rPr kumimoji="0" lang="ru-RU" sz="5400" b="1" i="0" u="none" strike="noStrike" kern="1200" cap="none" spc="0" normalizeH="0" noProof="0" dirty="0" smtClean="0">
                <a:ln>
                  <a:solidFill>
                    <a:schemeClr val="bg1"/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 находок</a:t>
            </a:r>
            <a:r>
              <a:rPr kumimoji="0" lang="ru-RU" sz="5400" b="1" i="0" u="none" strike="noStrike" kern="1200" cap="none" spc="0" normalizeH="0" baseline="0" noProof="0" dirty="0" smtClean="0">
                <a:ln>
                  <a:solidFill>
                    <a:schemeClr val="bg1"/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076056" y="1527797"/>
            <a:ext cx="39696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C00000"/>
                </a:solidFill>
              </a:rPr>
              <a:t>«</a:t>
            </a:r>
            <a:r>
              <a:rPr lang="ru-RU" sz="2800" b="1" dirty="0" err="1" smtClean="0">
                <a:solidFill>
                  <a:srgbClr val="C00000"/>
                </a:solidFill>
              </a:rPr>
              <a:t>Мафин</a:t>
            </a:r>
            <a:r>
              <a:rPr lang="ru-RU" sz="2800" b="1" dirty="0" smtClean="0">
                <a:solidFill>
                  <a:srgbClr val="C00000"/>
                </a:solidFill>
              </a:rPr>
              <a:t> печет пирог»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C00000"/>
                </a:solidFill>
              </a:rPr>
              <a:t>Э. Хогарт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7" name="Управляющая кнопка: назад 6">
            <a:hlinkClick r:id="rId2" action="ppaction://hlinksldjump" highlightClick="1"/>
          </p:cNvPr>
          <p:cNvSpPr/>
          <p:nvPr/>
        </p:nvSpPr>
        <p:spPr>
          <a:xfrm>
            <a:off x="7715272" y="357166"/>
            <a:ext cx="1042416" cy="1042416"/>
          </a:xfrm>
          <a:prstGeom prst="actionButtonBackPrevious">
            <a:avLst/>
          </a:prstGeom>
          <a:solidFill>
            <a:schemeClr val="accent3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1124744"/>
            <a:ext cx="7776864" cy="54554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&amp;Rcy;&amp;acy;&amp;dcy;&amp;ucy;&amp;gcy;&amp;acy; &amp;fcy;&amp;ocy;&amp;ncy; &amp;dcy;&amp;lcy;&amp;yacy; &amp;pcy;&amp;rcy;&amp;iecy;&amp;zcy;&amp;iecy;&amp;ncy;&amp;tcy;&amp;acy;&amp;tscy;&amp;icy;&amp;icy;"/>
          <p:cNvPicPr>
            <a:picLocks noChangeAspect="1" noChangeArrowheads="1"/>
          </p:cNvPicPr>
          <p:nvPr/>
        </p:nvPicPr>
        <p:blipFill>
          <a:blip r:embed="rId2"/>
          <a:srcRect b="6250"/>
          <a:stretch>
            <a:fillRect/>
          </a:stretch>
        </p:blipFill>
        <p:spPr bwMode="auto">
          <a:xfrm>
            <a:off x="357158" y="214290"/>
            <a:ext cx="8501122" cy="6357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4"/>
          <p:cNvSpPr txBox="1">
            <a:spLocks/>
          </p:cNvSpPr>
          <p:nvPr/>
        </p:nvSpPr>
        <p:spPr>
          <a:xfrm>
            <a:off x="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>
                  <a:solidFill>
                    <a:schemeClr val="bg1"/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«</a:t>
            </a:r>
            <a:r>
              <a:rPr lang="ru-RU" sz="5400" b="1" dirty="0" smtClean="0">
                <a:ln>
                  <a:solidFill>
                    <a:schemeClr val="bg1"/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+mj-lt"/>
                <a:ea typeface="+mj-ea"/>
                <a:cs typeface="+mj-cs"/>
              </a:rPr>
              <a:t>Назови автора</a:t>
            </a:r>
            <a:r>
              <a:rPr kumimoji="0" lang="ru-RU" sz="5400" b="1" i="0" u="none" strike="noStrike" kern="1200" cap="none" spc="0" normalizeH="0" baseline="0" noProof="0" dirty="0" smtClean="0">
                <a:ln>
                  <a:solidFill>
                    <a:schemeClr val="bg1"/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»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51520" y="973259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Братья Грим «Белоснежка и семь гномов»</a:t>
            </a:r>
            <a:endParaRPr lang="ru-RU" sz="2800" b="1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200" b="1" dirty="0" smtClean="0">
                <a:latin typeface="Calibri" pitchFamily="34" charset="0"/>
                <a:ea typeface="Verdana" pitchFamily="34" charset="0"/>
                <a:cs typeface="Verdana" pitchFamily="34" charset="0"/>
              </a:rPr>
              <a:t>    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611560" y="1600200"/>
            <a:ext cx="8075240" cy="4525963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Зеркальце, Зеркальце, молви скорей,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Кто здесь всех краше, кто всех милей?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67744" y="2918846"/>
            <a:ext cx="3494192" cy="34303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&amp;Rcy;&amp;acy;&amp;dcy;&amp;ucy;&amp;gcy;&amp;acy; &amp;fcy;&amp;ocy;&amp;ncy; &amp;dcy;&amp;lcy;&amp;yacy; &amp;pcy;&amp;rcy;&amp;iecy;&amp;zcy;&amp;iecy;&amp;ncy;&amp;tcy;&amp;acy;&amp;tscy;&amp;icy;&amp;icy;"/>
          <p:cNvPicPr>
            <a:picLocks noChangeAspect="1" noChangeArrowheads="1"/>
          </p:cNvPicPr>
          <p:nvPr/>
        </p:nvPicPr>
        <p:blipFill>
          <a:blip r:embed="rId2"/>
          <a:srcRect b="6250"/>
          <a:stretch>
            <a:fillRect/>
          </a:stretch>
        </p:blipFill>
        <p:spPr bwMode="auto">
          <a:xfrm>
            <a:off x="357158" y="214290"/>
            <a:ext cx="8501122" cy="6357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4"/>
          <p:cNvSpPr txBox="1">
            <a:spLocks/>
          </p:cNvSpPr>
          <p:nvPr/>
        </p:nvSpPr>
        <p:spPr>
          <a:xfrm>
            <a:off x="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>
                  <a:solidFill>
                    <a:schemeClr val="bg1"/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«</a:t>
            </a:r>
            <a:r>
              <a:rPr lang="ru-RU" sz="5400" b="1" dirty="0" smtClean="0">
                <a:ln>
                  <a:solidFill>
                    <a:schemeClr val="bg1"/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+mj-lt"/>
                <a:ea typeface="+mj-ea"/>
                <a:cs typeface="+mj-cs"/>
              </a:rPr>
              <a:t>Назови автора</a:t>
            </a:r>
            <a:r>
              <a:rPr kumimoji="0" lang="ru-RU" sz="5400" b="1" i="0" u="none" strike="noStrike" kern="1200" cap="none" spc="0" normalizeH="0" baseline="0" noProof="0" dirty="0" smtClean="0">
                <a:ln>
                  <a:solidFill>
                    <a:schemeClr val="bg1"/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»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13022" y="1037529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И. Токмакова «Сказочка о счастье»</a:t>
            </a:r>
            <a:endParaRPr lang="ru-RU" sz="2800" b="1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214282" y="1357298"/>
            <a:ext cx="4643470" cy="62579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b="1" dirty="0" smtClean="0">
                <a:latin typeface="+mj-lt"/>
                <a:ea typeface="Verdana" pitchFamily="34" charset="0"/>
                <a:cs typeface="Verdana" pitchFamily="34" charset="0"/>
              </a:rPr>
              <a:t>    </a:t>
            </a:r>
          </a:p>
          <a:p>
            <a:pPr>
              <a:buNone/>
            </a:pPr>
            <a:r>
              <a:rPr lang="ru-RU" sz="3600" b="1" dirty="0" smtClean="0">
                <a:latin typeface="+mj-lt"/>
                <a:ea typeface="Verdana" pitchFamily="34" charset="0"/>
                <a:cs typeface="Verdana" pitchFamily="34" charset="0"/>
              </a:rPr>
              <a:t>  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" name="Объект 1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63688" y="3070620"/>
            <a:ext cx="4038600" cy="3028950"/>
          </a:xfrm>
        </p:spPr>
      </p:pic>
      <p:sp>
        <p:nvSpPr>
          <p:cNvPr id="9" name="Прямоугольник 8"/>
          <p:cNvSpPr/>
          <p:nvPr/>
        </p:nvSpPr>
        <p:spPr>
          <a:xfrm>
            <a:off x="500034" y="1857364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+mj-lt"/>
                <a:ea typeface="Verdana" pitchFamily="34" charset="0"/>
                <a:cs typeface="Verdana" pitchFamily="34" charset="0"/>
              </a:rPr>
              <a:t> </a:t>
            </a:r>
            <a:endParaRPr lang="ru-RU" sz="3600" b="1" dirty="0" smtClean="0"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00034" y="1857364"/>
            <a:ext cx="58001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ru-RU" sz="3600" b="1" dirty="0" smtClean="0">
                <a:latin typeface="+mj-lt"/>
                <a:ea typeface="Verdana" pitchFamily="34" charset="0"/>
                <a:cs typeface="Verdana" pitchFamily="34" charset="0"/>
              </a:rPr>
              <a:t>Сойди немедленно с пути, Ведь я за счастьем еду!</a:t>
            </a:r>
            <a:endParaRPr lang="ru-RU" b="1" dirty="0" smtClean="0">
              <a:latin typeface="+mj-lt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&amp;Rcy;&amp;acy;&amp;dcy;&amp;ucy;&amp;gcy;&amp;acy; &amp;fcy;&amp;ocy;&amp;ncy; &amp;dcy;&amp;lcy;&amp;yacy; &amp;pcy;&amp;rcy;&amp;iecy;&amp;zcy;&amp;iecy;&amp;ncy;&amp;tcy;&amp;acy;&amp;tscy;&amp;icy;&amp;icy;"/>
          <p:cNvPicPr>
            <a:picLocks noChangeAspect="1" noChangeArrowheads="1"/>
          </p:cNvPicPr>
          <p:nvPr/>
        </p:nvPicPr>
        <p:blipFill>
          <a:blip r:embed="rId2"/>
          <a:srcRect b="6250"/>
          <a:stretch>
            <a:fillRect/>
          </a:stretch>
        </p:blipFill>
        <p:spPr bwMode="auto">
          <a:xfrm>
            <a:off x="357158" y="214290"/>
            <a:ext cx="8501122" cy="6357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4"/>
          <p:cNvSpPr txBox="1">
            <a:spLocks/>
          </p:cNvSpPr>
          <p:nvPr/>
        </p:nvSpPr>
        <p:spPr>
          <a:xfrm>
            <a:off x="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>
                  <a:solidFill>
                    <a:schemeClr val="bg1"/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«</a:t>
            </a:r>
            <a:r>
              <a:rPr lang="ru-RU" sz="5400" b="1" dirty="0" smtClean="0">
                <a:ln>
                  <a:solidFill>
                    <a:schemeClr val="bg1"/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+mj-lt"/>
                <a:ea typeface="+mj-ea"/>
                <a:cs typeface="+mj-cs"/>
              </a:rPr>
              <a:t>Назови автора</a:t>
            </a:r>
            <a:r>
              <a:rPr kumimoji="0" lang="ru-RU" sz="5400" b="1" i="0" u="none" strike="noStrike" kern="1200" cap="none" spc="0" normalizeH="0" baseline="0" noProof="0" dirty="0" smtClean="0">
                <a:ln>
                  <a:solidFill>
                    <a:schemeClr val="bg1"/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»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7504" y="5214950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«</a:t>
            </a:r>
            <a:r>
              <a:rPr lang="ru-RU" sz="2400" b="1" dirty="0" err="1" smtClean="0"/>
              <a:t>Мафин</a:t>
            </a:r>
            <a:r>
              <a:rPr lang="ru-RU" sz="2400" b="1" dirty="0" smtClean="0"/>
              <a:t> печёт пирог» Э. Хогарт</a:t>
            </a:r>
            <a:endParaRPr lang="ru-RU" sz="2400" b="1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214282" y="785794"/>
            <a:ext cx="8929718" cy="62579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  <a:latin typeface="+mj-lt"/>
                <a:ea typeface="Verdana" pitchFamily="34" charset="0"/>
                <a:cs typeface="Verdana" pitchFamily="34" charset="0"/>
              </a:rPr>
              <a:t>    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Меня прислала наша царица!- сказала пчела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2" name="Объект 1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87824" y="2665778"/>
            <a:ext cx="4176464" cy="2350628"/>
          </a:xfrm>
        </p:spPr>
      </p:pic>
      <p:sp>
        <p:nvSpPr>
          <p:cNvPr id="9" name="Прямоугольник 8"/>
          <p:cNvSpPr/>
          <p:nvPr/>
        </p:nvSpPr>
        <p:spPr>
          <a:xfrm>
            <a:off x="500034" y="1857364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+mj-lt"/>
                <a:ea typeface="Verdana" pitchFamily="34" charset="0"/>
                <a:cs typeface="Verdana" pitchFamily="34" charset="0"/>
              </a:rPr>
              <a:t> </a:t>
            </a:r>
            <a:endParaRPr lang="ru-RU" sz="3600" b="1" dirty="0" smtClean="0"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00034" y="185736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ru-RU" b="1" dirty="0" smtClean="0"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Управляющая кнопка: назад 9">
            <a:hlinkClick r:id="rId4" action="ppaction://hlinksldjump" highlightClick="1"/>
          </p:cNvPr>
          <p:cNvSpPr/>
          <p:nvPr/>
        </p:nvSpPr>
        <p:spPr>
          <a:xfrm>
            <a:off x="7715272" y="357166"/>
            <a:ext cx="1042416" cy="1042416"/>
          </a:xfrm>
          <a:prstGeom prst="actionButtonBackPrevious">
            <a:avLst/>
          </a:prstGeom>
          <a:solidFill>
            <a:schemeClr val="accent3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&amp;Rcy;&amp;ocy;&amp;zcy;&amp;ocy;&amp;vcy;&amp;ycy;&amp;jcy; &amp;fcy;&amp;ocy;&amp;ncy; &amp;dcy;&amp;lcy;&amp;yacy; &amp;pcy;&amp;rcy;&amp;iecy;&amp;zcy;&amp;iecy;&amp;ncy;&amp;tcy;&amp;acy;&amp;tscy;&amp;icy;&amp;icy;"/>
          <p:cNvPicPr>
            <a:picLocks noChangeAspect="1" noChangeArrowheads="1"/>
          </p:cNvPicPr>
          <p:nvPr/>
        </p:nvPicPr>
        <p:blipFill>
          <a:blip r:embed="rId3"/>
          <a:srcRect b="4255"/>
          <a:stretch>
            <a:fillRect/>
          </a:stretch>
        </p:blipFill>
        <p:spPr bwMode="auto">
          <a:xfrm>
            <a:off x="357157" y="285728"/>
            <a:ext cx="8532813" cy="6357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4"/>
          <p:cNvSpPr txBox="1">
            <a:spLocks/>
          </p:cNvSpPr>
          <p:nvPr/>
        </p:nvSpPr>
        <p:spPr>
          <a:xfrm>
            <a:off x="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>
                  <a:solidFill>
                    <a:schemeClr val="bg1"/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«</a:t>
            </a:r>
            <a:r>
              <a:rPr lang="ru-RU" sz="5400" b="1" dirty="0" smtClean="0">
                <a:ln>
                  <a:solidFill>
                    <a:schemeClr val="bg1"/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+mj-lt"/>
                <a:ea typeface="+mj-ea"/>
                <a:cs typeface="+mj-cs"/>
              </a:rPr>
              <a:t>Назови имя</a:t>
            </a:r>
            <a:r>
              <a:rPr kumimoji="0" lang="ru-RU" sz="5400" b="1" i="0" u="none" strike="noStrike" kern="1200" cap="none" spc="0" normalizeH="0" baseline="0" noProof="0" dirty="0" smtClean="0">
                <a:ln>
                  <a:solidFill>
                    <a:schemeClr val="bg1"/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»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820565" y="1835301"/>
            <a:ext cx="635794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Имя </a:t>
            </a:r>
            <a:r>
              <a:rPr lang="ru-RU" sz="4800" b="1" dirty="0" err="1">
                <a:solidFill>
                  <a:schemeClr val="accent3">
                    <a:lumMod val="50000"/>
                  </a:schemeClr>
                </a:solidFill>
                <a:latin typeface="+mj-lt"/>
              </a:rPr>
              <a:t>Токмаковой</a:t>
            </a:r>
            <a:endParaRPr lang="ru-RU" sz="4800" b="1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6" name="Заголовок 4"/>
          <p:cNvSpPr txBox="1">
            <a:spLocks/>
          </p:cNvSpPr>
          <p:nvPr/>
        </p:nvSpPr>
        <p:spPr>
          <a:xfrm>
            <a:off x="428596" y="2071678"/>
            <a:ext cx="350046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400" b="1" i="0" u="none" strike="noStrike" kern="1200" cap="none" spc="0" normalizeH="0" baseline="0" noProof="0" dirty="0" smtClean="0">
              <a:ln>
                <a:solidFill>
                  <a:schemeClr val="bg1"/>
                </a:solidFill>
              </a:ln>
              <a:solidFill>
                <a:schemeClr val="accent3">
                  <a:lumMod val="50000"/>
                </a:schemeClr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670599" y="3244334"/>
            <a:ext cx="421326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/>
              <a:t>Ирина Петровна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584" y="2729707"/>
            <a:ext cx="2252546" cy="33022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&amp;Rcy;&amp;ocy;&amp;zcy;&amp;ocy;&amp;vcy;&amp;ycy;&amp;jcy; &amp;fcy;&amp;ocy;&amp;ncy; &amp;dcy;&amp;lcy;&amp;yacy; &amp;pcy;&amp;rcy;&amp;iecy;&amp;zcy;&amp;iecy;&amp;ncy;&amp;tcy;&amp;acy;&amp;tscy;&amp;icy;&amp;icy;"/>
          <p:cNvPicPr>
            <a:picLocks noChangeAspect="1" noChangeArrowheads="1"/>
          </p:cNvPicPr>
          <p:nvPr/>
        </p:nvPicPr>
        <p:blipFill>
          <a:blip r:embed="rId3"/>
          <a:srcRect b="4255"/>
          <a:stretch>
            <a:fillRect/>
          </a:stretch>
        </p:blipFill>
        <p:spPr bwMode="auto">
          <a:xfrm>
            <a:off x="357157" y="285728"/>
            <a:ext cx="8532813" cy="6357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4"/>
          <p:cNvSpPr txBox="1">
            <a:spLocks/>
          </p:cNvSpPr>
          <p:nvPr/>
        </p:nvSpPr>
        <p:spPr>
          <a:xfrm>
            <a:off x="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>
                  <a:solidFill>
                    <a:schemeClr val="bg1"/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«</a:t>
            </a:r>
            <a:r>
              <a:rPr lang="ru-RU" sz="5400" b="1" dirty="0" smtClean="0">
                <a:ln>
                  <a:solidFill>
                    <a:schemeClr val="bg1"/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+mj-lt"/>
                <a:ea typeface="+mj-ea"/>
                <a:cs typeface="+mj-cs"/>
              </a:rPr>
              <a:t>Назови имя</a:t>
            </a:r>
            <a:r>
              <a:rPr kumimoji="0" lang="ru-RU" sz="5400" b="1" i="0" u="none" strike="noStrike" kern="1200" cap="none" spc="0" normalizeH="0" baseline="0" noProof="0" dirty="0" smtClean="0">
                <a:ln>
                  <a:solidFill>
                    <a:schemeClr val="bg1"/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»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28596" y="1835301"/>
            <a:ext cx="7749911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(Сергей Тимофеевич Аксаков</a:t>
            </a:r>
            <a:r>
              <a:rPr lang="ru-RU" sz="4800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.)</a:t>
            </a:r>
            <a:endParaRPr lang="ru-RU" sz="4800" b="1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6" name="Заголовок 4"/>
          <p:cNvSpPr txBox="1">
            <a:spLocks/>
          </p:cNvSpPr>
          <p:nvPr/>
        </p:nvSpPr>
        <p:spPr>
          <a:xfrm>
            <a:off x="428596" y="2071678"/>
            <a:ext cx="350046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400" b="1" i="0" u="none" strike="noStrike" kern="1200" cap="none" spc="0" normalizeH="0" baseline="0" noProof="0" dirty="0" smtClean="0">
              <a:ln>
                <a:solidFill>
                  <a:schemeClr val="bg1"/>
                </a:solidFill>
              </a:ln>
              <a:solidFill>
                <a:schemeClr val="accent3">
                  <a:lumMod val="50000"/>
                </a:schemeClr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99792" y="4543912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58077" y="4184875"/>
            <a:ext cx="75309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</a:rPr>
              <a:t>Автор сказки «Аленький цветочек». </a:t>
            </a:r>
          </a:p>
        </p:txBody>
      </p:sp>
    </p:spTree>
    <p:extLst>
      <p:ext uri="{BB962C8B-B14F-4D97-AF65-F5344CB8AC3E}">
        <p14:creationId xmlns:p14="http://schemas.microsoft.com/office/powerpoint/2010/main" xmlns="" val="2734824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&amp;Rcy;&amp;ocy;&amp;zcy;&amp;ocy;&amp;vcy;&amp;ycy;&amp;jcy; &amp;fcy;&amp;ocy;&amp;ncy; &amp;dcy;&amp;lcy;&amp;yacy; &amp;pcy;&amp;rcy;&amp;iecy;&amp;zcy;&amp;iecy;&amp;ncy;&amp;tcy;&amp;acy;&amp;tscy;&amp;icy;&amp;icy;"/>
          <p:cNvPicPr>
            <a:picLocks noChangeAspect="1" noChangeArrowheads="1"/>
          </p:cNvPicPr>
          <p:nvPr/>
        </p:nvPicPr>
        <p:blipFill>
          <a:blip r:embed="rId3"/>
          <a:srcRect b="4255"/>
          <a:stretch>
            <a:fillRect/>
          </a:stretch>
        </p:blipFill>
        <p:spPr bwMode="auto">
          <a:xfrm>
            <a:off x="357157" y="285728"/>
            <a:ext cx="8532813" cy="6357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4"/>
          <p:cNvSpPr txBox="1">
            <a:spLocks/>
          </p:cNvSpPr>
          <p:nvPr/>
        </p:nvSpPr>
        <p:spPr>
          <a:xfrm>
            <a:off x="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>
                  <a:solidFill>
                    <a:schemeClr val="bg1"/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«</a:t>
            </a:r>
            <a:r>
              <a:rPr lang="ru-RU" sz="5400" b="1" dirty="0" smtClean="0">
                <a:ln>
                  <a:solidFill>
                    <a:schemeClr val="bg1"/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+mj-lt"/>
                <a:ea typeface="+mj-ea"/>
                <a:cs typeface="+mj-cs"/>
              </a:rPr>
              <a:t>Назови имя</a:t>
            </a:r>
            <a:r>
              <a:rPr kumimoji="0" lang="ru-RU" sz="5400" b="1" i="0" u="none" strike="noStrike" kern="1200" cap="none" spc="0" normalizeH="0" baseline="0" noProof="0" dirty="0" smtClean="0">
                <a:ln>
                  <a:solidFill>
                    <a:schemeClr val="bg1"/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»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820565" y="1835301"/>
            <a:ext cx="635794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800" b="1">
                <a:solidFill>
                  <a:schemeClr val="accent3">
                    <a:lumMod val="50000"/>
                  </a:schemeClr>
                </a:solidFill>
                <a:latin typeface="+mj-lt"/>
              </a:rPr>
              <a:t>Этот герой не раз спасал своих братьев.</a:t>
            </a:r>
            <a:endParaRPr lang="ru-RU" sz="4800" b="1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6" name="Заголовок 4"/>
          <p:cNvSpPr txBox="1">
            <a:spLocks/>
          </p:cNvSpPr>
          <p:nvPr/>
        </p:nvSpPr>
        <p:spPr>
          <a:xfrm>
            <a:off x="428596" y="2071678"/>
            <a:ext cx="350046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400" b="1" i="0" u="none" strike="noStrike" kern="1200" cap="none" spc="0" normalizeH="0" baseline="0" noProof="0" dirty="0" smtClean="0">
              <a:ln>
                <a:solidFill>
                  <a:schemeClr val="bg1"/>
                </a:solidFill>
              </a:ln>
              <a:solidFill>
                <a:schemeClr val="accent3">
                  <a:lumMod val="50000"/>
                </a:schemeClr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19672" y="4069481"/>
            <a:ext cx="55194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C00000"/>
                </a:solidFill>
              </a:rPr>
              <a:t>Мальчик – с – пальчик.)</a:t>
            </a:r>
          </a:p>
        </p:txBody>
      </p:sp>
    </p:spTree>
    <p:extLst>
      <p:ext uri="{BB962C8B-B14F-4D97-AF65-F5344CB8AC3E}">
        <p14:creationId xmlns:p14="http://schemas.microsoft.com/office/powerpoint/2010/main" xmlns="" val="1932064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&amp;Rcy;&amp;ocy;&amp;zcy;&amp;ocy;&amp;vcy;&amp;ycy;&amp;jcy; &amp;fcy;&amp;ocy;&amp;ncy; &amp;dcy;&amp;lcy;&amp;yacy; &amp;pcy;&amp;rcy;&amp;iecy;&amp;zcy;&amp;iecy;&amp;ncy;&amp;tcy;&amp;acy;&amp;tscy;&amp;icy;&amp;icy;"/>
          <p:cNvPicPr>
            <a:picLocks noChangeAspect="1" noChangeArrowheads="1"/>
          </p:cNvPicPr>
          <p:nvPr/>
        </p:nvPicPr>
        <p:blipFill>
          <a:blip r:embed="rId3"/>
          <a:srcRect b="4255"/>
          <a:stretch>
            <a:fillRect/>
          </a:stretch>
        </p:blipFill>
        <p:spPr bwMode="auto">
          <a:xfrm>
            <a:off x="357157" y="285728"/>
            <a:ext cx="8532813" cy="6357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4"/>
          <p:cNvSpPr txBox="1">
            <a:spLocks/>
          </p:cNvSpPr>
          <p:nvPr/>
        </p:nvSpPr>
        <p:spPr>
          <a:xfrm>
            <a:off x="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>
                  <a:solidFill>
                    <a:schemeClr val="bg1"/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«</a:t>
            </a:r>
            <a:r>
              <a:rPr lang="ru-RU" sz="5400" b="1" dirty="0" smtClean="0">
                <a:ln>
                  <a:solidFill>
                    <a:schemeClr val="bg1"/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+mj-lt"/>
                <a:ea typeface="+mj-ea"/>
                <a:cs typeface="+mj-cs"/>
              </a:rPr>
              <a:t>Назови имя</a:t>
            </a:r>
            <a:r>
              <a:rPr kumimoji="0" lang="ru-RU" sz="5400" b="1" i="0" u="none" strike="noStrike" kern="1200" cap="none" spc="0" normalizeH="0" baseline="0" noProof="0" dirty="0" smtClean="0">
                <a:ln>
                  <a:solidFill>
                    <a:schemeClr val="bg1"/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»</a:t>
            </a:r>
          </a:p>
        </p:txBody>
      </p:sp>
      <p:sp>
        <p:nvSpPr>
          <p:cNvPr id="4" name="Заголовок 4"/>
          <p:cNvSpPr txBox="1">
            <a:spLocks/>
          </p:cNvSpPr>
          <p:nvPr/>
        </p:nvSpPr>
        <p:spPr>
          <a:xfrm>
            <a:off x="428596" y="2071678"/>
            <a:ext cx="350046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400" b="1" i="0" u="none" strike="noStrike" kern="1200" cap="none" spc="0" normalizeH="0" baseline="0" noProof="0" dirty="0" smtClean="0">
              <a:ln>
                <a:solidFill>
                  <a:schemeClr val="bg1"/>
                </a:solidFill>
              </a:ln>
              <a:solidFill>
                <a:schemeClr val="accent3">
                  <a:lumMod val="50000"/>
                </a:schemeClr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428729" y="4357694"/>
            <a:ext cx="559154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 Имя </a:t>
            </a:r>
            <a:r>
              <a:rPr lang="ru-RU" sz="3600" b="1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главной героине сказки «Дикие лебеди». </a:t>
            </a:r>
            <a:endParaRPr lang="ru-RU" sz="3600" b="1" dirty="0" smtClean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7" name="Управляющая кнопка: назад 6">
            <a:hlinkClick r:id="rId4" action="ppaction://hlinksldjump" highlightClick="1"/>
          </p:cNvPr>
          <p:cNvSpPr/>
          <p:nvPr/>
        </p:nvSpPr>
        <p:spPr>
          <a:xfrm>
            <a:off x="7786710" y="5572140"/>
            <a:ext cx="1042416" cy="1042416"/>
          </a:xfrm>
          <a:prstGeom prst="actionButtonBackPrevious">
            <a:avLst/>
          </a:prstGeom>
          <a:solidFill>
            <a:schemeClr val="accent3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1556792"/>
            <a:ext cx="61024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err="1" smtClean="0">
                <a:solidFill>
                  <a:srgbClr val="FFFF00"/>
                </a:solidFill>
              </a:rPr>
              <a:t>Элиза</a:t>
            </a:r>
            <a:endParaRPr lang="ru-RU" sz="3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&amp;Rcy;&amp;acy;&amp;dcy;&amp;ucy;&amp;gcy;&amp;acy; &amp;fcy;&amp;ocy;&amp;ncy; &amp;dcy;&amp;lcy;&amp;yacy; &amp;pcy;&amp;rcy;&amp;iecy;&amp;zcy;&amp;iecy;&amp;ncy;&amp;tcy;&amp;acy;&amp;tscy;&amp;icy;&amp;icy;"/>
          <p:cNvPicPr>
            <a:picLocks noChangeAspect="1" noChangeArrowheads="1"/>
          </p:cNvPicPr>
          <p:nvPr/>
        </p:nvPicPr>
        <p:blipFill>
          <a:blip r:embed="rId2"/>
          <a:srcRect b="6249"/>
          <a:stretch>
            <a:fillRect/>
          </a:stretch>
        </p:blipFill>
        <p:spPr bwMode="auto">
          <a:xfrm>
            <a:off x="357158" y="285728"/>
            <a:ext cx="8501122" cy="6357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4"/>
          <p:cNvSpPr txBox="1">
            <a:spLocks/>
          </p:cNvSpPr>
          <p:nvPr/>
        </p:nvSpPr>
        <p:spPr>
          <a:xfrm>
            <a:off x="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>
                  <a:solidFill>
                    <a:schemeClr val="bg1"/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«</a:t>
            </a:r>
            <a:r>
              <a:rPr lang="ru-RU" sz="5400" b="1" noProof="0" dirty="0" smtClean="0">
                <a:ln>
                  <a:solidFill>
                    <a:schemeClr val="bg1"/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+mj-lt"/>
                <a:ea typeface="+mj-ea"/>
                <a:cs typeface="+mj-cs"/>
              </a:rPr>
              <a:t>Сочини сказку</a:t>
            </a:r>
            <a:r>
              <a:rPr kumimoji="0" lang="ru-RU" sz="5400" b="1" i="0" u="none" strike="noStrike" kern="1200" cap="none" spc="0" normalizeH="0" baseline="0" noProof="0" dirty="0" smtClean="0">
                <a:ln>
                  <a:solidFill>
                    <a:schemeClr val="bg1"/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214810" y="300037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 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187624" y="1484784"/>
            <a:ext cx="6840760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- Вам предлагаются слова, связанные известным сюжетом, и одно лишнее слово. Каждый из играющих должен придумать фразу, называть их будете по очереди, чтобы сложился единый сюжет.</a:t>
            </a:r>
          </a:p>
          <a:p>
            <a:r>
              <a:rPr lang="ru-RU" sz="2800" b="1" dirty="0">
                <a:solidFill>
                  <a:srgbClr val="002060"/>
                </a:solidFill>
              </a:rPr>
              <a:t>1-й команде: девочка, лес, цветы, волк, бабушка, вертолет.</a:t>
            </a:r>
          </a:p>
          <a:p>
            <a:r>
              <a:rPr lang="ru-RU" sz="2800" b="1" dirty="0">
                <a:solidFill>
                  <a:srgbClr val="002060"/>
                </a:solidFill>
              </a:rPr>
              <a:t>2-й команде: девочка, цветок, крот, жаба, ласточка, телевизор.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&amp;Rcy;&amp;acy;&amp;zcy;&amp;ncy;&amp;ocy;&amp;tscy;&amp;vcy;&amp;iecy;&amp;tcy;&amp;ncy;&amp;ycy;&amp;jcy; &amp;fcy;&amp;ocy;&amp;ncy; &amp;dcy;&amp;lcy;&amp;yacy; &amp;pcy;&amp;rcy;&amp;iecy;&amp;zcy;&amp;iecy;&amp;ncy;&amp;tcy;&amp;acy;&amp;tscy;&amp;icy;&amp;icy;"/>
          <p:cNvPicPr>
            <a:picLocks noChangeAspect="1" noChangeArrowheads="1"/>
          </p:cNvPicPr>
          <p:nvPr/>
        </p:nvPicPr>
        <p:blipFill>
          <a:blip r:embed="rId2"/>
          <a:srcRect b="4255"/>
          <a:stretch>
            <a:fillRect/>
          </a:stretch>
        </p:blipFill>
        <p:spPr bwMode="auto">
          <a:xfrm>
            <a:off x="291703" y="45155"/>
            <a:ext cx="8632032" cy="64294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2928926" y="5643578"/>
            <a:ext cx="335758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4класс</a:t>
            </a:r>
            <a:endParaRPr lang="ru-RU" sz="4800" b="1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5"/>
          <p:cNvSpPr>
            <a:spLocks noChangeArrowheads="1"/>
          </p:cNvSpPr>
          <p:nvPr/>
        </p:nvSpPr>
        <p:spPr bwMode="auto">
          <a:xfrm>
            <a:off x="643335" y="1547141"/>
            <a:ext cx="828040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Конкурс знатоков</a:t>
            </a:r>
          </a:p>
          <a:p>
            <a:pPr algn="ctr"/>
            <a:r>
              <a:rPr lang="ru-RU" sz="5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 разделу</a:t>
            </a:r>
          </a:p>
          <a:p>
            <a:pPr algn="ctr"/>
            <a:r>
              <a:rPr lang="ru-RU" sz="5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Литературная сказка</a:t>
            </a:r>
            <a:endParaRPr lang="ru-RU" sz="80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botinok.co.il/sites/default/files/images/96a982bd461f704fba6e1e1d8f458221_%D1%81%D0%BC%D0%B0%D0%B9%D0%BB%D0%B8%D0%BA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571480"/>
            <a:ext cx="7143801" cy="56730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2990" y="2130425"/>
            <a:ext cx="7772400" cy="14700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28790" y="3886200"/>
            <a:ext cx="6400800" cy="1752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Горизонтальный свиток 3">
            <a:hlinkClick r:id="" action="ppaction://hlinkshowjump?jump=nextslide"/>
          </p:cNvPr>
          <p:cNvSpPr/>
          <p:nvPr/>
        </p:nvSpPr>
        <p:spPr>
          <a:xfrm>
            <a:off x="1285852" y="285728"/>
            <a:ext cx="3000388" cy="2071702"/>
          </a:xfrm>
          <a:prstGeom prst="horizontalScroll">
            <a:avLst/>
          </a:prstGeom>
          <a:solidFill>
            <a:srgbClr val="FFFF00"/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Найди пару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5" name="Горизонтальный свиток 4">
            <a:hlinkClick r:id="rId2" action="ppaction://hlinksldjump"/>
          </p:cNvPr>
          <p:cNvSpPr/>
          <p:nvPr/>
        </p:nvSpPr>
        <p:spPr>
          <a:xfrm>
            <a:off x="5214942" y="285728"/>
            <a:ext cx="3000388" cy="2071702"/>
          </a:xfrm>
          <a:prstGeom prst="horizontalScroll">
            <a:avLst/>
          </a:prstGeom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Назови произведение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6" name="Горизонтальный свиток 5">
            <a:hlinkClick r:id="rId3" action="ppaction://hlinksldjump"/>
          </p:cNvPr>
          <p:cNvSpPr/>
          <p:nvPr/>
        </p:nvSpPr>
        <p:spPr>
          <a:xfrm>
            <a:off x="1285852" y="2285992"/>
            <a:ext cx="3000388" cy="2071702"/>
          </a:xfrm>
          <a:prstGeom prst="horizontalScroll">
            <a:avLst/>
          </a:prstGeom>
          <a:solidFill>
            <a:srgbClr val="92D050"/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Бюро находок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7" name="Горизонтальный свиток 6">
            <a:hlinkClick r:id="rId4" action="ppaction://hlinksldjump"/>
          </p:cNvPr>
          <p:cNvSpPr/>
          <p:nvPr/>
        </p:nvSpPr>
        <p:spPr>
          <a:xfrm>
            <a:off x="5214942" y="2285992"/>
            <a:ext cx="3000388" cy="2071702"/>
          </a:xfrm>
          <a:prstGeom prst="horizontalScroll">
            <a:avLst/>
          </a:prstGeom>
          <a:solidFill>
            <a:srgbClr val="00B0F0"/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Назови автора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8" name="Горизонтальный свиток 7">
            <a:hlinkClick r:id="rId5" action="ppaction://hlinksldjump"/>
          </p:cNvPr>
          <p:cNvSpPr/>
          <p:nvPr/>
        </p:nvSpPr>
        <p:spPr>
          <a:xfrm>
            <a:off x="1285852" y="4357694"/>
            <a:ext cx="3000388" cy="2071702"/>
          </a:xfrm>
          <a:prstGeom prst="horizontalScroll">
            <a:avLst/>
          </a:prstGeom>
          <a:solidFill>
            <a:srgbClr val="EE86DA"/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Назови имя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9" name="Горизонтальный свиток 8">
            <a:hlinkClick r:id="rId6" action="ppaction://hlinksldjump"/>
          </p:cNvPr>
          <p:cNvSpPr/>
          <p:nvPr/>
        </p:nvSpPr>
        <p:spPr>
          <a:xfrm>
            <a:off x="5214942" y="4214818"/>
            <a:ext cx="3000388" cy="2071702"/>
          </a:xfrm>
          <a:prstGeom prst="horizontalScroll">
            <a:avLst/>
          </a:prstGeom>
          <a:solidFill>
            <a:srgbClr val="FFC000"/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Сочини сказку</a:t>
            </a:r>
            <a:endParaRPr lang="ru-RU" sz="3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&amp;Rcy;&amp;acy;&amp;dcy;&amp;ucy;&amp;gcy;&amp;acy; &amp;fcy;&amp;ocy;&amp;ncy; &amp;dcy;&amp;lcy;&amp;yacy; &amp;pcy;&amp;rcy;&amp;iecy;&amp;zcy;&amp;iecy;&amp;ncy;&amp;tcy;&amp;acy;&amp;tscy;&amp;icy;&amp;icy;"/>
          <p:cNvPicPr>
            <a:picLocks noChangeAspect="1" noChangeArrowheads="1"/>
          </p:cNvPicPr>
          <p:nvPr/>
        </p:nvPicPr>
        <p:blipFill>
          <a:blip r:embed="rId2"/>
          <a:srcRect b="6249"/>
          <a:stretch>
            <a:fillRect/>
          </a:stretch>
        </p:blipFill>
        <p:spPr bwMode="auto">
          <a:xfrm>
            <a:off x="357158" y="267870"/>
            <a:ext cx="8501121" cy="6375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ru-RU" sz="7200" b="1" dirty="0" smtClean="0">
                <a:ln>
                  <a:solidFill>
                    <a:schemeClr val="bg1"/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«Найди пару»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1" y="1424407"/>
            <a:ext cx="4894311" cy="4671594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endParaRPr lang="ru-RU" b="1" dirty="0" smtClean="0"/>
          </a:p>
          <a:p>
            <a:pPr marL="0" indent="0">
              <a:buNone/>
            </a:pPr>
            <a:r>
              <a:rPr lang="ru-RU" sz="3600" b="1" dirty="0"/>
              <a:t>«Спящая красавица</a:t>
            </a:r>
            <a:r>
              <a:rPr lang="ru-RU" sz="3600" b="1" dirty="0" smtClean="0"/>
              <a:t>»</a:t>
            </a:r>
          </a:p>
          <a:p>
            <a:pPr marL="0" indent="0">
              <a:buNone/>
            </a:pPr>
            <a:r>
              <a:rPr lang="ru-RU" sz="3600" b="1" dirty="0" smtClean="0"/>
              <a:t> «</a:t>
            </a:r>
            <a:r>
              <a:rPr lang="ru-RU" sz="3600" b="1" dirty="0"/>
              <a:t>Пятеро из одного стручка</a:t>
            </a:r>
            <a:r>
              <a:rPr lang="ru-RU" sz="3600" b="1" dirty="0" smtClean="0"/>
              <a:t>»</a:t>
            </a:r>
          </a:p>
          <a:p>
            <a:pPr marL="0" indent="0">
              <a:buNone/>
            </a:pPr>
            <a:r>
              <a:rPr lang="ru-RU" sz="3600" b="1" dirty="0" smtClean="0"/>
              <a:t> «</a:t>
            </a:r>
            <a:r>
              <a:rPr lang="ru-RU" sz="3600" b="1" dirty="0"/>
              <a:t>Чайник</a:t>
            </a:r>
            <a:r>
              <a:rPr lang="ru-RU" sz="3600" b="1" dirty="0" smtClean="0"/>
              <a:t>»</a:t>
            </a:r>
          </a:p>
          <a:p>
            <a:pPr marL="0" indent="0">
              <a:buNone/>
            </a:pPr>
            <a:r>
              <a:rPr lang="ru-RU" sz="3600" b="1" dirty="0" smtClean="0"/>
              <a:t> «</a:t>
            </a:r>
            <a:r>
              <a:rPr lang="ru-RU" sz="3600" b="1" dirty="0"/>
              <a:t>Аленький цветочек</a:t>
            </a:r>
            <a:r>
              <a:rPr lang="ru-RU" sz="3600" b="1" dirty="0" smtClean="0"/>
              <a:t>»</a:t>
            </a:r>
          </a:p>
          <a:p>
            <a:pPr marL="0" indent="0">
              <a:buNone/>
            </a:pPr>
            <a:r>
              <a:rPr lang="ru-RU" sz="3600" b="1" dirty="0"/>
              <a:t>«Сказочка о счастье»</a:t>
            </a:r>
            <a:endParaRPr lang="ru-RU" sz="3600" b="1" dirty="0" smtClean="0"/>
          </a:p>
          <a:p>
            <a:pPr marL="0" indent="0" algn="l"/>
            <a:endParaRPr lang="ru-RU" b="1" dirty="0" smtClean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5786448" y="2132856"/>
            <a:ext cx="3357552" cy="41250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b="1" dirty="0"/>
              <a:t>С. </a:t>
            </a:r>
            <a:r>
              <a:rPr lang="ru-RU" sz="3600" b="1" dirty="0" smtClean="0"/>
              <a:t>Аксаков</a:t>
            </a:r>
          </a:p>
          <a:p>
            <a:pPr marL="0" indent="0">
              <a:buNone/>
            </a:pPr>
            <a:r>
              <a:rPr lang="ru-RU" sz="3600" b="1" dirty="0"/>
              <a:t>Ш. </a:t>
            </a:r>
            <a:r>
              <a:rPr lang="ru-RU" sz="3600" b="1" dirty="0" smtClean="0"/>
              <a:t>Перро</a:t>
            </a:r>
            <a:endParaRPr lang="ru-RU" sz="3600" b="1" dirty="0"/>
          </a:p>
          <a:p>
            <a:pPr marL="0" indent="0">
              <a:buNone/>
            </a:pPr>
            <a:r>
              <a:rPr lang="ru-RU" sz="3600" b="1" dirty="0"/>
              <a:t>Г.-Х. </a:t>
            </a:r>
            <a:r>
              <a:rPr lang="ru-RU" sz="3600" b="1" dirty="0" smtClean="0"/>
              <a:t>Андерсен</a:t>
            </a:r>
          </a:p>
          <a:p>
            <a:pPr marL="0" indent="0">
              <a:buNone/>
            </a:pPr>
            <a:endParaRPr lang="ru-RU" sz="3600" b="1" dirty="0" smtClean="0"/>
          </a:p>
          <a:p>
            <a:pPr marL="0" indent="0">
              <a:buNone/>
            </a:pPr>
            <a:r>
              <a:rPr lang="ru-RU" sz="3600" b="1" dirty="0" smtClean="0"/>
              <a:t>И</a:t>
            </a:r>
            <a:r>
              <a:rPr lang="ru-RU" sz="3600" b="1" dirty="0"/>
              <a:t>. </a:t>
            </a:r>
            <a:r>
              <a:rPr lang="ru-RU" sz="3600" b="1" dirty="0" smtClean="0"/>
              <a:t>Токмакова</a:t>
            </a:r>
            <a:endParaRPr lang="ru-RU" sz="3600" b="1" dirty="0"/>
          </a:p>
        </p:txBody>
      </p:sp>
      <p:cxnSp>
        <p:nvCxnSpPr>
          <p:cNvPr id="9" name="Прямая со стрелкой 8"/>
          <p:cNvCxnSpPr>
            <a:cxnSpLocks noChangeShapeType="1"/>
          </p:cNvCxnSpPr>
          <p:nvPr/>
        </p:nvCxnSpPr>
        <p:spPr bwMode="auto">
          <a:xfrm>
            <a:off x="5032359" y="2400433"/>
            <a:ext cx="754089" cy="599941"/>
          </a:xfrm>
          <a:prstGeom prst="straightConnector1">
            <a:avLst/>
          </a:prstGeom>
          <a:noFill/>
          <a:ln w="25400" algn="ctr">
            <a:solidFill>
              <a:schemeClr val="accent3">
                <a:lumMod val="50000"/>
              </a:schemeClr>
            </a:solidFill>
            <a:round/>
            <a:headEnd/>
            <a:tailEnd type="arrow" w="med" len="med"/>
          </a:ln>
        </p:spPr>
      </p:cxnSp>
      <p:cxnSp>
        <p:nvCxnSpPr>
          <p:cNvPr id="11" name="Прямая со стрелкой 10"/>
          <p:cNvCxnSpPr>
            <a:cxnSpLocks noChangeShapeType="1"/>
          </p:cNvCxnSpPr>
          <p:nvPr/>
        </p:nvCxnSpPr>
        <p:spPr bwMode="auto">
          <a:xfrm flipV="1">
            <a:off x="5147493" y="2571746"/>
            <a:ext cx="638955" cy="2244136"/>
          </a:xfrm>
          <a:prstGeom prst="straightConnector1">
            <a:avLst/>
          </a:prstGeom>
          <a:noFill/>
          <a:ln w="25400" algn="ctr">
            <a:solidFill>
              <a:schemeClr val="accent3">
                <a:lumMod val="50000"/>
              </a:schemeClr>
            </a:solidFill>
            <a:round/>
            <a:headEnd/>
            <a:tailEnd type="arrow" w="med" len="med"/>
          </a:ln>
        </p:spPr>
      </p:cxnSp>
      <p:cxnSp>
        <p:nvCxnSpPr>
          <p:cNvPr id="13" name="Прямая со стрелкой 12"/>
          <p:cNvCxnSpPr>
            <a:cxnSpLocks noChangeShapeType="1"/>
          </p:cNvCxnSpPr>
          <p:nvPr/>
        </p:nvCxnSpPr>
        <p:spPr bwMode="auto">
          <a:xfrm flipV="1">
            <a:off x="4939184" y="5233846"/>
            <a:ext cx="847264" cy="381129"/>
          </a:xfrm>
          <a:prstGeom prst="straightConnector1">
            <a:avLst/>
          </a:prstGeom>
          <a:noFill/>
          <a:ln w="25400" algn="ctr">
            <a:solidFill>
              <a:schemeClr val="accent3">
                <a:lumMod val="50000"/>
              </a:schemeClr>
            </a:solidFill>
            <a:round/>
            <a:headEnd/>
            <a:tailEnd type="arrow" w="med" len="med"/>
          </a:ln>
        </p:spPr>
      </p:cxnSp>
      <p:cxnSp>
        <p:nvCxnSpPr>
          <p:cNvPr id="15" name="Прямая со стрелкой 14"/>
          <p:cNvCxnSpPr>
            <a:cxnSpLocks noChangeShapeType="1"/>
          </p:cNvCxnSpPr>
          <p:nvPr/>
        </p:nvCxnSpPr>
        <p:spPr bwMode="auto">
          <a:xfrm flipV="1">
            <a:off x="3132956" y="3983170"/>
            <a:ext cx="2447156" cy="212216"/>
          </a:xfrm>
          <a:prstGeom prst="straightConnector1">
            <a:avLst/>
          </a:prstGeom>
          <a:noFill/>
          <a:ln w="25400" algn="ctr">
            <a:solidFill>
              <a:schemeClr val="accent3">
                <a:lumMod val="50000"/>
              </a:schemeClr>
            </a:solidFill>
            <a:round/>
            <a:headEnd/>
            <a:tailEnd type="arrow" w="med" len="med"/>
          </a:ln>
        </p:spPr>
      </p:cxnSp>
      <p:cxnSp>
        <p:nvCxnSpPr>
          <p:cNvPr id="17" name="Прямая со стрелкой 16"/>
          <p:cNvCxnSpPr>
            <a:cxnSpLocks noChangeShapeType="1"/>
          </p:cNvCxnSpPr>
          <p:nvPr/>
        </p:nvCxnSpPr>
        <p:spPr bwMode="auto">
          <a:xfrm>
            <a:off x="4383513" y="3214687"/>
            <a:ext cx="1402935" cy="545517"/>
          </a:xfrm>
          <a:prstGeom prst="straightConnector1">
            <a:avLst/>
          </a:prstGeom>
          <a:noFill/>
          <a:ln w="25400" algn="ctr">
            <a:solidFill>
              <a:schemeClr val="accent3">
                <a:lumMod val="50000"/>
              </a:schemeClr>
            </a:solidFill>
            <a:round/>
            <a:headEnd/>
            <a:tailEnd type="arrow" w="med" len="med"/>
          </a:ln>
        </p:spPr>
      </p:cxnSp>
      <p:sp>
        <p:nvSpPr>
          <p:cNvPr id="14" name="Управляющая кнопка: назад 13">
            <a:hlinkClick r:id="rId3" action="ppaction://hlinksldjump" highlightClick="1"/>
          </p:cNvPr>
          <p:cNvSpPr/>
          <p:nvPr/>
        </p:nvSpPr>
        <p:spPr>
          <a:xfrm>
            <a:off x="7715272" y="357166"/>
            <a:ext cx="1042416" cy="1042416"/>
          </a:xfrm>
          <a:prstGeom prst="actionButtonBackPrevious">
            <a:avLst/>
          </a:prstGeom>
          <a:solidFill>
            <a:schemeClr val="accent3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&amp;Rcy;&amp;acy;&amp;dcy;&amp;ucy;&amp;gcy;&amp;acy; &amp;fcy;&amp;ocy;&amp;ncy; &amp;dcy;&amp;lcy;&amp;yacy; &amp;pcy;&amp;rcy;&amp;iecy;&amp;zcy;&amp;iecy;&amp;ncy;&amp;tcy;&amp;acy;&amp;tscy;&amp;icy;&amp;icy;"/>
          <p:cNvPicPr>
            <a:picLocks noChangeAspect="1" noChangeArrowheads="1"/>
          </p:cNvPicPr>
          <p:nvPr/>
        </p:nvPicPr>
        <p:blipFill>
          <a:blip r:embed="rId2"/>
          <a:srcRect b="4571"/>
          <a:stretch>
            <a:fillRect/>
          </a:stretch>
        </p:blipFill>
        <p:spPr bwMode="auto">
          <a:xfrm>
            <a:off x="357158" y="285728"/>
            <a:ext cx="8476770" cy="6357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85800" y="428625"/>
            <a:ext cx="7772400" cy="857250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ln>
                  <a:solidFill>
                    <a:schemeClr val="bg1"/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«Назови произведение»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614362" y="1445651"/>
            <a:ext cx="7772400" cy="4383087"/>
          </a:xfrm>
        </p:spPr>
        <p:txBody>
          <a:bodyPr>
            <a:normAutofit fontScale="70000" lnSpcReduction="20000"/>
          </a:bodyPr>
          <a:lstStyle/>
          <a:p>
            <a:pPr>
              <a:buFont typeface="Courier New" pitchFamily="49" charset="0"/>
              <a:buChar char="o"/>
            </a:pPr>
            <a:r>
              <a:rPr lang="ru-RU" b="1" dirty="0">
                <a:solidFill>
                  <a:schemeClr val="bg1"/>
                </a:solidFill>
              </a:rPr>
              <a:t> - В этом произведение главный герой был великаном, хотя при этом оставался обычным человеком. </a:t>
            </a:r>
            <a:endParaRPr lang="ru-RU" b="1" dirty="0" smtClean="0">
              <a:solidFill>
                <a:schemeClr val="bg1"/>
              </a:solidFill>
            </a:endParaRPr>
          </a:p>
          <a:p>
            <a:pPr algn="l">
              <a:buFont typeface="Courier New" pitchFamily="49" charset="0"/>
              <a:buChar char="o"/>
            </a:pPr>
            <a:endParaRPr lang="ru-RU" b="1" dirty="0" smtClean="0">
              <a:solidFill>
                <a:srgbClr val="92D050"/>
              </a:solidFill>
            </a:endParaRPr>
          </a:p>
          <a:p>
            <a:pPr>
              <a:buFont typeface="Courier New" pitchFamily="49" charset="0"/>
              <a:buChar char="o"/>
            </a:pPr>
            <a:r>
              <a:rPr lang="ru-RU" b="1" dirty="0">
                <a:solidFill>
                  <a:schemeClr val="bg1"/>
                </a:solidFill>
              </a:rPr>
              <a:t>А в этом произведении главная героиня рисковала своей жизнью ради отца. </a:t>
            </a:r>
            <a:endParaRPr lang="ru-RU" b="1" dirty="0" smtClean="0">
              <a:solidFill>
                <a:schemeClr val="bg1"/>
              </a:solidFill>
            </a:endParaRPr>
          </a:p>
          <a:p>
            <a:pPr>
              <a:buFont typeface="Courier New" pitchFamily="49" charset="0"/>
              <a:buChar char="o"/>
            </a:pPr>
            <a:r>
              <a:rPr lang="ru-RU" b="1" dirty="0">
                <a:solidFill>
                  <a:schemeClr val="bg1"/>
                </a:solidFill>
              </a:rPr>
              <a:t>Главная героиня этой сказки чуть не погибла, спасая своих братьев. </a:t>
            </a:r>
            <a:endParaRPr lang="ru-RU" b="1" dirty="0" smtClean="0">
              <a:solidFill>
                <a:schemeClr val="bg1"/>
              </a:solidFill>
            </a:endParaRPr>
          </a:p>
          <a:p>
            <a:pPr>
              <a:buFont typeface="Courier New" pitchFamily="49" charset="0"/>
              <a:buChar char="o"/>
            </a:pPr>
            <a:r>
              <a:rPr lang="ru-RU" b="1" dirty="0">
                <a:solidFill>
                  <a:schemeClr val="bg1"/>
                </a:solidFill>
              </a:rPr>
              <a:t>В этом произведение рассказывается о том</a:t>
            </a:r>
            <a:r>
              <a:rPr lang="ru-RU" b="1" dirty="0" smtClean="0">
                <a:solidFill>
                  <a:schemeClr val="bg1"/>
                </a:solidFill>
              </a:rPr>
              <a:t>, как </a:t>
            </a:r>
            <a:r>
              <a:rPr lang="ru-RU" b="1" dirty="0">
                <a:solidFill>
                  <a:schemeClr val="bg1"/>
                </a:solidFill>
              </a:rPr>
              <a:t>друзья помогали нашему герою на кухни. </a:t>
            </a:r>
            <a:endParaRPr lang="ru-RU" b="1" dirty="0" smtClean="0">
              <a:solidFill>
                <a:schemeClr val="bg1"/>
              </a:solidFill>
            </a:endParaRPr>
          </a:p>
          <a:p>
            <a:pPr>
              <a:buFont typeface="Courier New" pitchFamily="49" charset="0"/>
              <a:buChar char="o"/>
            </a:pPr>
            <a:r>
              <a:rPr lang="ru-RU" b="1" dirty="0">
                <a:solidFill>
                  <a:schemeClr val="bg1"/>
                </a:solidFill>
              </a:rPr>
              <a:t>- Произведение, которое начинало раздел. </a:t>
            </a:r>
          </a:p>
          <a:p>
            <a:pPr>
              <a:buFont typeface="Courier New" pitchFamily="49" charset="0"/>
              <a:buChar char="o"/>
            </a:pPr>
            <a:endParaRPr lang="ru-RU" b="1" dirty="0" smtClean="0">
              <a:solidFill>
                <a:schemeClr val="bg1"/>
              </a:solidFill>
            </a:endParaRPr>
          </a:p>
          <a:p>
            <a:pPr>
              <a:buFont typeface="Courier New" pitchFamily="49" charset="0"/>
              <a:buChar char="o"/>
            </a:pPr>
            <a:r>
              <a:rPr lang="ru-RU" b="1" dirty="0" smtClean="0">
                <a:solidFill>
                  <a:schemeClr val="bg1"/>
                </a:solidFill>
              </a:rPr>
              <a:t>- </a:t>
            </a:r>
            <a:r>
              <a:rPr lang="ru-RU" b="1" dirty="0">
                <a:solidFill>
                  <a:schemeClr val="bg1"/>
                </a:solidFill>
              </a:rPr>
              <a:t>В этом произведении можно узнать о </a:t>
            </a:r>
            <a:r>
              <a:rPr lang="ru-RU" b="1" dirty="0" err="1">
                <a:solidFill>
                  <a:schemeClr val="bg1"/>
                </a:solidFill>
              </a:rPr>
              <a:t>подводводной</a:t>
            </a:r>
            <a:r>
              <a:rPr lang="ru-RU" b="1" dirty="0">
                <a:solidFill>
                  <a:schemeClr val="bg1"/>
                </a:solidFill>
              </a:rPr>
              <a:t> жизни. </a:t>
            </a:r>
            <a:endParaRPr lang="ru-RU" b="1" dirty="0" smtClean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36822" y="1905315"/>
            <a:ext cx="65008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FF00"/>
                </a:solidFill>
                <a:ea typeface="MingLiU_HKSCS-ExtB" panose="02020500000000000000" pitchFamily="18" charset="-120"/>
              </a:rPr>
              <a:t>«Путешествие Гулливера</a:t>
            </a:r>
            <a:r>
              <a:rPr lang="ru-RU" sz="2800" b="1" dirty="0" smtClean="0">
                <a:solidFill>
                  <a:srgbClr val="FFFF00"/>
                </a:solidFill>
                <a:ea typeface="MingLiU_HKSCS-ExtB" panose="02020500000000000000" pitchFamily="18" charset="-120"/>
              </a:rPr>
              <a:t>»</a:t>
            </a:r>
            <a:endParaRPr lang="ru-RU" sz="2800" b="1" dirty="0">
              <a:solidFill>
                <a:srgbClr val="FFFF00"/>
              </a:solidFill>
              <a:ea typeface="MingLiU_HKSCS-ExtB" panose="02020500000000000000" pitchFamily="18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91880" y="2482059"/>
            <a:ext cx="6000792" cy="523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FF00"/>
                </a:solidFill>
              </a:rPr>
              <a:t>«Аленький цветочек</a:t>
            </a:r>
            <a:r>
              <a:rPr lang="ru-RU" sz="2800" b="1" dirty="0" smtClean="0">
                <a:solidFill>
                  <a:srgbClr val="FFFF00"/>
                </a:solidFill>
              </a:rPr>
              <a:t>».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01098" y="3113319"/>
            <a:ext cx="3887787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92D050"/>
                </a:solidFill>
              </a:rPr>
              <a:t>(«Дикие лебеди».)</a:t>
            </a:r>
            <a:endParaRPr lang="ru-RU" sz="2800" b="1" dirty="0">
              <a:solidFill>
                <a:srgbClr val="92D050"/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70392" y="3777738"/>
            <a:ext cx="365873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92D050"/>
                </a:solidFill>
              </a:rPr>
              <a:t>«</a:t>
            </a:r>
            <a:r>
              <a:rPr lang="ru-RU" sz="2800" b="1" dirty="0" err="1" smtClean="0">
                <a:solidFill>
                  <a:srgbClr val="92D050"/>
                </a:solidFill>
              </a:rPr>
              <a:t>Мафин</a:t>
            </a:r>
            <a:r>
              <a:rPr lang="ru-RU" sz="2800" b="1" dirty="0" smtClean="0">
                <a:solidFill>
                  <a:srgbClr val="92D050"/>
                </a:solidFill>
              </a:rPr>
              <a:t> </a:t>
            </a:r>
            <a:r>
              <a:rPr lang="ru-RU" sz="2800" b="1" dirty="0">
                <a:solidFill>
                  <a:srgbClr val="92D050"/>
                </a:solidFill>
              </a:rPr>
              <a:t>печет пирог</a:t>
            </a:r>
            <a:r>
              <a:rPr lang="ru-RU" sz="2800" b="1" dirty="0" smtClean="0">
                <a:solidFill>
                  <a:srgbClr val="92D050"/>
                </a:solidFill>
              </a:rPr>
              <a:t>»</a:t>
            </a:r>
            <a:endParaRPr lang="ru-RU" sz="2800" b="1" dirty="0">
              <a:solidFill>
                <a:srgbClr val="92D050"/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21617" y="4377937"/>
            <a:ext cx="635798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FFFF00"/>
                </a:solidFill>
                <a:latin typeface="+mn-lt"/>
              </a:rPr>
              <a:t>«Белоснежка и семь гномов»</a:t>
            </a:r>
            <a:endParaRPr lang="ru-RU" sz="2800" b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43108" y="5138172"/>
            <a:ext cx="57150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92D050"/>
                </a:solidFill>
                <a:latin typeface="+mn-lt"/>
              </a:rPr>
              <a:t>«Русалочка»</a:t>
            </a:r>
            <a:endParaRPr lang="ru-RU" sz="2800" b="1" dirty="0">
              <a:solidFill>
                <a:srgbClr val="92D050"/>
              </a:solidFill>
              <a:latin typeface="+mn-lt"/>
            </a:endParaRPr>
          </a:p>
        </p:txBody>
      </p:sp>
      <p:sp>
        <p:nvSpPr>
          <p:cNvPr id="14" name="Управляющая кнопка: назад 13">
            <a:hlinkClick r:id="rId3" action="ppaction://hlinksldjump" highlightClick="1"/>
          </p:cNvPr>
          <p:cNvSpPr/>
          <p:nvPr/>
        </p:nvSpPr>
        <p:spPr>
          <a:xfrm>
            <a:off x="7786710" y="5500702"/>
            <a:ext cx="1042416" cy="1042416"/>
          </a:xfrm>
          <a:prstGeom prst="actionButtonBackPrevious">
            <a:avLst/>
          </a:prstGeom>
          <a:solidFill>
            <a:schemeClr val="accent3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&amp;Rcy;&amp;acy;&amp;dcy;&amp;ucy;&amp;gcy;&amp;acy; &amp;fcy;&amp;ocy;&amp;ncy; &amp;dcy;&amp;lcy;&amp;yacy; &amp;pcy;&amp;rcy;&amp;iecy;&amp;zcy;&amp;iecy;&amp;ncy;&amp;tcy;&amp;acy;&amp;tscy;&amp;icy;&amp;icy;"/>
          <p:cNvPicPr>
            <a:picLocks noChangeAspect="1" noChangeArrowheads="1"/>
          </p:cNvPicPr>
          <p:nvPr/>
        </p:nvPicPr>
        <p:blipFill>
          <a:blip r:embed="rId2"/>
          <a:srcRect b="4255"/>
          <a:stretch>
            <a:fillRect/>
          </a:stretch>
        </p:blipFill>
        <p:spPr bwMode="auto">
          <a:xfrm>
            <a:off x="357158" y="285728"/>
            <a:ext cx="8501122" cy="628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4"/>
          <p:cNvSpPr txBox="1">
            <a:spLocks/>
          </p:cNvSpPr>
          <p:nvPr/>
        </p:nvSpPr>
        <p:spPr>
          <a:xfrm>
            <a:off x="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>
                  <a:solidFill>
                    <a:schemeClr val="bg1"/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«Бюро</a:t>
            </a:r>
            <a:r>
              <a:rPr kumimoji="0" lang="ru-RU" sz="5400" b="1" i="0" u="none" strike="noStrike" kern="1200" cap="none" spc="0" normalizeH="0" noProof="0" dirty="0" smtClean="0">
                <a:ln>
                  <a:solidFill>
                    <a:schemeClr val="bg1"/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 находок</a:t>
            </a:r>
            <a:r>
              <a:rPr kumimoji="0" lang="ru-RU" sz="5400" b="1" i="0" u="none" strike="noStrike" kern="1200" cap="none" spc="0" normalizeH="0" baseline="0" noProof="0" dirty="0" smtClean="0">
                <a:ln>
                  <a:solidFill>
                    <a:schemeClr val="bg1"/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860032" y="4581128"/>
            <a:ext cx="354122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FFFF00"/>
                </a:solidFill>
                <a:latin typeface="+mn-lt"/>
              </a:rPr>
              <a:t>«Дикие лебеди»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FFFF00"/>
                </a:solidFill>
              </a:rPr>
              <a:t>Г. Х. Андерсен</a:t>
            </a:r>
            <a:endParaRPr lang="ru-RU" sz="3600" b="1" dirty="0">
              <a:solidFill>
                <a:srgbClr val="FFFF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38366" y="1417638"/>
            <a:ext cx="4670383" cy="2773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&amp;Rcy;&amp;acy;&amp;dcy;&amp;ucy;&amp;gcy;&amp;acy; &amp;fcy;&amp;ocy;&amp;ncy; &amp;dcy;&amp;lcy;&amp;yacy; &amp;pcy;&amp;rcy;&amp;iecy;&amp;zcy;&amp;iecy;&amp;ncy;&amp;tcy;&amp;acy;&amp;tscy;&amp;icy;&amp;icy;"/>
          <p:cNvPicPr>
            <a:picLocks noChangeAspect="1" noChangeArrowheads="1"/>
          </p:cNvPicPr>
          <p:nvPr/>
        </p:nvPicPr>
        <p:blipFill>
          <a:blip r:embed="rId2"/>
          <a:srcRect b="4255"/>
          <a:stretch>
            <a:fillRect/>
          </a:stretch>
        </p:blipFill>
        <p:spPr bwMode="auto">
          <a:xfrm>
            <a:off x="357158" y="285728"/>
            <a:ext cx="8501122" cy="628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4"/>
          <p:cNvSpPr txBox="1">
            <a:spLocks/>
          </p:cNvSpPr>
          <p:nvPr/>
        </p:nvSpPr>
        <p:spPr>
          <a:xfrm>
            <a:off x="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>
                  <a:solidFill>
                    <a:schemeClr val="bg1"/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«Бюро</a:t>
            </a:r>
            <a:r>
              <a:rPr kumimoji="0" lang="ru-RU" sz="5400" b="1" i="0" u="none" strike="noStrike" kern="1200" cap="none" spc="0" normalizeH="0" noProof="0" dirty="0" smtClean="0">
                <a:ln>
                  <a:solidFill>
                    <a:schemeClr val="bg1"/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 находок</a:t>
            </a:r>
            <a:r>
              <a:rPr kumimoji="0" lang="ru-RU" sz="5400" b="1" i="0" u="none" strike="noStrike" kern="1200" cap="none" spc="0" normalizeH="0" baseline="0" noProof="0" dirty="0" smtClean="0">
                <a:ln>
                  <a:solidFill>
                    <a:schemeClr val="bg1"/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598963" y="5251234"/>
            <a:ext cx="4219810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FFF00"/>
                </a:solidFill>
              </a:rPr>
              <a:t>«Аленький цветочек</a:t>
            </a:r>
            <a:r>
              <a:rPr lang="ru-RU" sz="3200" b="1" dirty="0" smtClean="0">
                <a:solidFill>
                  <a:srgbClr val="FFFF00"/>
                </a:solidFill>
              </a:rPr>
              <a:t>».</a:t>
            </a:r>
          </a:p>
          <a:p>
            <a:r>
              <a:rPr lang="ru-RU" sz="3200" b="1" dirty="0" smtClean="0">
                <a:solidFill>
                  <a:srgbClr val="FFFF00"/>
                </a:solidFill>
              </a:rPr>
              <a:t>С. Аксаков</a:t>
            </a:r>
            <a:endParaRPr lang="ru-RU" sz="3200" b="1" dirty="0">
              <a:solidFill>
                <a:srgbClr val="FFFF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1322490"/>
            <a:ext cx="4680520" cy="35063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&amp;Rcy;&amp;acy;&amp;dcy;&amp;ucy;&amp;gcy;&amp;acy; &amp;fcy;&amp;ocy;&amp;ncy; &amp;dcy;&amp;lcy;&amp;yacy; &amp;pcy;&amp;rcy;&amp;iecy;&amp;zcy;&amp;iecy;&amp;ncy;&amp;tcy;&amp;acy;&amp;tscy;&amp;icy;&amp;icy;"/>
          <p:cNvPicPr>
            <a:picLocks noChangeAspect="1" noChangeArrowheads="1"/>
          </p:cNvPicPr>
          <p:nvPr/>
        </p:nvPicPr>
        <p:blipFill>
          <a:blip r:embed="rId2"/>
          <a:srcRect b="4255"/>
          <a:stretch>
            <a:fillRect/>
          </a:stretch>
        </p:blipFill>
        <p:spPr bwMode="auto">
          <a:xfrm>
            <a:off x="357158" y="285728"/>
            <a:ext cx="8501122" cy="628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4"/>
          <p:cNvSpPr txBox="1">
            <a:spLocks/>
          </p:cNvSpPr>
          <p:nvPr/>
        </p:nvSpPr>
        <p:spPr>
          <a:xfrm>
            <a:off x="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>
                  <a:solidFill>
                    <a:schemeClr val="bg1"/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«Бюро</a:t>
            </a:r>
            <a:r>
              <a:rPr kumimoji="0" lang="ru-RU" sz="5400" b="1" i="0" u="none" strike="noStrike" kern="1200" cap="none" spc="0" normalizeH="0" noProof="0" dirty="0" smtClean="0">
                <a:ln>
                  <a:solidFill>
                    <a:schemeClr val="bg1"/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 находок</a:t>
            </a:r>
            <a:r>
              <a:rPr kumimoji="0" lang="ru-RU" sz="5400" b="1" i="0" u="none" strike="noStrike" kern="1200" cap="none" spc="0" normalizeH="0" baseline="0" noProof="0" dirty="0" smtClean="0">
                <a:ln>
                  <a:solidFill>
                    <a:schemeClr val="bg1"/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683434" y="5187277"/>
            <a:ext cx="42526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«Белоснежка </a:t>
            </a:r>
            <a:r>
              <a:rPr lang="ru-RU" sz="2800" b="1" dirty="0"/>
              <a:t>и семь гномов</a:t>
            </a:r>
            <a:r>
              <a:rPr lang="ru-RU" sz="2800" b="1" dirty="0" smtClean="0"/>
              <a:t>». Братья Гримм</a:t>
            </a:r>
            <a:endParaRPr lang="ru-RU" sz="28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63688" y="1196752"/>
            <a:ext cx="5112568" cy="38166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&amp;Rcy;&amp;acy;&amp;dcy;&amp;ucy;&amp;gcy;&amp;acy; &amp;fcy;&amp;ocy;&amp;ncy; &amp;dcy;&amp;lcy;&amp;yacy; &amp;pcy;&amp;rcy;&amp;iecy;&amp;zcy;&amp;iecy;&amp;ncy;&amp;tcy;&amp;acy;&amp;tscy;&amp;icy;&amp;icy;"/>
          <p:cNvPicPr>
            <a:picLocks noChangeAspect="1" noChangeArrowheads="1"/>
          </p:cNvPicPr>
          <p:nvPr/>
        </p:nvPicPr>
        <p:blipFill>
          <a:blip r:embed="rId2"/>
          <a:srcRect b="4255"/>
          <a:stretch>
            <a:fillRect/>
          </a:stretch>
        </p:blipFill>
        <p:spPr bwMode="auto">
          <a:xfrm>
            <a:off x="357158" y="285728"/>
            <a:ext cx="8501122" cy="628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4"/>
          <p:cNvSpPr txBox="1">
            <a:spLocks/>
          </p:cNvSpPr>
          <p:nvPr/>
        </p:nvSpPr>
        <p:spPr>
          <a:xfrm>
            <a:off x="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>
                  <a:solidFill>
                    <a:schemeClr val="bg1"/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«Бюро</a:t>
            </a:r>
            <a:r>
              <a:rPr kumimoji="0" lang="ru-RU" sz="5400" b="1" i="0" u="none" strike="noStrike" kern="1200" cap="none" spc="0" normalizeH="0" noProof="0" dirty="0" smtClean="0">
                <a:ln>
                  <a:solidFill>
                    <a:schemeClr val="bg1"/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 находок</a:t>
            </a:r>
            <a:r>
              <a:rPr kumimoji="0" lang="ru-RU" sz="5400" b="1" i="0" u="none" strike="noStrike" kern="1200" cap="none" spc="0" normalizeH="0" baseline="0" noProof="0" dirty="0" smtClean="0">
                <a:ln>
                  <a:solidFill>
                    <a:schemeClr val="bg1"/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915816" y="5214950"/>
            <a:ext cx="594246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/>
              <a:t>Г. Х. Андерсен</a:t>
            </a:r>
            <a:endParaRPr lang="ru-RU" sz="2800" b="1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/>
              <a:t> </a:t>
            </a:r>
            <a:r>
              <a:rPr lang="ru-RU" sz="2800" b="1" dirty="0" smtClean="0"/>
              <a:t>«Пятеро из одного стручка»</a:t>
            </a:r>
            <a:endParaRPr lang="ru-RU" sz="28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8" y="1386415"/>
            <a:ext cx="5962185" cy="35906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</TotalTime>
  <Words>444</Words>
  <Application>Microsoft Office PowerPoint</Application>
  <PresentationFormat>Экран (4:3)</PresentationFormat>
  <Paragraphs>91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«Найди пару»</vt:lpstr>
      <vt:lpstr>«Назови произведение»</vt:lpstr>
      <vt:lpstr>Слайд 6</vt:lpstr>
      <vt:lpstr>Слайд 7</vt:lpstr>
      <vt:lpstr>Слайд 8</vt:lpstr>
      <vt:lpstr>Слайд 9</vt:lpstr>
      <vt:lpstr>Слайд 10</vt:lpstr>
      <vt:lpstr>Слайд 11</vt:lpstr>
      <vt:lpstr>Братья Грим «Белоснежка и семь гномов»</vt:lpstr>
      <vt:lpstr>И. Токмакова «Сказочка о счастье»</vt:lpstr>
      <vt:lpstr>«Мафин печёт пирог» Э. Хогарт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Света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Света</dc:creator>
  <cp:lastModifiedBy>пользователь ТВ</cp:lastModifiedBy>
  <cp:revision>42</cp:revision>
  <dcterms:created xsi:type="dcterms:W3CDTF">2013-03-31T17:13:18Z</dcterms:created>
  <dcterms:modified xsi:type="dcterms:W3CDTF">2016-02-25T06:50:05Z</dcterms:modified>
</cp:coreProperties>
</file>