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88" r:id="rId3"/>
    <p:sldId id="28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5" r:id="rId13"/>
    <p:sldId id="280" r:id="rId14"/>
    <p:sldId id="281" r:id="rId15"/>
    <p:sldId id="282" r:id="rId16"/>
    <p:sldId id="283" r:id="rId17"/>
    <p:sldId id="284" r:id="rId18"/>
    <p:sldId id="286" r:id="rId19"/>
    <p:sldId id="295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  <a:srgbClr val="007000"/>
    <a:srgbClr val="00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675E31-114F-4E14-BB7B-3A3A7B861C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FA8760-A6A7-4F08-AB80-86C1D4F29A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B368E6-F3F3-4F92-89EA-E4B243EB88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8EC681-F772-421A-ADFA-F46730096C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8FF7A1-1EBE-4578-BB91-F3EE6C45A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4106B517-23CD-43FA-AEB5-3057475562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CC70E1C-B84D-4190-8FAB-F623539F9F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237EC3-1A12-4C04-9489-23B941FBE8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1B8ABC-B4DC-47B6-8CBA-B735C9E5F1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FD894D-1C06-409A-9773-4D67C1C08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0C4D697-5C40-444A-A788-FA16CE260F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EEF8F74-60F5-4B29-A832-D4C40A1AC2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214422"/>
            <a:ext cx="8353425" cy="1928813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820000"/>
                </a:solidFill>
                <a:latin typeface="Book Antiqua" pitchFamily="18" charset="0"/>
              </a:rPr>
              <a:t>Голубая планета</a:t>
            </a:r>
            <a:br>
              <a:rPr lang="ru-RU" sz="5400" dirty="0" smtClean="0">
                <a:solidFill>
                  <a:srgbClr val="820000"/>
                </a:solidFill>
                <a:latin typeface="Book Antiqua" pitchFamily="18" charset="0"/>
              </a:rPr>
            </a:br>
            <a:r>
              <a:rPr lang="ru-RU" sz="5400" dirty="0" smtClean="0">
                <a:solidFill>
                  <a:srgbClr val="820000"/>
                </a:solidFill>
                <a:latin typeface="Book Antiqua" pitchFamily="18" charset="0"/>
              </a:rPr>
              <a:t> Океан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4929188"/>
            <a:ext cx="6176962" cy="1584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latin typeface="Book Antiqua" pitchFamily="18" charset="0"/>
              </a:rPr>
              <a:t>Автор – Брежнева Надежда Александровна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latin typeface="Book Antiqua" pitchFamily="18" charset="0"/>
              </a:rPr>
              <a:t>Воспитатель ГПД</a:t>
            </a:r>
          </a:p>
          <a:p>
            <a:pPr eaLnBrk="1" hangingPunct="1">
              <a:buFontTx/>
              <a:buNone/>
            </a:pPr>
            <a:r>
              <a:rPr lang="ru-RU" sz="1800" smtClean="0">
                <a:latin typeface="Book Antiqua" pitchFamily="18" charset="0"/>
              </a:rPr>
              <a:t>ГБОУ средняя общеобразовательная школа №152 </a:t>
            </a:r>
          </a:p>
          <a:p>
            <a:pPr eaLnBrk="1" hangingPunct="1">
              <a:buFontTx/>
              <a:buNone/>
            </a:pPr>
            <a:r>
              <a:rPr lang="ru-RU" sz="1800" smtClean="0">
                <a:latin typeface="Book Antiqua" pitchFamily="18" charset="0"/>
              </a:rPr>
              <a:t>Красногвардейского района Санкт-Петербурга.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307181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</a:rPr>
              <a:t>Комбинированное занятие в группе продленного дня</a:t>
            </a:r>
            <a:endParaRPr lang="en-US" sz="2800" dirty="0" smtClean="0">
              <a:solidFill>
                <a:srgbClr val="8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2 </a:t>
            </a:r>
            <a:r>
              <a:rPr lang="ru-RU" sz="2800" dirty="0" smtClean="0">
                <a:solidFill>
                  <a:srgbClr val="800000"/>
                </a:solidFill>
              </a:rPr>
              <a:t>класс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280400" cy="7270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Океан – источник питьевой воды …</a:t>
            </a:r>
          </a:p>
        </p:txBody>
      </p:sp>
      <p:pic>
        <p:nvPicPr>
          <p:cNvPr id="9221" name="Picture 5" descr="http://coolmart.ru/images/statii/filtry/kak-kupit-filtr-dlya-vody/kak-kupit-filtr-dlya-vody_2.jpg"/>
          <p:cNvPicPr>
            <a:picLocks noChangeAspect="1" noChangeArrowheads="1"/>
          </p:cNvPicPr>
          <p:nvPr/>
        </p:nvPicPr>
        <p:blipFill>
          <a:blip r:embed="rId2"/>
          <a:srcRect l="17075" b="2587"/>
          <a:stretch>
            <a:fillRect/>
          </a:stretch>
        </p:blipFill>
        <p:spPr bwMode="auto">
          <a:xfrm rot="615935">
            <a:off x="4750594" y="2401646"/>
            <a:ext cx="3241376" cy="285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http://foto-zverey.ru/1/tigr_34.jpg"/>
          <p:cNvPicPr>
            <a:picLocks noChangeAspect="1" noChangeArrowheads="1"/>
          </p:cNvPicPr>
          <p:nvPr/>
        </p:nvPicPr>
        <p:blipFill>
          <a:blip r:embed="rId3"/>
          <a:srcRect t="2439" r="12805"/>
          <a:stretch>
            <a:fillRect/>
          </a:stretch>
        </p:blipFill>
        <p:spPr bwMode="auto">
          <a:xfrm rot="20811145">
            <a:off x="923266" y="2778692"/>
            <a:ext cx="340521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57298"/>
            <a:ext cx="8423305" cy="727075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dirty="0" smtClean="0"/>
              <a:t>Океан - кладовая ценных ресурсов и энергии...</a:t>
            </a:r>
          </a:p>
        </p:txBody>
      </p:sp>
      <p:pic>
        <p:nvPicPr>
          <p:cNvPr id="10245" name="Picture 5" descr="http://www.asfera.info/files/news/slava/okt/stoimost_nefti_prodolzhaet_opuskatsja_do_rekordnyh_znachenij_clause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214974" cy="391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280400" cy="7270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Бесценны ресурсы океана для медицины…</a:t>
            </a:r>
            <a:endParaRPr lang="ru-RU" dirty="0" smtClean="0"/>
          </a:p>
        </p:txBody>
      </p:sp>
      <p:pic>
        <p:nvPicPr>
          <p:cNvPr id="40962" name="Picture 2" descr="http://www.gstravel-israel.com/Media/Uploads/Dead%20Sea3_80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495303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8736"/>
            <a:ext cx="8572560" cy="714363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Book Antiqua" pitchFamily="18" charset="0"/>
              </a:rPr>
              <a:t>Океан предоставляет человеку самый дешевый транспорт…</a:t>
            </a:r>
          </a:p>
        </p:txBody>
      </p:sp>
      <p:pic>
        <p:nvPicPr>
          <p:cNvPr id="11269" name="Picture 5" descr="http://standart-cargo.ru/index_clip_image001_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49" y="2857496"/>
            <a:ext cx="3667151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http://koshertravelers.com/wp-content/uploads/2015/06/Norwegian-E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8736"/>
            <a:ext cx="8572560" cy="135730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Book Antiqua" pitchFamily="18" charset="0"/>
              </a:rPr>
              <a:t>Берега Океана всегда были любимым местом отдыха, а 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latin typeface="Book Antiqua" pitchFamily="18" charset="0"/>
              </a:rPr>
              <a:t>его красота и величие веками вдохновляли поэтов и 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latin typeface="Book Antiqua" pitchFamily="18" charset="0"/>
              </a:rPr>
              <a:t>художников…</a:t>
            </a:r>
          </a:p>
        </p:txBody>
      </p:sp>
      <p:pic>
        <p:nvPicPr>
          <p:cNvPr id="12293" name="Picture 5" descr="http://bm.img.com.ua/img/otvet/q/2/459592_n.jpg"/>
          <p:cNvPicPr>
            <a:picLocks noChangeAspect="1" noChangeArrowheads="1"/>
          </p:cNvPicPr>
          <p:nvPr/>
        </p:nvPicPr>
        <p:blipFill>
          <a:blip r:embed="rId2"/>
          <a:srcRect l="6557" t="546"/>
          <a:stretch>
            <a:fillRect/>
          </a:stretch>
        </p:blipFill>
        <p:spPr bwMode="auto">
          <a:xfrm rot="21100793">
            <a:off x="830819" y="3244336"/>
            <a:ext cx="357975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http://cdn.imhonet.ru/0/tmp_user_files/93/15/9315dffe6c423483adc51cc7cf2920ca/xlarge/01c5ea35e72353cdc9d49c798078ac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4186">
            <a:off x="4590500" y="3163257"/>
            <a:ext cx="3923741" cy="294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8280400" cy="1155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Сотни кораблей груженых  золотом и серебром лежат на морском дне…</a:t>
            </a:r>
          </a:p>
        </p:txBody>
      </p:sp>
      <p:pic>
        <p:nvPicPr>
          <p:cNvPr id="35844" name="Picture 4" descr="http://ru4.anyfad.com/items/t1@91a0d0bf-e0c2-4338-a319-bdce20c20362/Hurgada-Egip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4786346" cy="358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214942" y="2357430"/>
            <a:ext cx="3643338" cy="250033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 вылавливают  </a:t>
            </a:r>
          </a:p>
          <a:p>
            <a:pPr algn="ctr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слишком много рыбы </a:t>
            </a:r>
          </a:p>
          <a:p>
            <a:pPr algn="ctr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определенных видов, </a:t>
            </a:r>
          </a:p>
          <a:p>
            <a:pPr algn="ctr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создавая опасность их </a:t>
            </a:r>
          </a:p>
          <a:p>
            <a:pPr algn="ctr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полного исчезновения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4341" name="Picture 5" descr="http://kolanews.ru/site-specific/iskkra/upload/news-may/5874-article-wide-preview.jpg?0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Было </a:t>
            </a:r>
            <a:r>
              <a:rPr lang="ru-RU" sz="2400" dirty="0">
                <a:latin typeface="Book Antiqua" pitchFamily="18" charset="0"/>
              </a:rPr>
              <a:t>время, когда </a:t>
            </a:r>
            <a:r>
              <a:rPr lang="ru-RU" sz="2400" dirty="0" smtClean="0">
                <a:latin typeface="Book Antiqua" pitchFamily="18" charset="0"/>
              </a:rPr>
              <a:t>мы</a:t>
            </a:r>
          </a:p>
          <a:p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могли сбрасывать в </a:t>
            </a:r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океан отходы, но </a:t>
            </a:r>
            <a:r>
              <a:rPr lang="ru-RU" sz="2400" dirty="0">
                <a:latin typeface="Book Antiqua" pitchFamily="18" charset="0"/>
              </a:rPr>
              <a:t>сейчас, </a:t>
            </a:r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когда </a:t>
            </a:r>
            <a:r>
              <a:rPr lang="ru-RU" sz="2400" dirty="0">
                <a:latin typeface="Book Antiqua" pitchFamily="18" charset="0"/>
              </a:rPr>
              <a:t>быстро растут </a:t>
            </a:r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города </a:t>
            </a:r>
            <a:r>
              <a:rPr lang="ru-RU" sz="2400" dirty="0">
                <a:latin typeface="Book Antiqua" pitchFamily="18" charset="0"/>
              </a:rPr>
              <a:t>и </a:t>
            </a:r>
            <a:r>
              <a:rPr lang="ru-RU" sz="2400" dirty="0" smtClean="0">
                <a:latin typeface="Book Antiqua" pitchFamily="18" charset="0"/>
              </a:rPr>
              <a:t>увеличивается</a:t>
            </a:r>
          </a:p>
          <a:p>
            <a:r>
              <a:rPr lang="ru-RU" sz="2400" dirty="0" smtClean="0">
                <a:latin typeface="Book Antiqua" pitchFamily="18" charset="0"/>
              </a:rPr>
              <a:t>число </a:t>
            </a:r>
            <a:r>
              <a:rPr lang="ru-RU" sz="2400" dirty="0">
                <a:latin typeface="Book Antiqua" pitchFamily="18" charset="0"/>
              </a:rPr>
              <a:t>населения </a:t>
            </a:r>
            <a:r>
              <a:rPr lang="ru-RU" sz="2400" dirty="0" smtClean="0">
                <a:latin typeface="Book Antiqua" pitchFamily="18" charset="0"/>
              </a:rPr>
              <a:t>этого</a:t>
            </a:r>
          </a:p>
          <a:p>
            <a:r>
              <a:rPr lang="ru-RU" sz="2400" dirty="0" smtClean="0">
                <a:latin typeface="Book Antiqua" pitchFamily="18" charset="0"/>
              </a:rPr>
              <a:t>больше </a:t>
            </a:r>
            <a:r>
              <a:rPr lang="ru-RU" sz="2400" dirty="0">
                <a:latin typeface="Book Antiqua" pitchFamily="18" charset="0"/>
              </a:rPr>
              <a:t>делать </a:t>
            </a:r>
            <a:r>
              <a:rPr lang="ru-RU" sz="2400" dirty="0" smtClean="0">
                <a:latin typeface="Book Antiqua" pitchFamily="18" charset="0"/>
              </a:rPr>
              <a:t>нельзя 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15365" name="Picture 5" descr="http://v.900igr.net:10/datai/ekologija/Voda-i-otkhody/0006-005--JAdovitye-otkhod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214842" cy="292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itchFamily="18" charset="0"/>
              </a:rPr>
              <a:t>Десятилетиями люди неправильно распоряжались водными </a:t>
            </a:r>
            <a:r>
              <a:rPr lang="ru-RU" sz="2400" dirty="0" smtClean="0">
                <a:latin typeface="Book Antiqua" pitchFamily="18" charset="0"/>
              </a:rPr>
              <a:t>ресурсами. Сегодня </a:t>
            </a:r>
            <a:r>
              <a:rPr lang="ru-RU" sz="2400" dirty="0">
                <a:latin typeface="Book Antiqua" pitchFamily="18" charset="0"/>
              </a:rPr>
              <a:t>последствия этого дают о себе знать.</a:t>
            </a:r>
          </a:p>
        </p:txBody>
      </p:sp>
      <p:pic>
        <p:nvPicPr>
          <p:cNvPr id="8194" name="Picture 2" descr="https://im2-tub-ru.yandex.net/i?id=aa0e1b37963906cac2f2069fa79e56c1&amp;n=33&amp;h=215&amp;w=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612" y="3643314"/>
            <a:ext cx="36184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lelotenaction.org/medias/images/wl-0009-lg-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000528" cy="26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Берегите землю!</a:t>
            </a:r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Берегите землю. Берегите</a:t>
            </a:r>
            <a:br>
              <a:rPr lang="ru-RU" sz="2400" dirty="0" smtClean="0"/>
            </a:br>
            <a:r>
              <a:rPr lang="ru-RU" sz="2400" dirty="0" smtClean="0"/>
              <a:t>Жаворонка в </a:t>
            </a:r>
            <a:r>
              <a:rPr lang="ru-RU" sz="2400" dirty="0" err="1" smtClean="0"/>
              <a:t>голубом</a:t>
            </a:r>
            <a:r>
              <a:rPr lang="ru-RU" sz="2400" dirty="0" smtClean="0"/>
              <a:t> зените,</a:t>
            </a:r>
            <a:br>
              <a:rPr lang="ru-RU" sz="2400" dirty="0" smtClean="0"/>
            </a:br>
            <a:r>
              <a:rPr lang="ru-RU" sz="2400" dirty="0" smtClean="0"/>
              <a:t>Бабочку на листьях повилики,</a:t>
            </a:r>
            <a:br>
              <a:rPr lang="ru-RU" sz="2400" dirty="0" smtClean="0"/>
            </a:br>
            <a:r>
              <a:rPr lang="ru-RU" sz="2400" dirty="0" smtClean="0"/>
              <a:t>На тропинках солнечные блики.</a:t>
            </a:r>
            <a:br>
              <a:rPr lang="ru-RU" sz="2400" dirty="0" smtClean="0"/>
            </a:br>
            <a:r>
              <a:rPr lang="ru-RU" sz="2400" dirty="0" smtClean="0"/>
              <a:t>На камнях играющего краба,</a:t>
            </a:r>
            <a:br>
              <a:rPr lang="ru-RU" sz="2400" dirty="0" smtClean="0"/>
            </a:br>
            <a:r>
              <a:rPr lang="ru-RU" sz="2400" dirty="0" smtClean="0"/>
              <a:t>Над пустыней тень от баобаба,</a:t>
            </a:r>
            <a:br>
              <a:rPr lang="ru-RU" sz="2400" dirty="0" smtClean="0"/>
            </a:br>
            <a:r>
              <a:rPr lang="ru-RU" sz="2400" dirty="0" smtClean="0"/>
              <a:t>Ястреба, парящего над полем,</a:t>
            </a:r>
            <a:br>
              <a:rPr lang="ru-RU" sz="2400" dirty="0" smtClean="0"/>
            </a:br>
            <a:r>
              <a:rPr lang="ru-RU" sz="2400" dirty="0" smtClean="0"/>
              <a:t>Ясный месяц над речным покоем,</a:t>
            </a:r>
            <a:br>
              <a:rPr lang="ru-RU" sz="2400" dirty="0" smtClean="0"/>
            </a:br>
            <a:r>
              <a:rPr lang="ru-RU" sz="2400" dirty="0" smtClean="0"/>
              <a:t>Ласточку, мелькающую в жите.</a:t>
            </a:r>
            <a:br>
              <a:rPr lang="ru-RU" sz="2400" dirty="0" smtClean="0"/>
            </a:br>
            <a:r>
              <a:rPr lang="ru-RU" sz="2400" dirty="0" smtClean="0"/>
              <a:t>Берегите землю! Берегите!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i="1" dirty="0" smtClean="0"/>
              <a:t>М. Дудин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4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B00000"/>
                </a:solidFill>
                <a:latin typeface="Book Antiqua" pitchFamily="18" charset="0"/>
              </a:rPr>
              <a:t>Часть 1</a:t>
            </a:r>
            <a:endParaRPr lang="ru-RU" sz="4000" dirty="0">
              <a:solidFill>
                <a:srgbClr val="B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4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85725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B00000"/>
                </a:solidFill>
                <a:latin typeface="Book Antiqua" pitchFamily="18" charset="0"/>
              </a:rPr>
              <a:t>Часть 2</a:t>
            </a:r>
          </a:p>
          <a:p>
            <a:pPr algn="ctr"/>
            <a:r>
              <a:rPr lang="ru-RU" sz="2400" b="1" dirty="0" smtClean="0">
                <a:solidFill>
                  <a:srgbClr val="B00000"/>
                </a:solidFill>
                <a:latin typeface="Book Antiqua" pitchFamily="18" charset="0"/>
              </a:rPr>
              <a:t>Практическая работа</a:t>
            </a:r>
            <a:endParaRPr lang="ru-RU" sz="2400" dirty="0" smtClean="0">
              <a:solidFill>
                <a:srgbClr val="B00000"/>
              </a:solidFill>
              <a:latin typeface="Book Antiqu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B00000"/>
                </a:solidFill>
                <a:latin typeface="Book Antiqua" pitchFamily="18" charset="0"/>
              </a:rPr>
              <a:t>Рисунок "Наша планета" в нетрадиционной технике рисования солью</a:t>
            </a:r>
            <a:endParaRPr lang="ru-RU" sz="2400" dirty="0" smtClean="0">
              <a:solidFill>
                <a:srgbClr val="B00000"/>
              </a:solidFill>
              <a:latin typeface="Book Antiqua" pitchFamily="18" charset="0"/>
            </a:endParaRPr>
          </a:p>
          <a:p>
            <a:pPr algn="ctr"/>
            <a:endParaRPr lang="ru-RU" sz="4000" dirty="0">
              <a:solidFill>
                <a:srgbClr val="B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latin typeface="Book Antiqua" pitchFamily="18" charset="0"/>
                <a:ea typeface="Calibri" pitchFamily="34" charset="0"/>
              </a:rPr>
              <a:t>Цель занятия:</a:t>
            </a:r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</a:rPr>
              <a:t>развивать творческие способности учащихся; </a:t>
            </a:r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dirty="0" smtClean="0">
                <a:latin typeface="Book Antiqua" pitchFamily="18" charset="0"/>
                <a:ea typeface="Calibri" pitchFamily="34" charset="0"/>
              </a:rPr>
              <a:t>учить новым способам работы с уже знакомыми материалами, т.е гуашью по материалу;</a:t>
            </a:r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dirty="0" smtClean="0">
                <a:latin typeface="Book Antiqua" pitchFamily="18" charset="0"/>
                <a:ea typeface="Calibri" pitchFamily="34" charset="0"/>
              </a:rPr>
              <a:t>учить разным способам создания фона для изображаемой картины; </a:t>
            </a:r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dirty="0" smtClean="0">
                <a:latin typeface="Book Antiqua" pitchFamily="18" charset="0"/>
                <a:ea typeface="Calibri" pitchFamily="34" charset="0"/>
              </a:rPr>
              <a:t>совершенствовать технику изображения; </a:t>
            </a:r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dirty="0" smtClean="0">
                <a:latin typeface="Book Antiqua" pitchFamily="18" charset="0"/>
                <a:ea typeface="Calibri" pitchFamily="34" charset="0"/>
              </a:rPr>
              <a:t>развивать наблюдательность; </a:t>
            </a:r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</a:rPr>
              <a:t>воспитывать любовь к окружающему миру. </a:t>
            </a:r>
          </a:p>
          <a:p>
            <a:pPr lvl="0" algn="just" eaLnBrk="0" hangingPunct="0">
              <a:buFontTx/>
              <a:buChar char="•"/>
            </a:pPr>
            <a:endParaRPr lang="ru-RU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0" algn="just" eaLnBrk="0" hangingPunct="0"/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pPr lvl="0" algn="just" eaLnBrk="0" hangingPunct="0"/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</a:rPr>
              <a:t>Материалы: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</a:rPr>
              <a:t> Гуашь, кисточка,  простой карандаш, цветной картон темного цвета, соль, вода.</a:t>
            </a:r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428737"/>
            <a:ext cx="850112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dirty="0" smtClean="0">
                <a:latin typeface="Book Antiqua" pitchFamily="18" charset="0"/>
              </a:rPr>
              <a:t>В нижнем левом углу матового цветного картона темного цвета (черного, синего, фиолетового) простым карандашом нарисовать круг. </a:t>
            </a: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Book Antiqua" pitchFamily="18" charset="0"/>
              </a:rPr>
              <a:t>Оформить </a:t>
            </a:r>
            <a:r>
              <a:rPr lang="ru-RU" sz="2400" dirty="0" smtClean="0">
                <a:latin typeface="Book Antiqua" pitchFamily="18" charset="0"/>
              </a:rPr>
              <a:t>фон в технике </a:t>
            </a:r>
            <a:r>
              <a:rPr lang="ru-RU" sz="2400" dirty="0" err="1" smtClean="0">
                <a:latin typeface="Book Antiqua" pitchFamily="18" charset="0"/>
              </a:rPr>
              <a:t>набрызг</a:t>
            </a:r>
            <a:r>
              <a:rPr lang="ru-RU" sz="2400" dirty="0" smtClean="0">
                <a:latin typeface="Book Antiqua" pitchFamily="18" charset="0"/>
              </a:rPr>
              <a:t> белой </a:t>
            </a:r>
            <a:r>
              <a:rPr lang="ru-RU" sz="2400" dirty="0" smtClean="0">
                <a:latin typeface="Book Antiqua" pitchFamily="18" charset="0"/>
              </a:rPr>
              <a:t>гуашью.</a:t>
            </a:r>
            <a:endParaRPr lang="en-US" sz="2400" dirty="0" smtClean="0">
              <a:latin typeface="Book Antiqua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Book Antiqua" pitchFamily="18" charset="0"/>
              </a:rPr>
              <a:t>На </a:t>
            </a:r>
            <a:r>
              <a:rPr lang="ru-RU" sz="2400" dirty="0" smtClean="0">
                <a:latin typeface="Book Antiqua" pitchFamily="18" charset="0"/>
              </a:rPr>
              <a:t>круг кисточкой нанести клей ПВА или канцелярский </a:t>
            </a:r>
            <a:r>
              <a:rPr lang="ru-RU" sz="2400" dirty="0" smtClean="0">
                <a:latin typeface="Book Antiqua" pitchFamily="18" charset="0"/>
              </a:rPr>
              <a:t>клей.</a:t>
            </a:r>
            <a:endParaRPr lang="en-US" sz="2400" dirty="0" smtClean="0">
              <a:latin typeface="Book Antiqua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Book Antiqua" pitchFamily="18" charset="0"/>
              </a:rPr>
              <a:t>Посыпать </a:t>
            </a:r>
            <a:r>
              <a:rPr lang="ru-RU" sz="2400" dirty="0" smtClean="0">
                <a:latin typeface="Book Antiqua" pitchFamily="18" charset="0"/>
              </a:rPr>
              <a:t>солью круг с нанесенным на него клеем</a:t>
            </a:r>
            <a:r>
              <a:rPr lang="ru-RU" sz="2400" dirty="0" smtClean="0">
                <a:latin typeface="Book Antiqua" pitchFamily="18" charset="0"/>
              </a:rPr>
              <a:t>.</a:t>
            </a:r>
            <a:endParaRPr lang="en-US" sz="2400" dirty="0" smtClean="0">
              <a:latin typeface="Book Antiqua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Стряхнуть лишнюю соль</a:t>
            </a:r>
            <a:r>
              <a:rPr lang="ru-RU" sz="2400" dirty="0" smtClean="0">
                <a:latin typeface="Book Antiqua" pitchFamily="18" charset="0"/>
              </a:rPr>
              <a:t>.</a:t>
            </a:r>
            <a:endParaRPr lang="en-US" sz="2400" dirty="0" smtClean="0">
              <a:latin typeface="Book Antiqua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Раскрасить соль, прикасаясь к ней кисточкой с разными оттенками жидкой краски синего и зеленого цвета (гуашь, акварель). Затем можно немного </a:t>
            </a:r>
            <a:r>
              <a:rPr lang="ru-RU" sz="2400" dirty="0" smtClean="0">
                <a:latin typeface="Book Antiqua" pitchFamily="18" charset="0"/>
              </a:rPr>
              <a:t>размазать </a:t>
            </a:r>
            <a:r>
              <a:rPr lang="ru-RU" sz="2400" dirty="0" smtClean="0">
                <a:latin typeface="Book Antiqua" pitchFamily="18" charset="0"/>
              </a:rPr>
              <a:t>нанесенную краску. </a:t>
            </a:r>
          </a:p>
          <a:p>
            <a:pPr lvl="0"/>
            <a:r>
              <a:rPr lang="ru-RU" sz="2400" dirty="0" smtClean="0">
                <a:latin typeface="Book Antiqua" pitchFamily="18" charset="0"/>
              </a:rPr>
              <a:t>7. Дождаться полного высыхания.</a:t>
            </a:r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lvl="0" algn="just" eaLnBrk="0" hangingPunct="0"/>
            <a:endParaRPr lang="ru-RU" dirty="0" smtClean="0">
              <a:latin typeface="Book Antiqua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280400" cy="467995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Цель</a:t>
            </a:r>
            <a:r>
              <a:rPr lang="en-US" sz="2000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: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обобщить, систематизировать, углубить знания учащихся о природе,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экологии;</a:t>
            </a:r>
            <a:endParaRPr lang="en-US" sz="2000" dirty="0" smtClean="0">
              <a:solidFill>
                <a:srgbClr val="00000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ознакомление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с темой «Голубая планета Океан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»;</a:t>
            </a:r>
            <a:endParaRPr lang="en-US" sz="2000" dirty="0" smtClean="0">
              <a:solidFill>
                <a:srgbClr val="00000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содействовать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формированию у школьников представлений об экологической культуре и связанной с ней активной жизненной позиции.</a:t>
            </a:r>
          </a:p>
          <a:p>
            <a:pPr marL="0" lvl="0" indent="0">
              <a:spcBef>
                <a:spcPct val="0"/>
              </a:spcBef>
            </a:pPr>
            <a:endParaRPr lang="ru-RU" sz="20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Задачи: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дать учащимся представления о нашей планете;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создать условия для усиления познавательной активности;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формировать экологическое сознание и чувство уважение к планете Земля;        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вызвать беспокойство за экологическое состояние планеты, и желание созидательно взаимодействовать с природой;  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280400" cy="46799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Нашу Землю иногда называют водной 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планетой, и это вполне оправданно. Ведь если </a:t>
            </a:r>
            <a:r>
              <a:rPr lang="ru-RU" dirty="0" smtClean="0"/>
              <a:t>бы </a:t>
            </a:r>
            <a:r>
              <a:rPr lang="ru-RU" dirty="0" smtClean="0"/>
              <a:t>не было воды, не было бы на планете </a:t>
            </a:r>
            <a:r>
              <a:rPr lang="ru-RU" dirty="0" smtClean="0"/>
              <a:t>известных </a:t>
            </a:r>
            <a:r>
              <a:rPr lang="ru-RU" dirty="0" smtClean="0"/>
              <a:t>нам форм жизни. Некоторые </a:t>
            </a:r>
            <a:r>
              <a:rPr lang="ru-RU" dirty="0" smtClean="0"/>
              <a:t>простейшие </a:t>
            </a:r>
            <a:r>
              <a:rPr lang="ru-RU" dirty="0" smtClean="0"/>
              <a:t>организмы могут жить без </a:t>
            </a:r>
            <a:r>
              <a:rPr lang="ru-RU" dirty="0" smtClean="0"/>
              <a:t>доступа </a:t>
            </a:r>
            <a:r>
              <a:rPr lang="ru-RU" dirty="0" smtClean="0"/>
              <a:t>воздуха, но без воды жизнь </a:t>
            </a:r>
            <a:r>
              <a:rPr lang="ru-RU" dirty="0" smtClean="0"/>
              <a:t>невозможна</a:t>
            </a:r>
            <a:r>
              <a:rPr lang="ru-RU" dirty="0" smtClean="0"/>
              <a:t>!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28736"/>
            <a:ext cx="8572560" cy="17859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2000" dirty="0" smtClean="0">
                <a:latin typeface="Book Antiqua" pitchFamily="18" charset="0"/>
              </a:rPr>
              <a:t>Наши предки сделали грубую, хотя и понятную ошибку, назвав </a:t>
            </a:r>
            <a:endParaRPr lang="en-US" sz="2000" dirty="0" smtClean="0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Book Antiqua" pitchFamily="18" charset="0"/>
              </a:rPr>
              <a:t>нашу планету Землей. Они считали, что поверхность планеты почти </a:t>
            </a:r>
            <a:endParaRPr lang="en-US" sz="2000" dirty="0" smtClean="0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Book Antiqua" pitchFamily="18" charset="0"/>
              </a:rPr>
              <a:t>полностью состоит из твердой поверхности. Они, конечно, знали о </a:t>
            </a:r>
            <a:endParaRPr lang="en-US" sz="2000" dirty="0" smtClean="0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Book Antiqua" pitchFamily="18" charset="0"/>
              </a:rPr>
              <a:t>существовании больших водных пространств, но считали их частью </a:t>
            </a:r>
            <a:endParaRPr lang="en-US" sz="2000" dirty="0" smtClean="0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Book Antiqua" pitchFamily="18" charset="0"/>
              </a:rPr>
              <a:t>реки Океан, омывающей  весь мир и дающей жизнь всем рекам и </a:t>
            </a:r>
            <a:endParaRPr lang="en-US" sz="2000" dirty="0" smtClean="0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Book Antiqua" pitchFamily="18" charset="0"/>
              </a:rPr>
              <a:t>морям.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" name="Picture 2" descr="http://slidepedia.net/u/storage/ppt_18451/be38-1407164701-02.jpg"/>
          <p:cNvPicPr>
            <a:picLocks noChangeAspect="1" noChangeArrowheads="1"/>
          </p:cNvPicPr>
          <p:nvPr/>
        </p:nvPicPr>
        <p:blipFill>
          <a:blip r:embed="rId2"/>
          <a:srcRect l="15000" t="13750" r="14687" b="3749"/>
          <a:stretch>
            <a:fillRect/>
          </a:stretch>
        </p:blipFill>
        <p:spPr bwMode="auto">
          <a:xfrm>
            <a:off x="2357422" y="2928934"/>
            <a:ext cx="4214842" cy="370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00174"/>
            <a:ext cx="8572500" cy="857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Book Antiqua" pitchFamily="18" charset="0"/>
              </a:rPr>
              <a:t>«Наша планета </a:t>
            </a:r>
            <a:r>
              <a:rPr lang="ru-RU" dirty="0" err="1" smtClean="0">
                <a:latin typeface="Book Antiqua" pitchFamily="18" charset="0"/>
              </a:rPr>
              <a:t>голубая</a:t>
            </a:r>
            <a:r>
              <a:rPr lang="ru-RU" dirty="0" smtClean="0">
                <a:latin typeface="Book Antiqua" pitchFamily="18" charset="0"/>
              </a:rPr>
              <a:t>!  Она прекрасна!».</a:t>
            </a:r>
            <a:r>
              <a:rPr lang="ru-RU" sz="2800" dirty="0" smtClean="0">
                <a:latin typeface="Book Antiqua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32771" name="Picture 3" descr="C:\Users\Nadya\Desktop\Земля\imagetrop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215079" cy="372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57298"/>
            <a:ext cx="8501062" cy="928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200" dirty="0" smtClean="0">
                <a:latin typeface="Book Antiqua" pitchFamily="18" charset="0"/>
              </a:rPr>
              <a:t>Только на ней есть вода в жидком, твердом и газообразном состоянии: идут дожди, поднимаются туманы, льды …</a:t>
            </a:r>
          </a:p>
        </p:txBody>
      </p:sp>
      <p:pic>
        <p:nvPicPr>
          <p:cNvPr id="33794" name="Picture 2" descr="C:\Users\Nadya\Desktop\Земля\5609d20fc79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857521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C:\Users\Nadya\Desktop\Земля\drake-passage-palmer-peninsula-antarc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3000395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C:\Users\Nadya\Desktop\Земля\Erde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00504"/>
            <a:ext cx="3429024" cy="257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686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Эта огромная, находящаяся в постоянном 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движении масса жидкости – колыбель жизни </a:t>
            </a:r>
            <a:r>
              <a:rPr lang="ru-RU" dirty="0" smtClean="0"/>
              <a:t>на </a:t>
            </a:r>
            <a:r>
              <a:rPr lang="ru-RU" dirty="0" smtClean="0"/>
              <a:t>Земле: она определяет климат, 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выравнивает температуру…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91525" cy="595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20000"/>
                </a:solidFill>
                <a:latin typeface="Book Antiqua" pitchFamily="18" charset="0"/>
              </a:rPr>
              <a:t>Голубая планета Океан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00174"/>
            <a:ext cx="8572559" cy="78581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Океан  важный источник продуктов питания …</a:t>
            </a:r>
          </a:p>
        </p:txBody>
      </p:sp>
      <p:pic>
        <p:nvPicPr>
          <p:cNvPr id="8198" name="Picture 6" descr="http://i.piccy.info/i7/fd9dcc5e7509b3fe18c31c0d1fa13bcf/1-2-445/62306165/Bezymiann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4643470" cy="348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224</TotalTime>
  <Words>492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Голубая планета  Океан</vt:lpstr>
      <vt:lpstr>Слайд 2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Голубая планета Океан</vt:lpstr>
      <vt:lpstr>Слайд 20</vt:lpstr>
      <vt:lpstr>Голубая планета Океан</vt:lpstr>
      <vt:lpstr>Голубая планета Океан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Nadya</cp:lastModifiedBy>
  <cp:revision>36</cp:revision>
  <dcterms:created xsi:type="dcterms:W3CDTF">2013-03-16T20:41:41Z</dcterms:created>
  <dcterms:modified xsi:type="dcterms:W3CDTF">2016-04-04T19:13:44Z</dcterms:modified>
</cp:coreProperties>
</file>