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74" r:id="rId2"/>
    <p:sldId id="277" r:id="rId3"/>
    <p:sldId id="256" r:id="rId4"/>
    <p:sldId id="257" r:id="rId5"/>
    <p:sldId id="258" r:id="rId6"/>
    <p:sldId id="259" r:id="rId7"/>
    <p:sldId id="278" r:id="rId8"/>
    <p:sldId id="279" r:id="rId9"/>
    <p:sldId id="261" r:id="rId10"/>
    <p:sldId id="264" r:id="rId11"/>
    <p:sldId id="262" r:id="rId12"/>
    <p:sldId id="263" r:id="rId13"/>
    <p:sldId id="276" r:id="rId14"/>
    <p:sldId id="265" r:id="rId15"/>
    <p:sldId id="267" r:id="rId16"/>
    <p:sldId id="268" r:id="rId17"/>
    <p:sldId id="272" r:id="rId18"/>
    <p:sldId id="271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6600"/>
    <a:srgbClr val="C1AC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F4299-9E8D-4745-8EF5-947AE5D6C0F8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F4961-4F5E-4582-B365-42AFFF21F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01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4961-4F5E-4582-B365-42AFFF21FC9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11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Cambria" pitchFamily="18" charset="0"/>
              </a:rPr>
              <a:t>Экологический паспорт участка</a:t>
            </a:r>
            <a:r>
              <a:rPr lang="en-US" b="1" dirty="0" smtClean="0">
                <a:solidFill>
                  <a:srgbClr val="006600"/>
                </a:solidFill>
                <a:latin typeface="Cambria" pitchFamily="18" charset="0"/>
              </a:rPr>
              <a:t/>
            </a:r>
            <a:br>
              <a:rPr lang="en-US" b="1" dirty="0" smtClean="0">
                <a:solidFill>
                  <a:srgbClr val="0066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Cambria" pitchFamily="18" charset="0"/>
              </a:rPr>
              <a:t>группы «Солнышко»</a:t>
            </a:r>
            <a:endParaRPr lang="ru-RU" b="1" dirty="0">
              <a:solidFill>
                <a:srgbClr val="006600"/>
              </a:solidFill>
              <a:latin typeface="Cambr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италий\Рабочий стол\DSCN12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2151198"/>
            <a:ext cx="5184576" cy="3374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81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0"/>
            <a:ext cx="7117178" cy="571480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ЦВЕТЫ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00100" y="428604"/>
            <a:ext cx="7117178" cy="3500463"/>
          </a:xfrm>
        </p:spPr>
        <p:txBody>
          <a:bodyPr/>
          <a:lstStyle/>
          <a:p>
            <a:pPr algn="just">
              <a:spcAft>
                <a:spcPts val="0"/>
              </a:spcAft>
            </a:pPr>
            <a:endParaRPr lang="ru-RU" dirty="0">
              <a:solidFill>
                <a:srgbClr val="282929"/>
              </a:solidFill>
              <a:latin typeface="Arial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282929"/>
                </a:solidFill>
                <a:latin typeface="Times New Roman" pitchFamily="18" charset="0"/>
                <a:cs typeface="Times New Roman" pitchFamily="18" charset="0"/>
              </a:rPr>
              <a:t>Самый высокоразвитый тип растений – цветковые растения. Орган размножения таких растений – цветок. Семена, из которых потом вырастают такие же растения, образуются именно в цветке.</a:t>
            </a:r>
          </a:p>
          <a:p>
            <a:pPr algn="l"/>
            <a:r>
              <a:rPr lang="ru-RU" dirty="0">
                <a:solidFill>
                  <a:srgbClr val="282929"/>
                </a:solidFill>
                <a:latin typeface="Times New Roman" pitchFamily="18" charset="0"/>
                <a:cs typeface="Times New Roman" pitchFamily="18" charset="0"/>
              </a:rPr>
              <a:t>В цветке происходят все процессы размножения. Сам цветок – это укороченный побег, листья на котором в процессе эволюции видоизменились и превратились в чашелистики, лепестки, тычинки и пестики. Конечно, процесс этот был очень долгим и длился в течение миллионов лет</a:t>
            </a:r>
            <a:r>
              <a:rPr lang="ru-RU" dirty="0" smtClean="0">
                <a:solidFill>
                  <a:srgbClr val="28292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b="1" dirty="0">
                <a:solidFill>
                  <a:srgbClr val="006600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Объекты для наблюдений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канны, петуния, бархатцы, одуванчик, ромашка.</a:t>
            </a:r>
            <a:endParaRPr lang="ru-RU" i="0" dirty="0">
              <a:solidFill>
                <a:srgbClr val="28292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Виталий\Рабочий стол\DSCN1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3573016"/>
            <a:ext cx="4449509" cy="2919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60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6296805"/>
              </p:ext>
            </p:extLst>
          </p:nvPr>
        </p:nvGraphicFramePr>
        <p:xfrm>
          <a:off x="179513" y="332657"/>
          <a:ext cx="8856983" cy="6320230"/>
        </p:xfrm>
        <a:graphic>
          <a:graphicData uri="http://schemas.openxmlformats.org/drawingml/2006/table">
            <a:tbl>
              <a:tblPr/>
              <a:tblGrid>
                <a:gridCol w="2952328"/>
                <a:gridCol w="3240359"/>
                <a:gridCol w="2664296"/>
              </a:tblGrid>
              <a:tr h="6320230">
                <a:tc>
                  <a:txBody>
                    <a:bodyPr/>
                    <a:lstStyle/>
                    <a:p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Бархатцы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имеют прямостоячие прочные стебли, которые образуют компактные или раскидистые кустики, достигающие в высоту 20-20 см, перисто-рассеченные или перисто-раздельные листья и соцветия-корзинки с очень яркими, желтыми, оранжевыми, красновато-коричневыми, коричневыми или пестрыми цветками. 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период начала роста они нуждаются в обильных поливах, в противном случае они сами будут слабыми, а их соцветия измельчают. Однако, избыток влаги для них тоже вреден, особенно для прямостоячих бархатцев, соцветия которых в этом случае начинают гнить.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Канна – многолетний цветок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растение неприхотливое в выращивании и не требовательное к 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уходу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 условиям произрастания. И при этом обладает огромным многообразием расцветок венчика цветка. Высота растения до 1,5 метров и поэтому им можно прикрыть на участке, даче заборы, строения. Интересно, что на своей родине, в Южной Америке, канны потребляли вместо картофеля, так как корень определенного вида растения съедобной канны содержит до 30% крахмала.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Петуния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или 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Петунья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(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Petunia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- многолетнее травянистое или полукустарниковое растение.</a:t>
                      </a:r>
                    </a:p>
                    <a:p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Выращивание и уход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Хорошо растет на открытых солнечных местах. Петуния нетребовательна к почвенным условиям, но значительно лучше развивается и обильнее цветет на структурных, рыхлых питательных </a:t>
                      </a:r>
                      <a:r>
                        <a:rPr lang="ru-RU" sz="14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почвах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endParaRPr lang="ru-RU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566" y="692696"/>
            <a:ext cx="202422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dmin\Desktop\эко. паспорт\фото\Canna_indica_plan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6"/>
            <a:ext cx="192324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4704"/>
            <a:ext cx="1740975" cy="149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38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5690248"/>
              </p:ext>
            </p:extLst>
          </p:nvPr>
        </p:nvGraphicFramePr>
        <p:xfrm>
          <a:off x="484909" y="498764"/>
          <a:ext cx="8271164" cy="5971309"/>
        </p:xfrm>
        <a:graphic>
          <a:graphicData uri="http://schemas.openxmlformats.org/drawingml/2006/table">
            <a:tbl>
              <a:tblPr/>
              <a:tblGrid>
                <a:gridCol w="4135582"/>
                <a:gridCol w="4135582"/>
              </a:tblGrid>
              <a:tr h="5971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Одуванчик: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Одуванчик — растение с ветвистым, стержневым корнем толщиной около 2 см и длиной около 60 см, в верхней части переходящим в короткое многоглавое корневище.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Листья голые, перисто-надрезанные или цельные, собранные в прикорневую розетку.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Все части растения содержат густой белый млечный сок.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Цветёт одуванчик в мае, плодоносит семянками с белым хохолком — с июня.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 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Ромашка: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Ромашка аптечная — это однолетнее травянистое растение, 15—30 см высотой. Корень стержневой, тонкий. Все растение имеет сильный аромат. Стебель травы прямостоячий, густоветвистый. Листья ромашки очередные, сидячие. Соцветия — корзинки. Краевые цветки ромашки язычковые белые, внутренние — трубчатые желтые. Листочки — обертки зеленые, по краям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белопленчатые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тупые. Цветет растение ромашка с мая по сентябрь. Плоды — семянки без хохолка. 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http://im5-tub.yandex.net/i?id=105665552-05-72&amp;n=1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764704"/>
            <a:ext cx="3078864" cy="2088232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3168352" cy="206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92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Виталий\Рабочий стол\DSCN12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260649"/>
            <a:ext cx="4302387" cy="2982756"/>
          </a:xfrm>
          <a:prstGeom prst="rect">
            <a:avLst/>
          </a:prstGeom>
          <a:noFill/>
        </p:spPr>
      </p:pic>
      <p:pic>
        <p:nvPicPr>
          <p:cNvPr id="3075" name="Picture 3" descr="C:\Documents and Settings\Виталий\Рабочий стол\DSCN12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087892">
            <a:off x="1003573" y="3098932"/>
            <a:ext cx="3511478" cy="2633609"/>
          </a:xfrm>
          <a:prstGeom prst="rect">
            <a:avLst/>
          </a:prstGeom>
          <a:noFill/>
        </p:spPr>
      </p:pic>
      <p:pic>
        <p:nvPicPr>
          <p:cNvPr id="3078" name="Picture 6" descr="C:\Documents and Settings\Виталий\Рабочий стол\DSCN12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04442">
            <a:off x="4630080" y="3032837"/>
            <a:ext cx="3207036" cy="2405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68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264696" cy="1008112"/>
          </a:xfrm>
        </p:spPr>
        <p:txBody>
          <a:bodyPr/>
          <a:lstStyle/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ru-RU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ПТИЦЫ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2060848"/>
            <a:ext cx="7333202" cy="331236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Птицы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класс позвоночных животных. Передние конечности превратились в крылья, большинство приспособлено к полету. Тело покрыто перьями, температура тела постоянная, обмен веществ очень интенсивный. Размножаются, откладывая яйца.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Объекты для наблюдений: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голуби,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сороки,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воробьи,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синички.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6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0412543"/>
              </p:ext>
            </p:extLst>
          </p:nvPr>
        </p:nvGraphicFramePr>
        <p:xfrm>
          <a:off x="360218" y="374073"/>
          <a:ext cx="8437418" cy="6068291"/>
        </p:xfrm>
        <a:graphic>
          <a:graphicData uri="http://schemas.openxmlformats.org/drawingml/2006/table">
            <a:tbl>
              <a:tblPr/>
              <a:tblGrid>
                <a:gridCol w="4139774"/>
                <a:gridCol w="4297644"/>
              </a:tblGrid>
              <a:tr h="6068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Голуби: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Голуби живут по всему земному шару, кроме полярных и антарктических районов. Особенно много их в Австралии и на Малайском архипелаге. Науке известно свыше 300 видов диких голубей. Впервые человек одомашнил голубя ещё пять тысяч лет назад. С тех пор эти птицы неразлучны с человеком.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Сороки: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У сороки есть прозвище - белобока. По бокам перышки у неё белые, а голова, крылья и хвост чёрные, как у ворона. Очень красив у сороки хвост - длинный, прямой, будто стрела. Перья на нём не просто чёрные, а с красивым зеленоватым отливом.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 В природе сороку можно безошибочно определить по голосу с типичным звучанием "</a:t>
                      </a:r>
                      <a:r>
                        <a:rPr lang="ru-RU" sz="1800" dirty="0" err="1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ча</a:t>
                      </a:r>
                      <a:r>
                        <a:rPr lang="ru-RU" sz="1800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, </a:t>
                      </a:r>
                      <a:r>
                        <a:rPr lang="ru-RU" sz="1800" dirty="0" err="1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ча</a:t>
                      </a:r>
                      <a:r>
                        <a:rPr lang="ru-RU" sz="1800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, </a:t>
                      </a:r>
                      <a:r>
                        <a:rPr lang="ru-RU" sz="1800" dirty="0" err="1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ча</a:t>
                      </a:r>
                      <a:r>
                        <a:rPr lang="ru-RU" sz="1800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".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57258"/>
            <a:ext cx="1944216" cy="171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8868"/>
            <a:ext cx="2232248" cy="17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22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4992222"/>
              </p:ext>
            </p:extLst>
          </p:nvPr>
        </p:nvGraphicFramePr>
        <p:xfrm>
          <a:off x="179512" y="188640"/>
          <a:ext cx="8631381" cy="6447687"/>
        </p:xfrm>
        <a:graphic>
          <a:graphicData uri="http://schemas.openxmlformats.org/drawingml/2006/table">
            <a:tbl>
              <a:tblPr/>
              <a:tblGrid>
                <a:gridCol w="4104456"/>
                <a:gridCol w="4526925"/>
              </a:tblGrid>
              <a:tr h="6447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Воробьи: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Всем известны эти дерзкие, смелые и умные птички, благополучно живущие даже в шумных, многолюдных городах. Приближение весны мы привыкли отмечать по поведению </a:t>
                      </a:r>
                      <a:r>
                        <a:rPr lang="ru-RU" sz="1800" b="1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воробьёв</a:t>
                      </a:r>
                      <a:r>
                        <a:rPr lang="ru-RU" sz="1800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. Стоит ярче засветить и пригревать солнцу, как на крышах и возле оттаявших луж, на деревьях городских бульваров начинают громко чирикать весёлые воробьи. Они радуются солнцу, приходу весны. Сколько задора в их громком чириканье!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mbri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Синицы: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Хорошо заметная, подвижная птица величиной с воробья (масса тела 15-21 г). Голова, горло, подхвостье черные. Щеки и пятно на затылке белые. Грудь и брюшко ярко-желтые с черной продольной полосой и 'галстуком', более широкими у самцов. Хвост и крылья серо-голубые, спина зеленая. Обитательница лиственных и смешанных лесов, садов и парков. Ведет оседлый и кочующий образ жизни. Питается в основном насекомыми</a:t>
                      </a:r>
                      <a:r>
                        <a:rPr lang="ru-RU" sz="1800" b="1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.</a:t>
                      </a:r>
                      <a:r>
                        <a:rPr lang="ru-RU" sz="1800" dirty="0" smtClean="0">
                          <a:effectLst/>
                          <a:latin typeface="Cambria"/>
                          <a:ea typeface="Times New Roman"/>
                          <a:cs typeface="Tahoma"/>
                        </a:rPr>
                        <a:t> 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5159"/>
            <a:ext cx="2088232" cy="136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2088232" cy="13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61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17178" cy="864096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484784"/>
            <a:ext cx="7117178" cy="4104456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9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Насеко́мые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(лат. </a:t>
            </a:r>
            <a:r>
              <a:rPr lang="ru-RU" sz="19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Insécta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— класс беспозвоночных членистоногих животных. Согласно традиционной классификации, вместе </a:t>
            </a:r>
            <a:r>
              <a:rPr lang="ru-RU" sz="19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смногоножками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относятся к подтипу трахейнодышащих. Название класса происходит от глагола «сечь» (насекать) и представляет собой кальку с французского «</a:t>
            </a:r>
            <a:r>
              <a:rPr lang="ru-RU" sz="19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insecte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(латинского </a:t>
            </a:r>
            <a:r>
              <a:rPr lang="ru-RU" sz="19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insectum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ср. греческое </a:t>
            </a:r>
            <a:r>
              <a:rPr lang="ru-RU" sz="19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ἔντομον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 тем же значением), означающего «животное с насечками». Тело насекомых покрыто </a:t>
            </a:r>
            <a:r>
              <a:rPr lang="ru-RU" sz="19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хитинизированной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кутикулой, образующей </a:t>
            </a:r>
            <a:r>
              <a:rPr lang="ru-RU" sz="19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экзоскелет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и состоит из трёх отделов: головы, груди и брюшка. Во многих группах насекомых второй и третий сегменты груди несут по паре крыльев. Ног три пары, и они крепятся на грудном отделе. Размеры тела насекомых от 0,2 мм до 30 см и более.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Объекты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наблюдений: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божия коровка, муравей.</a:t>
            </a:r>
            <a:endParaRPr lang="ru-RU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5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3141040"/>
              </p:ext>
            </p:extLst>
          </p:nvPr>
        </p:nvGraphicFramePr>
        <p:xfrm>
          <a:off x="323528" y="332656"/>
          <a:ext cx="8617527" cy="6096000"/>
        </p:xfrm>
        <a:graphic>
          <a:graphicData uri="http://schemas.openxmlformats.org/drawingml/2006/table">
            <a:tbl>
              <a:tblPr/>
              <a:tblGrid>
                <a:gridCol w="4464496"/>
                <a:gridCol w="4153031"/>
              </a:tblGrid>
              <a:tr h="6096000">
                <a:tc>
                  <a:txBody>
                    <a:bodyPr/>
                    <a:lstStyle/>
                    <a:p>
                      <a:endParaRPr lang="ru-RU" sz="1800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Тело божьей коровки полушарообразное или яйцевидное, более или менее выпуклое. Голова короткая с 11, реже 10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членистымисяжками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прикрепляющимися по бокам переднего края головы и способными подгибаться под голову. Брюшко состоит из 5 свободных члеников. Самый активный период для истребления тли, входящей в рацион божьих коровок, — с весны до поздней осени, зимой божьи коровки забираются под опавшие листья, кору деревьев или камни и там ждут следующей весны.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Муравьи́ (лат.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Formicidae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 — семейство насекомых из надсемейства муравьиных отряда перепончатокрылых. Являются общественными насекомыми, образующими 3 касты: самки, самцы и рабочие особи. Муравьи живут семьями в гнёздах, называемых муравейниками, которые устраивают в почве, древесине, под камнями; некоторые сооружают муравейники из мелких растительных частиц.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211038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2696"/>
            <a:ext cx="1872208" cy="146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13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1368152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Свежий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воздух малышам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Нужен и полезен!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Очень весело гулять нам!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никаких болезней!...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101408"/>
            <a:ext cx="7125112" cy="40514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Виталий\Рабочий стол\DSCN12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1916832"/>
            <a:ext cx="5256584" cy="3685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11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Виталий\Рабочий стол\DSCN0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83402" y="1052736"/>
            <a:ext cx="2945722" cy="2090512"/>
          </a:xfrm>
          <a:prstGeom prst="rect">
            <a:avLst/>
          </a:prstGeom>
          <a:noFill/>
        </p:spPr>
      </p:pic>
      <p:pic>
        <p:nvPicPr>
          <p:cNvPr id="2051" name="Picture 3" descr="C:\Documents and Settings\Виталий\Рабочий стол\DSCN08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3147718"/>
            <a:ext cx="2953467" cy="2474124"/>
          </a:xfrm>
          <a:prstGeom prst="rect">
            <a:avLst/>
          </a:prstGeom>
          <a:noFill/>
        </p:spPr>
      </p:pic>
      <p:pic>
        <p:nvPicPr>
          <p:cNvPr id="2052" name="Picture 4" descr="C:\Documents and Settings\Виталий\Рабочий стол\DSCN088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1006127"/>
            <a:ext cx="3239220" cy="2208558"/>
          </a:xfrm>
          <a:prstGeom prst="rect">
            <a:avLst/>
          </a:prstGeom>
          <a:noFill/>
        </p:spPr>
      </p:pic>
      <p:pic>
        <p:nvPicPr>
          <p:cNvPr id="2055" name="Picture 7" descr="C:\Documents and Settings\Виталий\Рабочий стол\DSCN088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9124" y="3121006"/>
            <a:ext cx="3204962" cy="2540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77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284123">
            <a:off x="331067" y="1321604"/>
            <a:ext cx="871296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8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внимание!!!</a:t>
            </a:r>
            <a:endParaRPr lang="ru-RU" sz="88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3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3643306" y="4500570"/>
            <a:ext cx="601216" cy="550912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642910" y="0"/>
            <a:ext cx="532121" cy="6473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2 17"/>
          <p:cNvSpPr/>
          <p:nvPr/>
        </p:nvSpPr>
        <p:spPr>
          <a:xfrm>
            <a:off x="8358214" y="0"/>
            <a:ext cx="532121" cy="457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2 19"/>
          <p:cNvSpPr/>
          <p:nvPr/>
        </p:nvSpPr>
        <p:spPr>
          <a:xfrm>
            <a:off x="0" y="0"/>
            <a:ext cx="532121" cy="64730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2 22"/>
          <p:cNvSpPr/>
          <p:nvPr/>
        </p:nvSpPr>
        <p:spPr>
          <a:xfrm>
            <a:off x="1428728" y="0"/>
            <a:ext cx="686075" cy="60603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10-конечная звезда 23"/>
          <p:cNvSpPr/>
          <p:nvPr/>
        </p:nvSpPr>
        <p:spPr>
          <a:xfrm>
            <a:off x="4500562" y="5786454"/>
            <a:ext cx="523179" cy="46811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43306" y="642918"/>
            <a:ext cx="1214446" cy="832823"/>
          </a:xfrm>
          <a:prstGeom prst="rect">
            <a:avLst/>
          </a:prstGeom>
          <a:solidFill>
            <a:srgbClr val="C1A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10-конечная звезда 26"/>
          <p:cNvSpPr/>
          <p:nvPr/>
        </p:nvSpPr>
        <p:spPr>
          <a:xfrm>
            <a:off x="3929058" y="5786454"/>
            <a:ext cx="523179" cy="46811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10-конечная звезда 27"/>
          <p:cNvSpPr/>
          <p:nvPr/>
        </p:nvSpPr>
        <p:spPr>
          <a:xfrm>
            <a:off x="1928794" y="5786454"/>
            <a:ext cx="523179" cy="46811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10-конечная звезда 28"/>
          <p:cNvSpPr/>
          <p:nvPr/>
        </p:nvSpPr>
        <p:spPr>
          <a:xfrm>
            <a:off x="2500298" y="5786454"/>
            <a:ext cx="523179" cy="46811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10-конечная звезда 29"/>
          <p:cNvSpPr/>
          <p:nvPr/>
        </p:nvSpPr>
        <p:spPr>
          <a:xfrm>
            <a:off x="642910" y="5786454"/>
            <a:ext cx="523179" cy="46811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10-конечная звезда 30"/>
          <p:cNvSpPr/>
          <p:nvPr/>
        </p:nvSpPr>
        <p:spPr>
          <a:xfrm>
            <a:off x="1285852" y="5786454"/>
            <a:ext cx="523179" cy="46811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10-конечная звезда 38"/>
          <p:cNvSpPr/>
          <p:nvPr/>
        </p:nvSpPr>
        <p:spPr>
          <a:xfrm>
            <a:off x="2960451" y="1839925"/>
            <a:ext cx="281618" cy="18999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10-конечная звезда 39"/>
          <p:cNvSpPr/>
          <p:nvPr/>
        </p:nvSpPr>
        <p:spPr>
          <a:xfrm>
            <a:off x="3227030" y="1839925"/>
            <a:ext cx="281618" cy="18999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10-конечная звезда 40"/>
          <p:cNvSpPr/>
          <p:nvPr/>
        </p:nvSpPr>
        <p:spPr>
          <a:xfrm>
            <a:off x="3539805" y="1847081"/>
            <a:ext cx="281618" cy="18999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10-конечная звезда 41"/>
          <p:cNvSpPr/>
          <p:nvPr/>
        </p:nvSpPr>
        <p:spPr>
          <a:xfrm>
            <a:off x="4716016" y="1847081"/>
            <a:ext cx="281618" cy="18999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10-конечная звезда 42"/>
          <p:cNvSpPr/>
          <p:nvPr/>
        </p:nvSpPr>
        <p:spPr>
          <a:xfrm>
            <a:off x="5312120" y="1834470"/>
            <a:ext cx="281618" cy="18999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10-конечная звезда 43"/>
          <p:cNvSpPr/>
          <p:nvPr/>
        </p:nvSpPr>
        <p:spPr>
          <a:xfrm>
            <a:off x="5580052" y="1815995"/>
            <a:ext cx="281618" cy="18999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10-конечная звезда 44"/>
          <p:cNvSpPr/>
          <p:nvPr/>
        </p:nvSpPr>
        <p:spPr>
          <a:xfrm>
            <a:off x="3859130" y="1847081"/>
            <a:ext cx="281618" cy="18999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10-конечная звезда 45"/>
          <p:cNvSpPr/>
          <p:nvPr/>
        </p:nvSpPr>
        <p:spPr>
          <a:xfrm>
            <a:off x="5030502" y="1852409"/>
            <a:ext cx="281618" cy="18999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ятно 1 46"/>
          <p:cNvSpPr/>
          <p:nvPr/>
        </p:nvSpPr>
        <p:spPr>
          <a:xfrm>
            <a:off x="2928926" y="0"/>
            <a:ext cx="457200" cy="4884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ятно 1 47"/>
          <p:cNvSpPr/>
          <p:nvPr/>
        </p:nvSpPr>
        <p:spPr>
          <a:xfrm>
            <a:off x="6572264" y="0"/>
            <a:ext cx="457200" cy="4884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48"/>
          <p:cNvSpPr/>
          <p:nvPr/>
        </p:nvSpPr>
        <p:spPr>
          <a:xfrm>
            <a:off x="3859130" y="2093286"/>
            <a:ext cx="378774" cy="347404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4618860" y="2080099"/>
            <a:ext cx="378774" cy="347404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Улыбающееся лицо 50"/>
          <p:cNvSpPr/>
          <p:nvPr/>
        </p:nvSpPr>
        <p:spPr>
          <a:xfrm>
            <a:off x="1000100" y="4143380"/>
            <a:ext cx="580596" cy="530905"/>
          </a:xfrm>
          <a:prstGeom prst="smileyFac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лыбающееся лицо 51"/>
          <p:cNvSpPr/>
          <p:nvPr/>
        </p:nvSpPr>
        <p:spPr>
          <a:xfrm>
            <a:off x="2857488" y="2357430"/>
            <a:ext cx="580596" cy="530905"/>
          </a:xfrm>
          <a:prstGeom prst="smileyFac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лыбающееся лицо 52"/>
          <p:cNvSpPr/>
          <p:nvPr/>
        </p:nvSpPr>
        <p:spPr>
          <a:xfrm>
            <a:off x="7715272" y="2571744"/>
            <a:ext cx="580596" cy="530905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лыбающееся лицо 53"/>
          <p:cNvSpPr/>
          <p:nvPr/>
        </p:nvSpPr>
        <p:spPr>
          <a:xfrm>
            <a:off x="7643834" y="3786190"/>
            <a:ext cx="580596" cy="530905"/>
          </a:xfrm>
          <a:prstGeom prst="smileyFace">
            <a:avLst>
              <a:gd name="adj" fmla="val 465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10-конечная звезда 54"/>
          <p:cNvSpPr/>
          <p:nvPr/>
        </p:nvSpPr>
        <p:spPr>
          <a:xfrm>
            <a:off x="5000628" y="5857892"/>
            <a:ext cx="523179" cy="46811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10-конечная звезда 58"/>
          <p:cNvSpPr/>
          <p:nvPr/>
        </p:nvSpPr>
        <p:spPr>
          <a:xfrm rot="316159">
            <a:off x="1764454" y="3915313"/>
            <a:ext cx="523179" cy="46811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10-конечная звезда 59"/>
          <p:cNvSpPr/>
          <p:nvPr/>
        </p:nvSpPr>
        <p:spPr>
          <a:xfrm>
            <a:off x="6715140" y="5857892"/>
            <a:ext cx="523179" cy="46811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10-конечная звезда 61"/>
          <p:cNvSpPr/>
          <p:nvPr/>
        </p:nvSpPr>
        <p:spPr>
          <a:xfrm>
            <a:off x="6072198" y="5857892"/>
            <a:ext cx="523179" cy="46811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10-конечная звезда 62"/>
          <p:cNvSpPr/>
          <p:nvPr/>
        </p:nvSpPr>
        <p:spPr>
          <a:xfrm>
            <a:off x="7929586" y="5786454"/>
            <a:ext cx="523179" cy="46811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10-конечная звезда 63"/>
          <p:cNvSpPr/>
          <p:nvPr/>
        </p:nvSpPr>
        <p:spPr>
          <a:xfrm>
            <a:off x="7286644" y="5786454"/>
            <a:ext cx="523179" cy="46811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10-конечная звезда 64"/>
          <p:cNvSpPr/>
          <p:nvPr/>
        </p:nvSpPr>
        <p:spPr>
          <a:xfrm>
            <a:off x="8659972" y="5726933"/>
            <a:ext cx="523179" cy="46811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10-конечная звезда 65"/>
          <p:cNvSpPr/>
          <p:nvPr/>
        </p:nvSpPr>
        <p:spPr>
          <a:xfrm>
            <a:off x="8659972" y="6284845"/>
            <a:ext cx="523179" cy="46811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домой 66">
            <a:hlinkClick r:id="" action="ppaction://hlinkshowjump?jump=firstslide" highlightClick="1"/>
          </p:cNvPr>
          <p:cNvSpPr/>
          <p:nvPr/>
        </p:nvSpPr>
        <p:spPr>
          <a:xfrm>
            <a:off x="3714745" y="4857761"/>
            <a:ext cx="357190" cy="357190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Блок-схема: процесс 67"/>
          <p:cNvSpPr/>
          <p:nvPr/>
        </p:nvSpPr>
        <p:spPr>
          <a:xfrm>
            <a:off x="0" y="1714488"/>
            <a:ext cx="857224" cy="32147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0"/>
            <a:ext cx="4762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Пятно 1 69"/>
          <p:cNvSpPr/>
          <p:nvPr/>
        </p:nvSpPr>
        <p:spPr>
          <a:xfrm>
            <a:off x="0" y="1000108"/>
            <a:ext cx="457200" cy="4884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ятно 2 70"/>
          <p:cNvSpPr/>
          <p:nvPr/>
        </p:nvSpPr>
        <p:spPr>
          <a:xfrm>
            <a:off x="5857884" y="0"/>
            <a:ext cx="532121" cy="6473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мка 74"/>
          <p:cNvSpPr/>
          <p:nvPr/>
        </p:nvSpPr>
        <p:spPr>
          <a:xfrm>
            <a:off x="5786446" y="1000108"/>
            <a:ext cx="601216" cy="550912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Рамка 75"/>
          <p:cNvSpPr/>
          <p:nvPr/>
        </p:nvSpPr>
        <p:spPr>
          <a:xfrm>
            <a:off x="7215206" y="4572008"/>
            <a:ext cx="601216" cy="550912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Рамка 78"/>
          <p:cNvSpPr/>
          <p:nvPr/>
        </p:nvSpPr>
        <p:spPr>
          <a:xfrm>
            <a:off x="5143504" y="4500570"/>
            <a:ext cx="601216" cy="550912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Рамка 79"/>
          <p:cNvSpPr/>
          <p:nvPr/>
        </p:nvSpPr>
        <p:spPr>
          <a:xfrm>
            <a:off x="1785918" y="4429132"/>
            <a:ext cx="601216" cy="550912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1" name="Улыбающееся лицо 80"/>
          <p:cNvSpPr/>
          <p:nvPr/>
        </p:nvSpPr>
        <p:spPr>
          <a:xfrm>
            <a:off x="3786182" y="2357430"/>
            <a:ext cx="580596" cy="530905"/>
          </a:xfrm>
          <a:prstGeom prst="smileyFac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Улыбающееся лицо 81"/>
          <p:cNvSpPr/>
          <p:nvPr/>
        </p:nvSpPr>
        <p:spPr>
          <a:xfrm>
            <a:off x="3857620" y="3286124"/>
            <a:ext cx="580596" cy="530905"/>
          </a:xfrm>
          <a:prstGeom prst="smileyFac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Улыбающееся лицо 82"/>
          <p:cNvSpPr/>
          <p:nvPr/>
        </p:nvSpPr>
        <p:spPr>
          <a:xfrm>
            <a:off x="2500298" y="3714752"/>
            <a:ext cx="580596" cy="530905"/>
          </a:xfrm>
          <a:prstGeom prst="smileyFac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лыбающееся лицо 83"/>
          <p:cNvSpPr/>
          <p:nvPr/>
        </p:nvSpPr>
        <p:spPr>
          <a:xfrm>
            <a:off x="1285852" y="3429000"/>
            <a:ext cx="580596" cy="530905"/>
          </a:xfrm>
          <a:prstGeom prst="smileyFac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лыбающееся лицо 84"/>
          <p:cNvSpPr/>
          <p:nvPr/>
        </p:nvSpPr>
        <p:spPr>
          <a:xfrm>
            <a:off x="6786578" y="3857628"/>
            <a:ext cx="580596" cy="530905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лыбающееся лицо 85"/>
          <p:cNvSpPr/>
          <p:nvPr/>
        </p:nvSpPr>
        <p:spPr>
          <a:xfrm>
            <a:off x="5143504" y="3500438"/>
            <a:ext cx="580596" cy="530905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лыбающееся лицо 86"/>
          <p:cNvSpPr/>
          <p:nvPr/>
        </p:nvSpPr>
        <p:spPr>
          <a:xfrm>
            <a:off x="5786446" y="1928802"/>
            <a:ext cx="580596" cy="530905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лыбающееся лицо 87"/>
          <p:cNvSpPr/>
          <p:nvPr/>
        </p:nvSpPr>
        <p:spPr>
          <a:xfrm>
            <a:off x="2000232" y="3286124"/>
            <a:ext cx="580596" cy="530905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ekologicheskiy_pasport_uchastka.zip - ZIP </a:t>
            </a:r>
            <a:r>
              <a:rPr lang="ru-RU" dirty="0" smtClean="0"/>
              <a:t>архив, размер исходных файлов 3 110 185 байт</a:t>
            </a:r>
            <a:endParaRPr lang="ru-RU" dirty="0"/>
          </a:p>
        </p:txBody>
      </p:sp>
      <p:sp>
        <p:nvSpPr>
          <p:cNvPr id="69" name="Управляющая кнопка: домой 68">
            <a:hlinkClick r:id="" action="ppaction://hlinkshowjump?jump=firstslide" highlightClick="1"/>
          </p:cNvPr>
          <p:cNvSpPr/>
          <p:nvPr/>
        </p:nvSpPr>
        <p:spPr>
          <a:xfrm>
            <a:off x="5286381" y="4857761"/>
            <a:ext cx="357190" cy="357190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правляющая кнопка: домой 72">
            <a:hlinkClick r:id="" action="ppaction://hlinkshowjump?jump=firstslide" highlightClick="1"/>
          </p:cNvPr>
          <p:cNvSpPr/>
          <p:nvPr/>
        </p:nvSpPr>
        <p:spPr>
          <a:xfrm>
            <a:off x="7429521" y="4929198"/>
            <a:ext cx="285751" cy="285752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Управляющая кнопка: домой 76">
            <a:hlinkClick r:id="" action="ppaction://hlinkshowjump?jump=firstslide" highlightClick="1"/>
          </p:cNvPr>
          <p:cNvSpPr/>
          <p:nvPr/>
        </p:nvSpPr>
        <p:spPr>
          <a:xfrm>
            <a:off x="5786447" y="1357299"/>
            <a:ext cx="285752" cy="285752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правляющая кнопка: домой 77">
            <a:hlinkClick r:id="" action="ppaction://hlinkshowjump?jump=firstslide" highlightClick="1"/>
          </p:cNvPr>
          <p:cNvSpPr/>
          <p:nvPr/>
        </p:nvSpPr>
        <p:spPr>
          <a:xfrm>
            <a:off x="1928794" y="4857761"/>
            <a:ext cx="284591" cy="285752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ятно 2 88"/>
          <p:cNvSpPr/>
          <p:nvPr/>
        </p:nvSpPr>
        <p:spPr>
          <a:xfrm>
            <a:off x="8611879" y="2428868"/>
            <a:ext cx="532121" cy="6473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ятно 2 89"/>
          <p:cNvSpPr/>
          <p:nvPr/>
        </p:nvSpPr>
        <p:spPr>
          <a:xfrm>
            <a:off x="8611879" y="1357298"/>
            <a:ext cx="532121" cy="6473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ятно 2 90"/>
          <p:cNvSpPr/>
          <p:nvPr/>
        </p:nvSpPr>
        <p:spPr>
          <a:xfrm>
            <a:off x="8611879" y="571480"/>
            <a:ext cx="532121" cy="6473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ятно 2 93"/>
          <p:cNvSpPr/>
          <p:nvPr/>
        </p:nvSpPr>
        <p:spPr>
          <a:xfrm>
            <a:off x="8611879" y="3286124"/>
            <a:ext cx="532121" cy="6473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1643042" y="642918"/>
            <a:ext cx="1214446" cy="832823"/>
          </a:xfrm>
          <a:prstGeom prst="rect">
            <a:avLst/>
          </a:prstGeom>
          <a:solidFill>
            <a:srgbClr val="C1A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6786578" y="714356"/>
            <a:ext cx="1214446" cy="832823"/>
          </a:xfrm>
          <a:prstGeom prst="rect">
            <a:avLst/>
          </a:prstGeom>
          <a:solidFill>
            <a:srgbClr val="C1A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лыбающееся лицо 94"/>
          <p:cNvSpPr/>
          <p:nvPr/>
        </p:nvSpPr>
        <p:spPr>
          <a:xfrm>
            <a:off x="1857356" y="2143116"/>
            <a:ext cx="580596" cy="530905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лыбающееся лицо 95"/>
          <p:cNvSpPr/>
          <p:nvPr/>
        </p:nvSpPr>
        <p:spPr>
          <a:xfrm>
            <a:off x="7643834" y="1928802"/>
            <a:ext cx="580596" cy="530905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лыбающееся лицо 96"/>
          <p:cNvSpPr/>
          <p:nvPr/>
        </p:nvSpPr>
        <p:spPr>
          <a:xfrm>
            <a:off x="5286380" y="500042"/>
            <a:ext cx="580596" cy="530905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лыбающееся лицо 97"/>
          <p:cNvSpPr/>
          <p:nvPr/>
        </p:nvSpPr>
        <p:spPr>
          <a:xfrm rot="21259550">
            <a:off x="6311335" y="2813459"/>
            <a:ext cx="580596" cy="530905"/>
          </a:xfrm>
          <a:prstGeom prst="smileyFac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лыбающееся лицо 98"/>
          <p:cNvSpPr/>
          <p:nvPr/>
        </p:nvSpPr>
        <p:spPr>
          <a:xfrm>
            <a:off x="5072066" y="1142984"/>
            <a:ext cx="580596" cy="530905"/>
          </a:xfrm>
          <a:prstGeom prst="smileyFace">
            <a:avLst>
              <a:gd name="adj" fmla="val 46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3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6868446"/>
              </p:ext>
            </p:extLst>
          </p:nvPr>
        </p:nvGraphicFramePr>
        <p:xfrm>
          <a:off x="539552" y="1196752"/>
          <a:ext cx="7632848" cy="4972932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6552728"/>
              </a:tblGrid>
              <a:tr h="10606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757575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757575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757575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Деревья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кустарники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>
                        <a:solidFill>
                          <a:srgbClr val="757575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757575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Клумбы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цветы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rgbClr val="757575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757575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ru-RU" sz="850" dirty="0" smtClean="0">
                        <a:solidFill>
                          <a:srgbClr val="757575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Веранда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rgbClr val="757575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757575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ru-RU" sz="850" dirty="0" smtClean="0">
                        <a:solidFill>
                          <a:srgbClr val="757575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Кормушка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rgbClr val="757575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757575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ru-RU" sz="850" dirty="0" smtClean="0">
                        <a:solidFill>
                          <a:srgbClr val="757575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Игровые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комплексы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rgbClr val="757575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rgbClr val="757575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Песочница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ятно 2 4"/>
          <p:cNvSpPr/>
          <p:nvPr/>
        </p:nvSpPr>
        <p:spPr>
          <a:xfrm>
            <a:off x="764410" y="1431713"/>
            <a:ext cx="518810" cy="7920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10-конечная звезда 5"/>
          <p:cNvSpPr/>
          <p:nvPr/>
        </p:nvSpPr>
        <p:spPr>
          <a:xfrm>
            <a:off x="763338" y="2276872"/>
            <a:ext cx="496294" cy="61359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850360" y="4653136"/>
            <a:ext cx="432860" cy="504056"/>
          </a:xfrm>
          <a:prstGeom prst="smileyFac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3336" y="3212976"/>
            <a:ext cx="640312" cy="360040"/>
          </a:xfrm>
          <a:prstGeom prst="rect">
            <a:avLst/>
          </a:prstGeom>
          <a:solidFill>
            <a:srgbClr val="C1A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794246" y="4005063"/>
            <a:ext cx="609402" cy="360041"/>
          </a:xfrm>
          <a:prstGeom prst="actionButtonHo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814029" y="5517232"/>
            <a:ext cx="528440" cy="432048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1500149"/>
              </p:ext>
            </p:extLst>
          </p:nvPr>
        </p:nvGraphicFramePr>
        <p:xfrm>
          <a:off x="1547664" y="471055"/>
          <a:ext cx="5919936" cy="396240"/>
        </p:xfrm>
        <a:graphic>
          <a:graphicData uri="http://schemas.openxmlformats.org/drawingml/2006/table">
            <a:tbl>
              <a:tblPr/>
              <a:tblGrid>
                <a:gridCol w="5919936"/>
              </a:tblGrid>
              <a:tr h="31865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УСЛОВНЫЕ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ОБОЗНАЧЕНИЯ</a:t>
                      </a:r>
                      <a:endParaRPr lang="ru-RU" sz="2000" b="1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46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117178" cy="14688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latin typeface="Times New Roman" pitchFamily="18" charset="0"/>
                <a:ea typeface="TimesNewRoman"/>
                <a:cs typeface="Times New Roman" pitchFamily="18" charset="0"/>
              </a:rPr>
              <a:t>ДЕРЕВЬЯ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988841"/>
            <a:ext cx="8064896" cy="324036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Cambria"/>
                <a:ea typeface="TimesNewRoman"/>
                <a:cs typeface="Times New Roman"/>
              </a:rPr>
              <a:t>Деревья - </a:t>
            </a:r>
            <a:r>
              <a:rPr lang="ru-RU" dirty="0">
                <a:solidFill>
                  <a:schemeClr val="tx1"/>
                </a:solidFill>
                <a:latin typeface="Cambria"/>
                <a:ea typeface="TimesNewRoman"/>
                <a:cs typeface="Times New Roman"/>
              </a:rPr>
              <a:t>цветковые и голосеменные растения с многолетними одревесневающими стеблями и корнями; жизненная форма растений. В отличие от кустарников, почти все одноствольные деревья ветвятся и образуют крону. В открытых местообитаниях деревья формируют раскидистую крону, ствол короткий и толстый. В лесу, в сомкнутом древостое ствол тоньше, прямее, более высокий, крона узкая, расположена высоко. Среди деревьев есть вечнозелёные и листопадные.</a:t>
            </a:r>
            <a:endParaRPr lang="ru-RU" sz="1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Cambria"/>
                <a:ea typeface="TimesNewRoman"/>
                <a:cs typeface="Times New Roman"/>
              </a:rPr>
              <a:t>Объекты для наблюдений: </a:t>
            </a:r>
            <a:r>
              <a:rPr lang="ru-RU" dirty="0">
                <a:solidFill>
                  <a:schemeClr val="tx1"/>
                </a:solidFill>
                <a:latin typeface="Cambria"/>
                <a:ea typeface="TimesNewRoman"/>
                <a:cs typeface="Times New Roman"/>
              </a:rPr>
              <a:t>береза</a:t>
            </a:r>
            <a:r>
              <a:rPr lang="ru-RU" dirty="0" smtClean="0">
                <a:solidFill>
                  <a:schemeClr val="tx1"/>
                </a:solidFill>
                <a:latin typeface="Cambria"/>
                <a:ea typeface="TimesNewRoman"/>
                <a:cs typeface="Times New Roman"/>
              </a:rPr>
              <a:t>, рябина, сосна.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481387" cy="681206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ea typeface="TimesNewRoman"/>
                <a:cs typeface="Times New Roman" pitchFamily="18" charset="0"/>
              </a:rPr>
              <a:t>Береза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4032448" cy="511256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Большинство видов берёз - деревья высотой 30-45 м, с обхватом ствола до 120—150 см, некоторые виды — кустарники от крупных до мелких, вплоть до стелющихся, едва приподнимающихся над землёй.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В давние времена, когда еще не было бумаги, умельцы особым образом выделывали верхний слой березовой коры — бересту, чтобы на ней можно было писать. Древесина дерева и сегодня служит для изготовления мебели, листья и почки используются в лекарственных целях, березовый сок не только вкусен, но и полезен, а из гибких тонких веток получаются отличные веники для бани.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 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Загадки о деревьях. Береза"/>
          <p:cNvPicPr>
            <a:picLocks noGrp="1"/>
          </p:cNvPicPr>
          <p:nvPr>
            <p:ph type="pic" sz="quarter" idx="1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104" y="2276872"/>
            <a:ext cx="280831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8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0591"/>
            <a:ext cx="3481387" cy="72749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Рябина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4248472" cy="5472608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Ботаническая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характеристика рябины Рябина обыкновенная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Sorbus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aucuparia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L. - небольшое дерево из семейства розоцветных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Rosaceae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высотой до 10 (редко 15 и даже 20) м, с ажурной кроной и серой гладкой корой. Листья очередные, крупные, непарноперистые, из 9-17 продолговатых или продолговато-ланцетных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листочковВсе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рябины достаточно холодоустойчивы. Они любят открытые солнечные места. Но могут мириться и с полутенью. Не боятся открытых пространств, так как хорошо переносят ветер.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обрезка не требуется. Вы можете лишь по желанию формировать крону рябины. Лучше всего производить обрезку ранней весной, до того как рябина выйдет из периода зимнего покоя и тронется в рост.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Размножаются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рябины семенами весной. 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48064" y="1988840"/>
            <a:ext cx="3157736" cy="3040360"/>
          </a:xfrm>
        </p:spPr>
      </p:pic>
    </p:spTree>
    <p:extLst>
      <p:ext uri="{BB962C8B-B14F-4D97-AF65-F5344CB8AC3E}">
        <p14:creationId xmlns:p14="http://schemas.microsoft.com/office/powerpoint/2010/main" xmlns="" val="37921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09442" y="428604"/>
            <a:ext cx="4705566" cy="642942"/>
          </a:xfrm>
        </p:spPr>
        <p:txBody>
          <a:bodyPr/>
          <a:lstStyle/>
          <a:p>
            <a:r>
              <a:rPr lang="ru-RU" dirty="0" smtClean="0"/>
              <a:t>Рассматривание рябины</a:t>
            </a:r>
            <a:endParaRPr lang="ru-RU" dirty="0"/>
          </a:p>
        </p:txBody>
      </p:sp>
      <p:pic>
        <p:nvPicPr>
          <p:cNvPr id="1026" name="Picture 2" descr="C:\Documents and Settings\Виталий\Рабочий стол\детский сад\фото д\DSCN12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700808"/>
            <a:ext cx="6094939" cy="3902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91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3481387" cy="465182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4464496" cy="5256584"/>
          </a:xfrm>
        </p:spPr>
        <p:txBody>
          <a:bodyPr>
            <a:normAutofit/>
          </a:bodyPr>
          <a:lstStyle/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ечнозеленые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хвойные растения, реже кустарники, с мутовчатым расположением ветвей;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кроны разнообразны по форме, с возрастом становятся ажурными, яйцевидно-притупленными или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зонтиковидными.</a:t>
            </a:r>
            <a:endParaRPr lang="ru-RU" sz="1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 ухаживать за сосной?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Лучшая подкормка для сосен - комплексные удобрения с минимальным содержанием азота. При выборе удобрения стоит обращать внимание на содержание в нем фосфора, калия и различных микроэлементов, которые способствуют росту сосны. Такую подкормку нужно проводить осенью, а популярным у садоводов биогумусом и компостом хвойные подкармливают с весны до середины лета.</a:t>
            </a:r>
          </a:p>
          <a:p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 часто поливать сосну?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Сосна не слишком влаголюбивое дерево, его можно сажать в достаточно сухом месте и не нужно часто поливать. Но редкие поливы должны быть обильными, особенно осенью для того, чтобы дерево лучше перезимовало.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92080" y="2780928"/>
            <a:ext cx="3140968" cy="3024336"/>
          </a:xfrm>
        </p:spPr>
      </p:pic>
    </p:spTree>
    <p:extLst>
      <p:ext uri="{BB962C8B-B14F-4D97-AF65-F5344CB8AC3E}">
        <p14:creationId xmlns:p14="http://schemas.microsoft.com/office/powerpoint/2010/main" xmlns="" val="18344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470</TotalTime>
  <Words>957</Words>
  <Application>Microsoft Office PowerPoint</Application>
  <PresentationFormat>Экран (4:3)</PresentationFormat>
  <Paragraphs>187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Экологический паспорт участка группы «Солнышко»</vt:lpstr>
      <vt:lpstr>Слайд 2</vt:lpstr>
      <vt:lpstr>Слайд 3</vt:lpstr>
      <vt:lpstr>Слайд 4</vt:lpstr>
      <vt:lpstr>ДЕРЕВЬЯ </vt:lpstr>
      <vt:lpstr>Береза</vt:lpstr>
      <vt:lpstr>Рябина</vt:lpstr>
      <vt:lpstr>Рассматривание рябины</vt:lpstr>
      <vt:lpstr>Сосна</vt:lpstr>
      <vt:lpstr>ЦВЕТЫ</vt:lpstr>
      <vt:lpstr>Слайд 11</vt:lpstr>
      <vt:lpstr>Слайд 12</vt:lpstr>
      <vt:lpstr>Слайд 13</vt:lpstr>
      <vt:lpstr>ПТИЦЫ</vt:lpstr>
      <vt:lpstr>Слайд 15</vt:lpstr>
      <vt:lpstr>Слайд 16</vt:lpstr>
      <vt:lpstr>НАСЕКОМЫЕ</vt:lpstr>
      <vt:lpstr>Слайд 18</vt:lpstr>
      <vt:lpstr> Свежий воздух малышам Нужен и полезен! Очень весело гулять нам! И никаких болезней!...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49</cp:revision>
  <dcterms:created xsi:type="dcterms:W3CDTF">2014-03-07T15:08:40Z</dcterms:created>
  <dcterms:modified xsi:type="dcterms:W3CDTF">2016-04-06T12:22:46Z</dcterms:modified>
</cp:coreProperties>
</file>