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6"/>
  </p:notesMasterIdLst>
  <p:sldIdLst>
    <p:sldId id="257" r:id="rId2"/>
    <p:sldId id="303" r:id="rId3"/>
    <p:sldId id="264" r:id="rId4"/>
    <p:sldId id="265" r:id="rId5"/>
    <p:sldId id="266" r:id="rId6"/>
    <p:sldId id="268" r:id="rId7"/>
    <p:sldId id="291" r:id="rId8"/>
    <p:sldId id="289" r:id="rId9"/>
    <p:sldId id="273" r:id="rId10"/>
    <p:sldId id="298" r:id="rId11"/>
    <p:sldId id="285" r:id="rId12"/>
    <p:sldId id="293" r:id="rId13"/>
    <p:sldId id="295" r:id="rId14"/>
    <p:sldId id="302" r:id="rId15"/>
    <p:sldId id="300" r:id="rId16"/>
    <p:sldId id="296" r:id="rId17"/>
    <p:sldId id="271" r:id="rId18"/>
    <p:sldId id="261" r:id="rId19"/>
    <p:sldId id="290" r:id="rId20"/>
    <p:sldId id="276" r:id="rId21"/>
    <p:sldId id="294" r:id="rId22"/>
    <p:sldId id="287" r:id="rId23"/>
    <p:sldId id="288" r:id="rId24"/>
    <p:sldId id="25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06917-7334-4905-81AC-F71D8F7B130F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D97655-016A-449D-A248-F0C63A425C72}">
      <dgm:prSet phldrT="[Текст]" custT="1"/>
      <dgm:spPr/>
      <dgm:t>
        <a:bodyPr/>
        <a:lstStyle/>
        <a:p>
          <a:r>
            <a:rPr lang="ru-RU" sz="2800" dirty="0" smtClean="0"/>
            <a:t>Реальны, достижимы, конкретны</a:t>
          </a:r>
          <a:endParaRPr lang="ru-RU" sz="2800" dirty="0"/>
        </a:p>
      </dgm:t>
    </dgm:pt>
    <dgm:pt modelId="{CB0FC02B-691F-4486-90F3-A781C6EB2491}" type="parTrans" cxnId="{AC754372-96E1-40C1-B72B-CCAA15446071}">
      <dgm:prSet/>
      <dgm:spPr/>
      <dgm:t>
        <a:bodyPr/>
        <a:lstStyle/>
        <a:p>
          <a:endParaRPr lang="ru-RU"/>
        </a:p>
      </dgm:t>
    </dgm:pt>
    <dgm:pt modelId="{4F514B1B-E663-45F7-9956-8951B80659F3}" type="sibTrans" cxnId="{AC754372-96E1-40C1-B72B-CCAA15446071}">
      <dgm:prSet/>
      <dgm:spPr/>
      <dgm:t>
        <a:bodyPr/>
        <a:lstStyle/>
        <a:p>
          <a:endParaRPr lang="ru-RU"/>
        </a:p>
      </dgm:t>
    </dgm:pt>
    <dgm:pt modelId="{79671472-7D27-4A45-9DDA-5CE7A19F4154}">
      <dgm:prSet phldrT="[Текст]" custT="1"/>
      <dgm:spPr/>
      <dgm:t>
        <a:bodyPr/>
        <a:lstStyle/>
        <a:p>
          <a:r>
            <a:rPr lang="ru-RU" sz="2800" dirty="0" smtClean="0"/>
            <a:t>Соотносимы с типом и содержанием урока</a:t>
          </a:r>
          <a:endParaRPr lang="ru-RU" sz="2800" dirty="0"/>
        </a:p>
      </dgm:t>
    </dgm:pt>
    <dgm:pt modelId="{06203755-4130-49A0-99EC-A977294FE090}" type="parTrans" cxnId="{6AC67EA0-1DF2-45D3-8FB7-3EC68D811B88}">
      <dgm:prSet/>
      <dgm:spPr/>
      <dgm:t>
        <a:bodyPr/>
        <a:lstStyle/>
        <a:p>
          <a:endParaRPr lang="ru-RU"/>
        </a:p>
      </dgm:t>
    </dgm:pt>
    <dgm:pt modelId="{8C53363A-74D1-4A62-B04B-7571A1E43CF7}" type="sibTrans" cxnId="{6AC67EA0-1DF2-45D3-8FB7-3EC68D811B88}">
      <dgm:prSet/>
      <dgm:spPr/>
      <dgm:t>
        <a:bodyPr/>
        <a:lstStyle/>
        <a:p>
          <a:endParaRPr lang="ru-RU"/>
        </a:p>
      </dgm:t>
    </dgm:pt>
    <dgm:pt modelId="{0E6E3F5C-442A-4EC4-9BE3-985FC7DE40EC}">
      <dgm:prSet phldrT="[Текст]" custT="1"/>
      <dgm:spPr/>
      <dgm:t>
        <a:bodyPr/>
        <a:lstStyle/>
        <a:p>
          <a:r>
            <a:rPr lang="ru-RU" sz="2800" dirty="0" smtClean="0"/>
            <a:t>Личностно ориентированы</a:t>
          </a:r>
          <a:endParaRPr lang="ru-RU" sz="2800" dirty="0"/>
        </a:p>
      </dgm:t>
    </dgm:pt>
    <dgm:pt modelId="{F8737DE3-7EBC-45BF-8DE3-FB9794E54BB8}" type="parTrans" cxnId="{89A37D78-AB8B-4F68-97E4-B7AC8B746A48}">
      <dgm:prSet/>
      <dgm:spPr/>
      <dgm:t>
        <a:bodyPr/>
        <a:lstStyle/>
        <a:p>
          <a:endParaRPr lang="ru-RU"/>
        </a:p>
      </dgm:t>
    </dgm:pt>
    <dgm:pt modelId="{3DD7D01B-BB18-4D44-9E2F-CA1D33A5B040}" type="sibTrans" cxnId="{89A37D78-AB8B-4F68-97E4-B7AC8B746A48}">
      <dgm:prSet/>
      <dgm:spPr/>
      <dgm:t>
        <a:bodyPr/>
        <a:lstStyle/>
        <a:p>
          <a:endParaRPr lang="ru-RU"/>
        </a:p>
      </dgm:t>
    </dgm:pt>
    <dgm:pt modelId="{2D8E93DB-ED25-4594-9FE1-93385BDFF609}">
      <dgm:prSet phldrT="[Текст]" custT="1"/>
      <dgm:spPr/>
      <dgm:t>
        <a:bodyPr/>
        <a:lstStyle/>
        <a:p>
          <a:r>
            <a:rPr lang="ru-RU" sz="2800" dirty="0" smtClean="0"/>
            <a:t>Сформулированы продуктивно,</a:t>
          </a:r>
        </a:p>
        <a:p>
          <a:r>
            <a:rPr lang="ru-RU" sz="2800" dirty="0" smtClean="0"/>
            <a:t>т.е. «от ученика»</a:t>
          </a:r>
          <a:endParaRPr lang="ru-RU" sz="2800" dirty="0"/>
        </a:p>
      </dgm:t>
    </dgm:pt>
    <dgm:pt modelId="{6BC3E1D5-3032-444D-A1B3-9D5A257A4689}" type="parTrans" cxnId="{BE13A9EF-CAE2-4C77-8F51-2FDC16D1D2A6}">
      <dgm:prSet/>
      <dgm:spPr/>
      <dgm:t>
        <a:bodyPr/>
        <a:lstStyle/>
        <a:p>
          <a:endParaRPr lang="ru-RU"/>
        </a:p>
      </dgm:t>
    </dgm:pt>
    <dgm:pt modelId="{F7AFA772-942D-4701-B6B4-F217A1E48950}" type="sibTrans" cxnId="{BE13A9EF-CAE2-4C77-8F51-2FDC16D1D2A6}">
      <dgm:prSet/>
      <dgm:spPr/>
      <dgm:t>
        <a:bodyPr/>
        <a:lstStyle/>
        <a:p>
          <a:endParaRPr lang="ru-RU"/>
        </a:p>
      </dgm:t>
    </dgm:pt>
    <dgm:pt modelId="{CA91435B-7086-4FBE-881A-C32D82FA91B9}" type="pres">
      <dgm:prSet presAssocID="{05B06917-7334-4905-81AC-F71D8F7B13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868DC-8C28-4600-9F4E-A24F0A074D79}" type="pres">
      <dgm:prSet presAssocID="{DED97655-016A-449D-A248-F0C63A425C72}" presName="node" presStyleLbl="node1" presStyleIdx="0" presStyleCnt="4" custScaleX="203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B8C08-E887-4FA2-9309-A93E772492E0}" type="pres">
      <dgm:prSet presAssocID="{DED97655-016A-449D-A248-F0C63A425C72}" presName="spNode" presStyleCnt="0"/>
      <dgm:spPr/>
    </dgm:pt>
    <dgm:pt modelId="{A167D618-3F57-4F9C-86FA-F8517A88E812}" type="pres">
      <dgm:prSet presAssocID="{4F514B1B-E663-45F7-9956-8951B80659F3}" presName="sibTrans" presStyleLbl="sibTrans1D1" presStyleIdx="0" presStyleCnt="4"/>
      <dgm:spPr/>
      <dgm:t>
        <a:bodyPr/>
        <a:lstStyle/>
        <a:p>
          <a:endParaRPr lang="ru-RU"/>
        </a:p>
      </dgm:t>
    </dgm:pt>
    <dgm:pt modelId="{C30842D3-CFC0-42A8-B8F5-D27C41D75120}" type="pres">
      <dgm:prSet presAssocID="{79671472-7D27-4A45-9DDA-5CE7A19F4154}" presName="node" presStyleLbl="node1" presStyleIdx="1" presStyleCnt="4" custScaleX="188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0C007-2097-423D-8273-7E8BA4C92D16}" type="pres">
      <dgm:prSet presAssocID="{79671472-7D27-4A45-9DDA-5CE7A19F4154}" presName="spNode" presStyleCnt="0"/>
      <dgm:spPr/>
    </dgm:pt>
    <dgm:pt modelId="{2C63BA91-17FD-4523-8881-16A0C95A5B8B}" type="pres">
      <dgm:prSet presAssocID="{8C53363A-74D1-4A62-B04B-7571A1E43CF7}" presName="sibTrans" presStyleLbl="sibTrans1D1" presStyleIdx="1" presStyleCnt="4"/>
      <dgm:spPr/>
      <dgm:t>
        <a:bodyPr/>
        <a:lstStyle/>
        <a:p>
          <a:endParaRPr lang="ru-RU"/>
        </a:p>
      </dgm:t>
    </dgm:pt>
    <dgm:pt modelId="{13DEF662-A628-48CC-869F-B065E2875326}" type="pres">
      <dgm:prSet presAssocID="{0E6E3F5C-442A-4EC4-9BE3-985FC7DE40EC}" presName="node" presStyleLbl="node1" presStyleIdx="2" presStyleCnt="4" custScaleX="197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079C6-735A-4028-B12B-C4BDFFD0A2F0}" type="pres">
      <dgm:prSet presAssocID="{0E6E3F5C-442A-4EC4-9BE3-985FC7DE40EC}" presName="spNode" presStyleCnt="0"/>
      <dgm:spPr/>
    </dgm:pt>
    <dgm:pt modelId="{6AB889E9-F609-4EB7-B618-876430E7FB4F}" type="pres">
      <dgm:prSet presAssocID="{3DD7D01B-BB18-4D44-9E2F-CA1D33A5B040}" presName="sibTrans" presStyleLbl="sibTrans1D1" presStyleIdx="2" presStyleCnt="4"/>
      <dgm:spPr/>
      <dgm:t>
        <a:bodyPr/>
        <a:lstStyle/>
        <a:p>
          <a:endParaRPr lang="ru-RU"/>
        </a:p>
      </dgm:t>
    </dgm:pt>
    <dgm:pt modelId="{0F10D891-6A12-4EB4-8458-9F700E164152}" type="pres">
      <dgm:prSet presAssocID="{2D8E93DB-ED25-4594-9FE1-93385BDFF609}" presName="node" presStyleLbl="node1" presStyleIdx="3" presStyleCnt="4" custScaleX="182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1531E-393D-49ED-9B61-7BAADC3EB6B8}" type="pres">
      <dgm:prSet presAssocID="{2D8E93DB-ED25-4594-9FE1-93385BDFF609}" presName="spNode" presStyleCnt="0"/>
      <dgm:spPr/>
    </dgm:pt>
    <dgm:pt modelId="{3E6B13ED-BFCA-4FEF-AA49-D26A33C5C48F}" type="pres">
      <dgm:prSet presAssocID="{F7AFA772-942D-4701-B6B4-F217A1E48950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EBF9C73C-818B-4EB2-A655-688A13BA29CB}" type="presOf" srcId="{DED97655-016A-449D-A248-F0C63A425C72}" destId="{58C868DC-8C28-4600-9F4E-A24F0A074D79}" srcOrd="0" destOrd="0" presId="urn:microsoft.com/office/officeart/2005/8/layout/cycle6"/>
    <dgm:cxn modelId="{4DECB416-2DDB-40D9-9A20-18925D70B459}" type="presOf" srcId="{3DD7D01B-BB18-4D44-9E2F-CA1D33A5B040}" destId="{6AB889E9-F609-4EB7-B618-876430E7FB4F}" srcOrd="0" destOrd="0" presId="urn:microsoft.com/office/officeart/2005/8/layout/cycle6"/>
    <dgm:cxn modelId="{EB762995-CED9-47A2-B33C-2252EFF16ADF}" type="presOf" srcId="{8C53363A-74D1-4A62-B04B-7571A1E43CF7}" destId="{2C63BA91-17FD-4523-8881-16A0C95A5B8B}" srcOrd="0" destOrd="0" presId="urn:microsoft.com/office/officeart/2005/8/layout/cycle6"/>
    <dgm:cxn modelId="{89A37D78-AB8B-4F68-97E4-B7AC8B746A48}" srcId="{05B06917-7334-4905-81AC-F71D8F7B130F}" destId="{0E6E3F5C-442A-4EC4-9BE3-985FC7DE40EC}" srcOrd="2" destOrd="0" parTransId="{F8737DE3-7EBC-45BF-8DE3-FB9794E54BB8}" sibTransId="{3DD7D01B-BB18-4D44-9E2F-CA1D33A5B040}"/>
    <dgm:cxn modelId="{4C7333F0-7E38-4AAC-AAF9-D6CB1057BEA0}" type="presOf" srcId="{05B06917-7334-4905-81AC-F71D8F7B130F}" destId="{CA91435B-7086-4FBE-881A-C32D82FA91B9}" srcOrd="0" destOrd="0" presId="urn:microsoft.com/office/officeart/2005/8/layout/cycle6"/>
    <dgm:cxn modelId="{B41687EA-64D7-4B1D-A915-3E1065D9BE63}" type="presOf" srcId="{4F514B1B-E663-45F7-9956-8951B80659F3}" destId="{A167D618-3F57-4F9C-86FA-F8517A88E812}" srcOrd="0" destOrd="0" presId="urn:microsoft.com/office/officeart/2005/8/layout/cycle6"/>
    <dgm:cxn modelId="{BE13A9EF-CAE2-4C77-8F51-2FDC16D1D2A6}" srcId="{05B06917-7334-4905-81AC-F71D8F7B130F}" destId="{2D8E93DB-ED25-4594-9FE1-93385BDFF609}" srcOrd="3" destOrd="0" parTransId="{6BC3E1D5-3032-444D-A1B3-9D5A257A4689}" sibTransId="{F7AFA772-942D-4701-B6B4-F217A1E48950}"/>
    <dgm:cxn modelId="{30D4B994-8F13-42E5-94E9-5D758DDD0562}" type="presOf" srcId="{0E6E3F5C-442A-4EC4-9BE3-985FC7DE40EC}" destId="{13DEF662-A628-48CC-869F-B065E2875326}" srcOrd="0" destOrd="0" presId="urn:microsoft.com/office/officeart/2005/8/layout/cycle6"/>
    <dgm:cxn modelId="{BF924A78-CF8B-4A97-9CF1-7F805F856513}" type="presOf" srcId="{F7AFA772-942D-4701-B6B4-F217A1E48950}" destId="{3E6B13ED-BFCA-4FEF-AA49-D26A33C5C48F}" srcOrd="0" destOrd="0" presId="urn:microsoft.com/office/officeart/2005/8/layout/cycle6"/>
    <dgm:cxn modelId="{AC754372-96E1-40C1-B72B-CCAA15446071}" srcId="{05B06917-7334-4905-81AC-F71D8F7B130F}" destId="{DED97655-016A-449D-A248-F0C63A425C72}" srcOrd="0" destOrd="0" parTransId="{CB0FC02B-691F-4486-90F3-A781C6EB2491}" sibTransId="{4F514B1B-E663-45F7-9956-8951B80659F3}"/>
    <dgm:cxn modelId="{DF59E0F4-CC31-470C-8D02-73508706A9DD}" type="presOf" srcId="{79671472-7D27-4A45-9DDA-5CE7A19F4154}" destId="{C30842D3-CFC0-42A8-B8F5-D27C41D75120}" srcOrd="0" destOrd="0" presId="urn:microsoft.com/office/officeart/2005/8/layout/cycle6"/>
    <dgm:cxn modelId="{F657B98E-A063-47AE-9CC3-396111B4FCB5}" type="presOf" srcId="{2D8E93DB-ED25-4594-9FE1-93385BDFF609}" destId="{0F10D891-6A12-4EB4-8458-9F700E164152}" srcOrd="0" destOrd="0" presId="urn:microsoft.com/office/officeart/2005/8/layout/cycle6"/>
    <dgm:cxn modelId="{6AC67EA0-1DF2-45D3-8FB7-3EC68D811B88}" srcId="{05B06917-7334-4905-81AC-F71D8F7B130F}" destId="{79671472-7D27-4A45-9DDA-5CE7A19F4154}" srcOrd="1" destOrd="0" parTransId="{06203755-4130-49A0-99EC-A977294FE090}" sibTransId="{8C53363A-74D1-4A62-B04B-7571A1E43CF7}"/>
    <dgm:cxn modelId="{3B9B580C-9EF1-4C2D-AB93-1E8BB9EDAD97}" type="presParOf" srcId="{CA91435B-7086-4FBE-881A-C32D82FA91B9}" destId="{58C868DC-8C28-4600-9F4E-A24F0A074D79}" srcOrd="0" destOrd="0" presId="urn:microsoft.com/office/officeart/2005/8/layout/cycle6"/>
    <dgm:cxn modelId="{9859BEE7-6F03-483F-98A6-FC828EB2FADE}" type="presParOf" srcId="{CA91435B-7086-4FBE-881A-C32D82FA91B9}" destId="{E6BB8C08-E887-4FA2-9309-A93E772492E0}" srcOrd="1" destOrd="0" presId="urn:microsoft.com/office/officeart/2005/8/layout/cycle6"/>
    <dgm:cxn modelId="{2A377B8B-1E55-448E-9B11-FBB7A58ED755}" type="presParOf" srcId="{CA91435B-7086-4FBE-881A-C32D82FA91B9}" destId="{A167D618-3F57-4F9C-86FA-F8517A88E812}" srcOrd="2" destOrd="0" presId="urn:microsoft.com/office/officeart/2005/8/layout/cycle6"/>
    <dgm:cxn modelId="{AFF77BA8-A775-4BD6-9C83-41CF1F42CBB6}" type="presParOf" srcId="{CA91435B-7086-4FBE-881A-C32D82FA91B9}" destId="{C30842D3-CFC0-42A8-B8F5-D27C41D75120}" srcOrd="3" destOrd="0" presId="urn:microsoft.com/office/officeart/2005/8/layout/cycle6"/>
    <dgm:cxn modelId="{08CF5E8E-E74A-4351-8745-351B827F0987}" type="presParOf" srcId="{CA91435B-7086-4FBE-881A-C32D82FA91B9}" destId="{3990C007-2097-423D-8273-7E8BA4C92D16}" srcOrd="4" destOrd="0" presId="urn:microsoft.com/office/officeart/2005/8/layout/cycle6"/>
    <dgm:cxn modelId="{DB14D2AB-B72E-4C37-AF03-F05AEB750407}" type="presParOf" srcId="{CA91435B-7086-4FBE-881A-C32D82FA91B9}" destId="{2C63BA91-17FD-4523-8881-16A0C95A5B8B}" srcOrd="5" destOrd="0" presId="urn:microsoft.com/office/officeart/2005/8/layout/cycle6"/>
    <dgm:cxn modelId="{B3B79291-DCEE-412B-A76B-013E1A229E40}" type="presParOf" srcId="{CA91435B-7086-4FBE-881A-C32D82FA91B9}" destId="{13DEF662-A628-48CC-869F-B065E2875326}" srcOrd="6" destOrd="0" presId="urn:microsoft.com/office/officeart/2005/8/layout/cycle6"/>
    <dgm:cxn modelId="{5104C0A2-1CE7-4D03-9A09-0BDFD42CBE9E}" type="presParOf" srcId="{CA91435B-7086-4FBE-881A-C32D82FA91B9}" destId="{06D079C6-735A-4028-B12B-C4BDFFD0A2F0}" srcOrd="7" destOrd="0" presId="urn:microsoft.com/office/officeart/2005/8/layout/cycle6"/>
    <dgm:cxn modelId="{8F657130-9B0C-467F-8AE3-59B402303387}" type="presParOf" srcId="{CA91435B-7086-4FBE-881A-C32D82FA91B9}" destId="{6AB889E9-F609-4EB7-B618-876430E7FB4F}" srcOrd="8" destOrd="0" presId="urn:microsoft.com/office/officeart/2005/8/layout/cycle6"/>
    <dgm:cxn modelId="{95FDE7A7-E082-4C0A-8A62-25CE62D73562}" type="presParOf" srcId="{CA91435B-7086-4FBE-881A-C32D82FA91B9}" destId="{0F10D891-6A12-4EB4-8458-9F700E164152}" srcOrd="9" destOrd="0" presId="urn:microsoft.com/office/officeart/2005/8/layout/cycle6"/>
    <dgm:cxn modelId="{57907E99-CE47-4142-A37E-2D1E9F399DA0}" type="presParOf" srcId="{CA91435B-7086-4FBE-881A-C32D82FA91B9}" destId="{7DE1531E-393D-49ED-9B61-7BAADC3EB6B8}" srcOrd="10" destOrd="0" presId="urn:microsoft.com/office/officeart/2005/8/layout/cycle6"/>
    <dgm:cxn modelId="{B62FA82F-FAA4-414F-BE0D-CB17C8141F75}" type="presParOf" srcId="{CA91435B-7086-4FBE-881A-C32D82FA91B9}" destId="{3E6B13ED-BFCA-4FEF-AA49-D26A33C5C48F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C868DC-8C28-4600-9F4E-A24F0A074D79}">
      <dsp:nvSpPr>
        <dsp:cNvPr id="0" name=""/>
        <dsp:cNvSpPr/>
      </dsp:nvSpPr>
      <dsp:spPr>
        <a:xfrm>
          <a:off x="2169384" y="192"/>
          <a:ext cx="3837240" cy="12276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Реальны, достижимы, конкретны</a:t>
          </a:r>
          <a:endParaRPr lang="ru-RU" sz="2800" kern="1200" dirty="0"/>
        </a:p>
      </dsp:txBody>
      <dsp:txXfrm>
        <a:off x="2169384" y="192"/>
        <a:ext cx="3837240" cy="1227608"/>
      </dsp:txXfrm>
    </dsp:sp>
    <dsp:sp modelId="{A167D618-3F57-4F9C-86FA-F8517A88E812}">
      <dsp:nvSpPr>
        <dsp:cNvPr id="0" name=""/>
        <dsp:cNvSpPr/>
      </dsp:nvSpPr>
      <dsp:spPr>
        <a:xfrm>
          <a:off x="1695647" y="977145"/>
          <a:ext cx="4058418" cy="4058418"/>
        </a:xfrm>
        <a:custGeom>
          <a:avLst/>
          <a:gdLst/>
          <a:ahLst/>
          <a:cxnLst/>
          <a:rect l="0" t="0" r="0" b="0"/>
          <a:pathLst>
            <a:path>
              <a:moveTo>
                <a:pt x="3016083" y="256141"/>
              </a:moveTo>
              <a:arcTo wR="2029209" hR="2029209" stAng="17945995" swAng="19080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42D3-CFC0-42A8-B8F5-D27C41D75120}">
      <dsp:nvSpPr>
        <dsp:cNvPr id="0" name=""/>
        <dsp:cNvSpPr/>
      </dsp:nvSpPr>
      <dsp:spPr>
        <a:xfrm>
          <a:off x="4336586" y="2029401"/>
          <a:ext cx="3561255" cy="12276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Соотносимы с типом и содержанием урока</a:t>
          </a:r>
          <a:endParaRPr lang="ru-RU" sz="2800" kern="1200" dirty="0"/>
        </a:p>
      </dsp:txBody>
      <dsp:txXfrm>
        <a:off x="4336586" y="2029401"/>
        <a:ext cx="3561255" cy="1227608"/>
      </dsp:txXfrm>
    </dsp:sp>
    <dsp:sp modelId="{2C63BA91-17FD-4523-8881-16A0C95A5B8B}">
      <dsp:nvSpPr>
        <dsp:cNvPr id="0" name=""/>
        <dsp:cNvSpPr/>
      </dsp:nvSpPr>
      <dsp:spPr>
        <a:xfrm>
          <a:off x="1695647" y="250848"/>
          <a:ext cx="4058418" cy="4058418"/>
        </a:xfrm>
        <a:custGeom>
          <a:avLst/>
          <a:gdLst/>
          <a:ahLst/>
          <a:cxnLst/>
          <a:rect l="0" t="0" r="0" b="0"/>
          <a:pathLst>
            <a:path>
              <a:moveTo>
                <a:pt x="3802277" y="3016083"/>
              </a:moveTo>
              <a:arcTo wR="2029209" hR="2029209" stAng="1745995" swAng="19080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EF662-A628-48CC-869F-B065E2875326}">
      <dsp:nvSpPr>
        <dsp:cNvPr id="0" name=""/>
        <dsp:cNvSpPr/>
      </dsp:nvSpPr>
      <dsp:spPr>
        <a:xfrm>
          <a:off x="2226005" y="4058610"/>
          <a:ext cx="3723998" cy="12276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Личностно ориентированы</a:t>
          </a:r>
          <a:endParaRPr lang="ru-RU" sz="2800" kern="1200" dirty="0"/>
        </a:p>
      </dsp:txBody>
      <dsp:txXfrm>
        <a:off x="2226005" y="4058610"/>
        <a:ext cx="3723998" cy="1227608"/>
      </dsp:txXfrm>
    </dsp:sp>
    <dsp:sp modelId="{6AB889E9-F609-4EB7-B618-876430E7FB4F}">
      <dsp:nvSpPr>
        <dsp:cNvPr id="0" name=""/>
        <dsp:cNvSpPr/>
      </dsp:nvSpPr>
      <dsp:spPr>
        <a:xfrm>
          <a:off x="2421944" y="250848"/>
          <a:ext cx="4058418" cy="4058418"/>
        </a:xfrm>
        <a:custGeom>
          <a:avLst/>
          <a:gdLst/>
          <a:ahLst/>
          <a:cxnLst/>
          <a:rect l="0" t="0" r="0" b="0"/>
          <a:pathLst>
            <a:path>
              <a:moveTo>
                <a:pt x="1042335" y="3802277"/>
              </a:moveTo>
              <a:arcTo wR="2029209" hR="2029209" stAng="7145995" swAng="19080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0D891-6A12-4EB4-8458-9F700E164152}">
      <dsp:nvSpPr>
        <dsp:cNvPr id="0" name=""/>
        <dsp:cNvSpPr/>
      </dsp:nvSpPr>
      <dsp:spPr>
        <a:xfrm>
          <a:off x="331758" y="2029401"/>
          <a:ext cx="3454075" cy="12276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Сформулированы продуктивно,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т.е. «от ученика»</a:t>
          </a:r>
          <a:endParaRPr lang="ru-RU" sz="2800" kern="1200" dirty="0"/>
        </a:p>
      </dsp:txBody>
      <dsp:txXfrm>
        <a:off x="331758" y="2029401"/>
        <a:ext cx="3454075" cy="1227608"/>
      </dsp:txXfrm>
    </dsp:sp>
    <dsp:sp modelId="{3E6B13ED-BFCA-4FEF-AA49-D26A33C5C48F}">
      <dsp:nvSpPr>
        <dsp:cNvPr id="0" name=""/>
        <dsp:cNvSpPr/>
      </dsp:nvSpPr>
      <dsp:spPr>
        <a:xfrm>
          <a:off x="2421944" y="977145"/>
          <a:ext cx="4058418" cy="4058418"/>
        </a:xfrm>
        <a:custGeom>
          <a:avLst/>
          <a:gdLst/>
          <a:ahLst/>
          <a:cxnLst/>
          <a:rect l="0" t="0" r="0" b="0"/>
          <a:pathLst>
            <a:path>
              <a:moveTo>
                <a:pt x="256141" y="1042335"/>
              </a:moveTo>
              <a:arcTo wR="2029209" hR="2029209" stAng="12545995" swAng="19080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44EFF-671B-4677-A0CF-DF5556655B2E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7C7DE-AEE8-47BA-B5E1-E78C486CB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24E77B90-4CFF-4095-A6E7-0B1F292391D6}" type="slidenum">
              <a:rPr lang="ru-RU" smtClean="0"/>
              <a:pPr defTabSz="920750"/>
              <a:t>4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23FA4C8E-5503-4AC7-BC38-1F2FB8AC86DF}" type="slidenum">
              <a:rPr lang="ru-RU" smtClean="0"/>
              <a:pPr defTabSz="920750"/>
              <a:t>6</a:t>
            </a:fld>
            <a:endParaRPr lang="ru-R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mtClean="0"/>
              <a:t>Работа с таблицей целей</a:t>
            </a:r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6C4ABFD-8BB4-42B2-A97F-30A95D0EEF02}" type="slidenum">
              <a:rPr lang="ru-RU" smtClean="0"/>
              <a:pPr defTabSz="920750"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74DA4C-9CA2-49F6-9757-AC3C2F60B5A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9D816C2-4101-4F6A-A77D-EA4CFA828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720" y="980728"/>
            <a:ext cx="8572560" cy="252288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/>
              <a:t>Проектирование  урока в условиях введения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ru-RU" sz="5400" b="1" dirty="0" smtClean="0"/>
              <a:t>ФГОС НОО 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4786313"/>
            <a:ext cx="5014913" cy="1214437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</a:rPr>
              <a:t>Грачева Тамара Викторовна, </a:t>
            </a:r>
          </a:p>
          <a:p>
            <a:pPr eaLnBrk="1" hangingPunct="1"/>
            <a:r>
              <a:rPr lang="ru-RU" sz="2000" b="1" dirty="0" smtClean="0">
                <a:solidFill>
                  <a:srgbClr val="7030A0"/>
                </a:solidFill>
              </a:rPr>
              <a:t>учитель начальных классов высшей квалификационной категории</a:t>
            </a:r>
          </a:p>
          <a:p>
            <a:pPr eaLnBrk="1" hangingPunct="1"/>
            <a:r>
              <a:rPr lang="ru-RU" sz="2400" b="1" dirty="0" smtClean="0">
                <a:solidFill>
                  <a:srgbClr val="7030A0"/>
                </a:solidFill>
              </a:rPr>
              <a:t>МБОУ СОШ № 10 г. Павлово</a:t>
            </a:r>
          </a:p>
        </p:txBody>
      </p:sp>
      <p:sp>
        <p:nvSpPr>
          <p:cNvPr id="1536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FFFF92-D4C6-477A-8920-303B832B4726}" type="datetime1">
              <a:rPr lang="ru-RU" smtClean="0">
                <a:solidFill>
                  <a:srgbClr val="000000"/>
                </a:solidFill>
              </a:rPr>
              <a:pPr/>
              <a:t>30.11.2014</a:t>
            </a:fld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 l="33434" t="-4277"/>
          <a:stretch>
            <a:fillRect/>
          </a:stretch>
        </p:blipFill>
        <p:spPr bwMode="auto">
          <a:xfrm>
            <a:off x="899592" y="3356992"/>
            <a:ext cx="2157413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04664"/>
          <a:ext cx="8640960" cy="585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содержательный компонент</a:t>
                      </a:r>
                      <a:endParaRPr lang="en-US" sz="24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Соответствует ФГОС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Не соответствует ФГОС</a:t>
                      </a:r>
                    </a:p>
                  </a:txBody>
                  <a:tcPr/>
                </a:tc>
              </a:tr>
              <a:tr h="1901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урока продумано с учётом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компетентностного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подхода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урока не предусматривает реализацию  </a:t>
                      </a:r>
                      <a:r>
                        <a:rPr kumimoji="0"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компетентностного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подхода</a:t>
                      </a:r>
                      <a:endParaRPr lang="ru-RU" sz="2800" b="1" dirty="0" smtClean="0"/>
                    </a:p>
                  </a:txBody>
                  <a:tcPr/>
                </a:tc>
              </a:tr>
              <a:tr h="120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Реализуется принцип связи теории с практикой, обучения с жизнью.</a:t>
                      </a:r>
                      <a:endParaRPr lang="ru-RU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Отсутствует связь обучения с жизнью</a:t>
                      </a:r>
                      <a:endParaRPr lang="ru-RU" sz="2800" b="1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Используются не только предметные задания, но и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компетентностные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задачи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(«знание – в действии»)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Используются задания предметного характера</a:t>
                      </a:r>
                      <a:endParaRPr lang="ru-RU" sz="2800" b="1" dirty="0" smtClean="0"/>
                    </a:p>
                    <a:p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1357312"/>
          <a:ext cx="8215312" cy="4847590"/>
        </p:xfrm>
        <a:graphic>
          <a:graphicData uri="http://schemas.openxmlformats.org/drawingml/2006/table">
            <a:tbl>
              <a:tblPr/>
              <a:tblGrid>
                <a:gridCol w="3071812"/>
                <a:gridCol w="5143500"/>
              </a:tblGrid>
              <a:tr h="325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Традиционные задания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Продуктивные задания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2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Вычисли стоимость четырёх книг по цене 199 рублей и одного календаря за 250 рублей</a:t>
                      </a: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Хватит ли 1000 рублей на покупку четырёх книг по цене 199 рублей и одного календаря за 250 рублей?</a:t>
                      </a: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Перечислите отличия растений от животных.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Лягушонок прыгал и кричал: «Я зеленый – значит, я растение!» Что ему ответил умный утенок Кряк?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2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Перечислите имена существительные, которые относятся к 1-му, 2-му и 3-му склонению.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нужно сделать, чтобы определить, к какому склонению относится имя существительное?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Определите площадь прямоугольника.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 план комнаты и размеры ковров. Определите, какой из предложенных ковров полностью закроет пол.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122" marR="621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02" name="Rectangle 1"/>
          <p:cNvSpPr>
            <a:spLocks noChangeArrowheads="1"/>
          </p:cNvSpPr>
          <p:nvPr/>
        </p:nvSpPr>
        <p:spPr bwMode="auto">
          <a:xfrm>
            <a:off x="928688" y="496700"/>
            <a:ext cx="707231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Продуктивные задания </a:t>
            </a:r>
            <a:r>
              <a:rPr lang="ru-RU" sz="2400" b="1" i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– главное средство </a:t>
            </a:r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достижения</a:t>
            </a:r>
            <a:r>
              <a:rPr lang="ru-RU" sz="2400" b="1" i="1" dirty="0" smtClean="0">
                <a:solidFill>
                  <a:srgbClr val="C00000"/>
                </a:solidFill>
                <a:cs typeface="Times New Roman" pitchFamily="18" charset="0"/>
              </a:rPr>
              <a:t> результата </a:t>
            </a:r>
            <a:r>
              <a:rPr lang="ru-RU" sz="2400" b="1" i="1" dirty="0">
                <a:solidFill>
                  <a:srgbClr val="C00000"/>
                </a:solidFill>
                <a:cs typeface="Times New Roman" pitchFamily="18" charset="0"/>
              </a:rPr>
              <a:t>образования</a:t>
            </a:r>
            <a:r>
              <a:rPr lang="ru-RU" sz="1400" b="1" dirty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6103" name="Прямоугольник 3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ФГОС</a:t>
            </a:r>
            <a:r>
              <a:rPr lang="ru-RU" sz="1600"/>
              <a:t> </a:t>
            </a:r>
          </a:p>
        </p:txBody>
      </p:sp>
      <p:pic>
        <p:nvPicPr>
          <p:cNvPr id="4610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88640"/>
          <a:ext cx="8640960" cy="6631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319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Методы обучения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Соответствует ФГОС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Не соответствует ФГОС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5312029">
                <a:tc>
                  <a:txBody>
                    <a:bodyPr/>
                    <a:lstStyle/>
                    <a:p>
                      <a:pPr algn="l"/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уроке широко используются 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проблемные методы обучения (частично</a:t>
                      </a:r>
                      <a:r>
                        <a:rPr kumimoji="0" lang="ru-RU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поисковый, исследовательский). </a:t>
                      </a: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Организована поисковая, исследовательская деятельность учащихся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уроке преобладают традиционные методы обучения 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(объяснительно-иллюстративный, репродуктивный). </a:t>
                      </a: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детей носит преимущественно 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репродуктивный </a:t>
                      </a: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6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592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Педагогические технологии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87732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b="1" dirty="0" smtClean="0"/>
              <a:t>Проблемно-диалогическая технология</a:t>
            </a:r>
            <a:endParaRPr lang="en-US" dirty="0" smtClean="0"/>
          </a:p>
          <a:p>
            <a:r>
              <a:rPr lang="ru-RU" b="1" dirty="0" smtClean="0"/>
              <a:t>Технология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метода </a:t>
            </a:r>
            <a:endParaRPr lang="en-US" b="1" dirty="0" smtClean="0"/>
          </a:p>
          <a:p>
            <a:r>
              <a:rPr lang="ru-RU" b="1" dirty="0" smtClean="0"/>
              <a:t>Технология оценивания </a:t>
            </a:r>
            <a:endParaRPr lang="en-US" b="1" dirty="0" smtClean="0"/>
          </a:p>
          <a:p>
            <a:r>
              <a:rPr lang="ru-RU" b="1" dirty="0" smtClean="0"/>
              <a:t>Технология продуктивного чтения</a:t>
            </a:r>
          </a:p>
          <a:p>
            <a:r>
              <a:rPr lang="ru-RU" b="1" dirty="0" smtClean="0"/>
              <a:t>Технология развития </a:t>
            </a:r>
            <a:r>
              <a:rPr lang="ru-RU" b="1" dirty="0" err="1" smtClean="0"/>
              <a:t>критическогомышления</a:t>
            </a:r>
            <a:endParaRPr lang="en-US" b="1" dirty="0" smtClean="0"/>
          </a:p>
          <a:p>
            <a:r>
              <a:rPr lang="ru-RU" b="1" dirty="0" smtClean="0"/>
              <a:t>Технология проектов и жизненных задач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1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8964488" cy="6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7"/>
                <a:gridCol w="1749137"/>
                <a:gridCol w="2992410"/>
                <a:gridCol w="3704334"/>
              </a:tblGrid>
              <a:tr h="432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УЧЕНИКИ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0661">
                <a:tc rowSpan="7"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Постановка проблемы</a:t>
                      </a:r>
                      <a:endParaRPr lang="ru-RU" sz="28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Актуализация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знаний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-Найдите площадь прямоугольника со сторонами 15 см и 3 см.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Легко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выполняют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26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Задание на новый 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материал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 листочках найдите площадь прямоугольника со сторонами 56 см и 21 см.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Испытывают затруднение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(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Проблемная ситуация)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7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Побуждение к осознанию проблемы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-Смогли выполнить задание?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-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Нет, не смогли.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7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-В чем затруднение?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-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Это новое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умножение.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35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-Чем это задание не похоже на предыдущее?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-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Надо умножить на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двузначное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число, а мы такого еще не решали.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(Осознание проблемы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6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Побуждение  к проблеме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-Какова сегодня тема урока?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Умножение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 двузначное число 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(Тема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2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Фиксирует тему на доске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7300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04664"/>
          <a:ext cx="8640960" cy="591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Организация взаимодействия</a:t>
                      </a:r>
                      <a:endParaRPr lang="en-US" sz="24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Соответствует ФГОС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Не соответствует ФГОС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821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организуется в форме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учебного сотрудничества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строится в форме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руководства и подчинения</a:t>
                      </a:r>
                      <a:endParaRPr lang="ru-RU" sz="3200" b="1" dirty="0" smtClean="0"/>
                    </a:p>
                  </a:txBody>
                  <a:tcPr/>
                </a:tc>
              </a:tr>
              <a:tr h="120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Стиль общения является гибким, при этом преобладает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демократический стиль общения</a:t>
                      </a:r>
                      <a:endParaRPr lang="ru-RU" sz="3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Преобладает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авторитарный стиль общения</a:t>
                      </a:r>
                      <a:endParaRPr lang="ru-RU" sz="3200" b="1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 является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субъектом учебной деятельности, 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 демонстрирует познавательную деятельность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Организуется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взаимодействие 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детей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 с другом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 является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объектом педагогических воздействий 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 стороны учителя, он демонстрирует внешнюю активность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Преобладает взаимодействие детей с учителем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10 шагов учебной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6379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повторение необходимого</a:t>
            </a:r>
          </a:p>
          <a:p>
            <a:pPr lvl="0"/>
            <a:r>
              <a:rPr lang="ru-RU" dirty="0" smtClean="0"/>
              <a:t> итог повторения </a:t>
            </a:r>
          </a:p>
          <a:p>
            <a:pPr lvl="0"/>
            <a:r>
              <a:rPr lang="ru-RU" dirty="0" smtClean="0"/>
              <a:t>пробное учебное действие </a:t>
            </a:r>
          </a:p>
          <a:p>
            <a:pPr lvl="0"/>
            <a:r>
              <a:rPr lang="ru-RU" dirty="0" smtClean="0"/>
              <a:t>фиксирование своего затруднения </a:t>
            </a:r>
          </a:p>
          <a:p>
            <a:pPr lvl="0"/>
            <a:r>
              <a:rPr lang="ru-RU" dirty="0" smtClean="0"/>
              <a:t>переход к обдумыванию </a:t>
            </a:r>
          </a:p>
          <a:p>
            <a:pPr lvl="0"/>
            <a:r>
              <a:rPr lang="ru-RU" dirty="0" smtClean="0"/>
              <a:t>выявление причины затруднения</a:t>
            </a:r>
          </a:p>
          <a:p>
            <a:pPr lvl="0"/>
            <a:r>
              <a:rPr lang="ru-RU" dirty="0" smtClean="0"/>
              <a:t>постановка цели </a:t>
            </a:r>
          </a:p>
          <a:p>
            <a:pPr lvl="0"/>
            <a:r>
              <a:rPr lang="ru-RU" dirty="0" smtClean="0"/>
              <a:t>построение нового способа действий</a:t>
            </a:r>
          </a:p>
          <a:p>
            <a:pPr lvl="0"/>
            <a:r>
              <a:rPr lang="ru-RU" dirty="0" smtClean="0"/>
              <a:t>усвоение </a:t>
            </a:r>
            <a:r>
              <a:rPr lang="ru-RU" smtClean="0"/>
              <a:t>нового знания </a:t>
            </a:r>
            <a:endParaRPr lang="ru-RU" dirty="0" smtClean="0"/>
          </a:p>
          <a:p>
            <a:pPr lvl="0"/>
            <a:r>
              <a:rPr lang="ru-RU" dirty="0" smtClean="0"/>
              <a:t>самоконтроль усвоения нового знания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Проектирование урока</a:t>
            </a:r>
          </a:p>
        </p:txBody>
      </p:sp>
      <p:sp>
        <p:nvSpPr>
          <p:cNvPr id="18" name="Овал 17"/>
          <p:cNvSpPr/>
          <p:nvPr/>
        </p:nvSpPr>
        <p:spPr>
          <a:xfrm>
            <a:off x="250825" y="4076700"/>
            <a:ext cx="2089150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Цели</a:t>
            </a:r>
          </a:p>
        </p:txBody>
      </p:sp>
      <p:sp>
        <p:nvSpPr>
          <p:cNvPr id="19" name="Овал 18"/>
          <p:cNvSpPr/>
          <p:nvPr/>
        </p:nvSpPr>
        <p:spPr>
          <a:xfrm>
            <a:off x="1331641" y="2276475"/>
            <a:ext cx="3384376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Содержание</a:t>
            </a:r>
          </a:p>
        </p:txBody>
      </p:sp>
      <p:sp>
        <p:nvSpPr>
          <p:cNvPr id="20" name="Овал 19"/>
          <p:cNvSpPr/>
          <p:nvPr/>
        </p:nvSpPr>
        <p:spPr>
          <a:xfrm>
            <a:off x="5435600" y="2060575"/>
            <a:ext cx="2665413" cy="1439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Средства</a:t>
            </a:r>
            <a:r>
              <a:rPr lang="ru-RU" dirty="0"/>
              <a:t> </a:t>
            </a:r>
          </a:p>
        </p:txBody>
      </p:sp>
      <p:sp>
        <p:nvSpPr>
          <p:cNvPr id="21" name="Овал 20"/>
          <p:cNvSpPr/>
          <p:nvPr/>
        </p:nvSpPr>
        <p:spPr>
          <a:xfrm>
            <a:off x="3492500" y="3789363"/>
            <a:ext cx="4103688" cy="122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Взаимодействие</a:t>
            </a:r>
            <a:r>
              <a:rPr lang="ru-RU" dirty="0"/>
              <a:t> </a:t>
            </a:r>
          </a:p>
        </p:txBody>
      </p:sp>
      <p:sp>
        <p:nvSpPr>
          <p:cNvPr id="22" name="Овал 21"/>
          <p:cNvSpPr/>
          <p:nvPr/>
        </p:nvSpPr>
        <p:spPr>
          <a:xfrm>
            <a:off x="3492500" y="5661025"/>
            <a:ext cx="26638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Результат  </a:t>
            </a:r>
          </a:p>
        </p:txBody>
      </p:sp>
      <p:sp>
        <p:nvSpPr>
          <p:cNvPr id="23" name="Выгнутая вверх стрелка 22"/>
          <p:cNvSpPr/>
          <p:nvPr/>
        </p:nvSpPr>
        <p:spPr>
          <a:xfrm rot="16505141">
            <a:off x="460375" y="2967038"/>
            <a:ext cx="1328738" cy="8747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>
            <a:off x="3132138" y="1557338"/>
            <a:ext cx="2916237" cy="730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rot="8140586">
            <a:off x="6072188" y="5214938"/>
            <a:ext cx="1930400" cy="7905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 rot="6698160">
            <a:off x="7426325" y="3505201"/>
            <a:ext cx="1131887" cy="8683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 rot="6872650">
            <a:off x="2104232" y="4923631"/>
            <a:ext cx="615950" cy="22526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Проектирование урока как технологической цепочки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459" name="Дата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7A4A7-A506-4D6E-8B4E-6DA04E45E368}" type="datetime1">
              <a:rPr lang="ru-RU" smtClean="0">
                <a:solidFill>
                  <a:srgbClr val="000000"/>
                </a:solidFill>
              </a:rPr>
              <a:pPr/>
              <a:t>30.11.2014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6136" y="2060848"/>
            <a:ext cx="2088232" cy="10801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75856" y="1484784"/>
            <a:ext cx="2376487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2" name="TextBox 14"/>
          <p:cNvSpPr txBox="1">
            <a:spLocks noChangeArrowheads="1"/>
          </p:cNvSpPr>
          <p:nvPr/>
        </p:nvSpPr>
        <p:spPr bwMode="auto">
          <a:xfrm>
            <a:off x="3131840" y="1772816"/>
            <a:ext cx="27363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роектирование</a:t>
            </a:r>
          </a:p>
          <a:p>
            <a:pPr algn="ctr"/>
            <a:r>
              <a:rPr lang="ru-RU" sz="2000" b="1" dirty="0" smtClean="0"/>
              <a:t>урока</a:t>
            </a:r>
            <a:endParaRPr lang="en-US" sz="2400" b="1" dirty="0" smtClean="0"/>
          </a:p>
          <a:p>
            <a:endParaRPr lang="ru-RU" sz="2400" b="1" dirty="0"/>
          </a:p>
        </p:txBody>
      </p:sp>
      <p:sp>
        <p:nvSpPr>
          <p:cNvPr id="19463" name="TextBox 15"/>
          <p:cNvSpPr txBox="1">
            <a:spLocks noChangeArrowheads="1"/>
          </p:cNvSpPr>
          <p:nvPr/>
        </p:nvSpPr>
        <p:spPr bwMode="auto">
          <a:xfrm>
            <a:off x="5868144" y="1916832"/>
            <a:ext cx="22905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err="1" smtClean="0"/>
              <a:t>целеполагание</a:t>
            </a:r>
            <a:endParaRPr lang="ru-RU" sz="2000" b="1" dirty="0" smtClean="0"/>
          </a:p>
          <a:p>
            <a:pPr algn="ctr"/>
            <a:r>
              <a:rPr lang="ru-RU" sz="2000" b="1" dirty="0"/>
              <a:t>н</a:t>
            </a:r>
            <a:r>
              <a:rPr lang="ru-RU" sz="2000" b="1" dirty="0" smtClean="0"/>
              <a:t>а уроке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7" name="Овал 16"/>
          <p:cNvSpPr/>
          <p:nvPr/>
        </p:nvSpPr>
        <p:spPr>
          <a:xfrm>
            <a:off x="3492500" y="3357563"/>
            <a:ext cx="2232025" cy="13675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84888" y="3284539"/>
            <a:ext cx="2375544" cy="12965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012160" y="4869160"/>
            <a:ext cx="2088232" cy="11518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75856" y="5229200"/>
            <a:ext cx="2448272" cy="14409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43608" y="4797152"/>
            <a:ext cx="2016224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55576" y="3429000"/>
            <a:ext cx="216024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115616" y="2204864"/>
            <a:ext cx="208823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71" name="TextBox 23"/>
          <p:cNvSpPr txBox="1">
            <a:spLocks noChangeArrowheads="1"/>
          </p:cNvSpPr>
          <p:nvPr/>
        </p:nvSpPr>
        <p:spPr bwMode="auto">
          <a:xfrm>
            <a:off x="6156176" y="3501008"/>
            <a:ext cx="24626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тбор содержания</a:t>
            </a:r>
            <a:endParaRPr lang="ru-RU" sz="2000" b="1" dirty="0"/>
          </a:p>
          <a:p>
            <a:pPr algn="ctr"/>
            <a:r>
              <a:rPr lang="ru-RU" sz="2000" b="1" dirty="0" smtClean="0"/>
              <a:t>учебного </a:t>
            </a:r>
          </a:p>
          <a:p>
            <a:pPr algn="ctr"/>
            <a:r>
              <a:rPr lang="ru-RU" sz="2000" b="1" dirty="0" smtClean="0"/>
              <a:t>материала</a:t>
            </a:r>
            <a:endParaRPr lang="ru-RU" sz="1600" b="1" dirty="0"/>
          </a:p>
        </p:txBody>
      </p:sp>
      <p:sp>
        <p:nvSpPr>
          <p:cNvPr id="19472" name="TextBox 25"/>
          <p:cNvSpPr txBox="1">
            <a:spLocks noChangeArrowheads="1"/>
          </p:cNvSpPr>
          <p:nvPr/>
        </p:nvSpPr>
        <p:spPr bwMode="auto">
          <a:xfrm>
            <a:off x="6012160" y="4941168"/>
            <a:ext cx="20882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  методы </a:t>
            </a:r>
            <a:r>
              <a:rPr lang="ru-RU" sz="2000" b="1" dirty="0"/>
              <a:t>и </a:t>
            </a:r>
            <a:endParaRPr lang="ru-RU" sz="2000" b="1" dirty="0" smtClean="0"/>
          </a:p>
          <a:p>
            <a:r>
              <a:rPr lang="ru-RU" sz="2000" b="1" dirty="0" smtClean="0"/>
              <a:t>        приёмы </a:t>
            </a:r>
            <a:endParaRPr lang="ru-RU" sz="2000" b="1" dirty="0"/>
          </a:p>
          <a:p>
            <a:r>
              <a:rPr lang="ru-RU" sz="2000" b="1" dirty="0" smtClean="0"/>
              <a:t>       обучения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91880" y="5229200"/>
            <a:ext cx="19559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ф</a:t>
            </a:r>
            <a:r>
              <a:rPr lang="ru-RU" sz="2000" b="1" dirty="0" smtClean="0"/>
              <a:t>ормы 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рганизации </a:t>
            </a:r>
          </a:p>
          <a:p>
            <a:pPr algn="ctr"/>
            <a:r>
              <a:rPr lang="ru-RU" sz="2000" b="1" dirty="0" smtClean="0"/>
              <a:t>деятельности </a:t>
            </a:r>
          </a:p>
          <a:p>
            <a:pPr algn="ctr"/>
            <a:r>
              <a:rPr lang="ru-RU" sz="2000" b="1" dirty="0" smtClean="0"/>
              <a:t>обучающихся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187624" y="4941168"/>
            <a:ext cx="1749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одготовка  </a:t>
            </a:r>
          </a:p>
          <a:p>
            <a:pPr algn="ctr"/>
            <a:r>
              <a:rPr lang="ru-RU" sz="2000" b="1" dirty="0" smtClean="0"/>
              <a:t>к домашней </a:t>
            </a:r>
          </a:p>
          <a:p>
            <a:pPr algn="ctr"/>
            <a:r>
              <a:rPr lang="ru-RU" sz="2000" b="1" dirty="0" smtClean="0"/>
              <a:t>работе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7584" y="3429000"/>
            <a:ext cx="1899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Оценка,</a:t>
            </a:r>
          </a:p>
          <a:p>
            <a:pPr algn="ctr"/>
            <a:r>
              <a:rPr lang="ru-RU" sz="2000" b="1" dirty="0" smtClean="0"/>
              <a:t>самооценка </a:t>
            </a:r>
          </a:p>
          <a:p>
            <a:pPr algn="ctr"/>
            <a:r>
              <a:rPr lang="ru-RU" sz="2000" b="1" dirty="0" smtClean="0"/>
              <a:t>деятельности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31640" y="2420888"/>
            <a:ext cx="1534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рефлексия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923928" y="3717032"/>
            <a:ext cx="124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урок</a:t>
            </a:r>
            <a:endParaRPr lang="ru-RU" sz="3600" b="1" dirty="0"/>
          </a:p>
        </p:txBody>
      </p:sp>
      <p:sp>
        <p:nvSpPr>
          <p:cNvPr id="31" name="Стрелка вниз 30"/>
          <p:cNvSpPr/>
          <p:nvPr/>
        </p:nvSpPr>
        <p:spPr>
          <a:xfrm rot="18320121">
            <a:off x="5492860" y="233363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453950">
            <a:off x="6418620" y="448353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 rot="19986372">
            <a:off x="2466906" y="4549190"/>
            <a:ext cx="249748" cy="3035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 rot="1578559">
            <a:off x="2388665" y="3189880"/>
            <a:ext cx="288032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лево 34"/>
          <p:cNvSpPr/>
          <p:nvPr/>
        </p:nvSpPr>
        <p:spPr>
          <a:xfrm rot="19831602">
            <a:off x="5702806" y="5503279"/>
            <a:ext cx="311749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 rot="2760358">
            <a:off x="3042893" y="5371553"/>
            <a:ext cx="317843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9186526">
            <a:off x="6215122" y="3127907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4730808">
            <a:off x="3178580" y="232361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последовательность проектирования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 fontScale="77500" lnSpcReduction="20000"/>
          </a:bodyPr>
          <a:lstStyle/>
          <a:p>
            <a:r>
              <a:rPr lang="ru-RU" sz="4000" b="1" dirty="0" smtClean="0"/>
              <a:t>Определить результат урока </a:t>
            </a:r>
          </a:p>
          <a:p>
            <a:r>
              <a:rPr lang="ru-RU" sz="4000" b="1" dirty="0" smtClean="0"/>
              <a:t>Отобрать задания из УМК</a:t>
            </a:r>
          </a:p>
          <a:p>
            <a:r>
              <a:rPr lang="ru-RU" sz="4000" b="1" dirty="0" smtClean="0"/>
              <a:t>Определить примерное время на выполнение заданий.</a:t>
            </a:r>
          </a:p>
          <a:p>
            <a:r>
              <a:rPr lang="ru-RU" sz="4000" b="1" dirty="0" smtClean="0"/>
              <a:t>Предусмотреть основные логические моменты урока</a:t>
            </a:r>
          </a:p>
          <a:p>
            <a:r>
              <a:rPr lang="ru-RU" sz="4000" b="1" dirty="0" smtClean="0"/>
              <a:t>Продумать</a:t>
            </a:r>
            <a:r>
              <a:rPr lang="en-US" sz="4000" b="1" dirty="0" smtClean="0"/>
              <a:t> </a:t>
            </a:r>
            <a:r>
              <a:rPr lang="ru-RU" sz="4000" b="1" dirty="0" smtClean="0"/>
              <a:t>деятельность детей </a:t>
            </a:r>
          </a:p>
          <a:p>
            <a:r>
              <a:rPr lang="ru-RU" sz="4000" b="1" dirty="0" smtClean="0"/>
              <a:t>Предусмотреть, в какие моменты нужно проверить, контролируют ли дети то, что они делают</a:t>
            </a:r>
          </a:p>
          <a:p>
            <a:r>
              <a:rPr lang="ru-RU" sz="4000" b="1" dirty="0" smtClean="0"/>
              <a:t>Предусмотреть на каждом уроке рефлексивные моменты</a:t>
            </a:r>
          </a:p>
          <a:p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новые педагогические тенденции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изменение </a:t>
            </a:r>
            <a:r>
              <a:rPr lang="ru-RU" b="1" dirty="0" err="1" smtClean="0"/>
              <a:t>целеполагания</a:t>
            </a:r>
            <a:r>
              <a:rPr lang="ru-RU" dirty="0" smtClean="0"/>
              <a:t> в направлении </a:t>
            </a:r>
            <a:r>
              <a:rPr lang="ru-RU" dirty="0" err="1" smtClean="0"/>
              <a:t>природосообразности</a:t>
            </a:r>
            <a:r>
              <a:rPr lang="ru-RU" dirty="0" smtClean="0"/>
              <a:t> обучения</a:t>
            </a:r>
          </a:p>
          <a:p>
            <a:r>
              <a:rPr lang="ru-RU" dirty="0" smtClean="0"/>
              <a:t>усиление </a:t>
            </a:r>
            <a:r>
              <a:rPr lang="ru-RU" b="1" dirty="0" smtClean="0"/>
              <a:t>личностной ориентации </a:t>
            </a:r>
            <a:r>
              <a:rPr lang="ru-RU" dirty="0" smtClean="0"/>
              <a:t>образования</a:t>
            </a:r>
          </a:p>
          <a:p>
            <a:r>
              <a:rPr lang="ru-RU" b="1" dirty="0" smtClean="0"/>
              <a:t>индивидуализация</a:t>
            </a:r>
            <a:r>
              <a:rPr lang="ru-RU" dirty="0" smtClean="0"/>
              <a:t> </a:t>
            </a:r>
            <a:r>
              <a:rPr lang="ru-RU" dirty="0" smtClean="0"/>
              <a:t>образовательных траекторий учащихся</a:t>
            </a:r>
          </a:p>
          <a:p>
            <a:r>
              <a:rPr lang="ru-RU" b="1" dirty="0" smtClean="0"/>
              <a:t>творческая </a:t>
            </a:r>
            <a:r>
              <a:rPr lang="ru-RU" b="1" dirty="0" smtClean="0"/>
              <a:t>и развивающая направленность</a:t>
            </a:r>
            <a:r>
              <a:rPr lang="ru-RU" dirty="0" smtClean="0"/>
              <a:t> базового обучения</a:t>
            </a:r>
          </a:p>
          <a:p>
            <a:r>
              <a:rPr lang="ru-RU" b="1" dirty="0" err="1" smtClean="0"/>
              <a:t>технологизация</a:t>
            </a:r>
            <a:r>
              <a:rPr lang="ru-RU" b="1" dirty="0" smtClean="0"/>
              <a:t> </a:t>
            </a:r>
            <a:r>
              <a:rPr lang="ru-RU" b="1" dirty="0" smtClean="0"/>
              <a:t>и компьютеризация </a:t>
            </a:r>
            <a:r>
              <a:rPr lang="ru-RU" dirty="0" smtClean="0"/>
              <a:t>учебного процесса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Источник дополнительной информации</a:t>
            </a:r>
          </a:p>
          <a:p>
            <a:pPr eaLnBrk="1" hangingPunct="1"/>
            <a:r>
              <a:rPr lang="ru-RU" sz="2800" b="1" dirty="0" smtClean="0"/>
              <a:t>Современное оформление урока</a:t>
            </a:r>
          </a:p>
          <a:p>
            <a:pPr eaLnBrk="1" hangingPunct="1"/>
            <a:r>
              <a:rPr lang="ru-RU" sz="2800" b="1" dirty="0" smtClean="0"/>
              <a:t>Использование электронных образовательных ресурсов </a:t>
            </a:r>
          </a:p>
          <a:p>
            <a:pPr eaLnBrk="1" hangingPunct="1"/>
            <a:r>
              <a:rPr lang="ru-RU" sz="2800" b="1" dirty="0" smtClean="0"/>
              <a:t>Использование различных способов  получения и усвоения  основной образовательной программы</a:t>
            </a:r>
          </a:p>
          <a:p>
            <a:pPr eaLnBrk="1" hangingPunct="1"/>
            <a:r>
              <a:rPr lang="ru-RU" sz="2800" b="1" dirty="0" smtClean="0"/>
              <a:t>Рациональное использование времени урока</a:t>
            </a:r>
          </a:p>
          <a:p>
            <a:pPr eaLnBrk="1" hangingPunct="1"/>
            <a:r>
              <a:rPr lang="ru-RU" sz="2800" b="1" dirty="0" smtClean="0"/>
              <a:t>Оптимизация труда учителя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ИКТ-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6868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5C177D-AB97-45E2-B485-6655CA17E68F}" type="datetime1">
              <a:rPr lang="ru-RU" smtClean="0">
                <a:solidFill>
                  <a:srgbClr val="000000"/>
                </a:solidFill>
              </a:rPr>
              <a:pPr/>
              <a:t>30.11.2014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Контроль и оценка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Урок должен быть наполнен не оценочной деятельностью учителя, а </a:t>
            </a:r>
            <a:r>
              <a:rPr lang="ru-RU" b="1" i="1" dirty="0" err="1" smtClean="0">
                <a:solidFill>
                  <a:srgbClr val="7030A0"/>
                </a:solidFill>
              </a:rPr>
              <a:t>самооценочной</a:t>
            </a:r>
            <a:r>
              <a:rPr lang="ru-RU" b="1" dirty="0" smtClean="0"/>
              <a:t> деятельностью учащихся.</a:t>
            </a:r>
            <a:endParaRPr lang="en-US" b="1" dirty="0" smtClean="0"/>
          </a:p>
          <a:p>
            <a:r>
              <a:rPr lang="ru-RU" b="1" dirty="0" smtClean="0"/>
              <a:t>Нормой в работе педагога при оценке учащегося становится </a:t>
            </a:r>
            <a:r>
              <a:rPr lang="ru-RU" b="1" i="1" dirty="0" smtClean="0">
                <a:solidFill>
                  <a:srgbClr val="7030A0"/>
                </a:solidFill>
              </a:rPr>
              <a:t>определение степени индивидуального продвижения ребёнка в режиме саморазвития</a:t>
            </a:r>
            <a:r>
              <a:rPr lang="ru-RU" dirty="0" smtClean="0"/>
              <a:t>, </a:t>
            </a:r>
            <a:r>
              <a:rPr lang="ru-RU" b="1" dirty="0" smtClean="0"/>
              <a:t>а не сравнение его результатов с результатами других детей.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5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r>
              <a:rPr lang="ru-RU" sz="2400" smtClean="0"/>
              <a:t>В методическом пособии представлена новая технология подготовки и проведения открытых уроков в школе, предполагающая предварительное раскрытие перед педагогами проекта урока с его полным обоснованием и творческой лабораторией учителя, что позволяет обеспечить мотивацию приглашенных педагогов еще до урока и делает их присутствие на уроке осознанным и заинтересованным.</a:t>
            </a:r>
            <a:br>
              <a:rPr lang="ru-RU" sz="2400" smtClean="0"/>
            </a:br>
            <a:endParaRPr lang="ru-RU" sz="2400" smtClean="0"/>
          </a:p>
          <a:p>
            <a:endParaRPr lang="ru-RU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853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8132" name="Дата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191741-2C93-4052-80C8-3933AAC23DF1}" type="datetime1">
              <a:rPr lang="ru-RU" smtClean="0">
                <a:solidFill>
                  <a:srgbClr val="000000"/>
                </a:solidFill>
              </a:rPr>
              <a:pPr/>
              <a:t>30.11.2014</a:t>
            </a:fld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48133" name="Рисунок 2" descr="Как подготовить и провести открытый урок (современная технолог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60350"/>
            <a:ext cx="159067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1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ru-RU" sz="2400" smtClean="0"/>
              <a:t>В краткой форме представлена логика разноуровневого обучения в рамках любой учебной темы. Такая система работы обеспечивает успех всем ученикам класса без использования обязательных домашних заданий. Предлагается деление учебного материала по любой теме на пять уровней и предлагаются, соответственно, пять моделей ведения уроков.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63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9156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A5C3C5-373E-4D6C-8E64-277375126A41}" type="datetime1">
              <a:rPr lang="ru-RU" smtClean="0">
                <a:solidFill>
                  <a:srgbClr val="000000"/>
                </a:solidFill>
              </a:rPr>
              <a:pPr/>
              <a:t>30.11.2014</a:t>
            </a:fld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49157" name="Рисунок 4" descr="Как учить и учиться на уроке так, чтобы хотелось учиться. Альбом-справочн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15888"/>
            <a:ext cx="1433512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396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514322" cy="6192688"/>
          </a:xfrm>
        </p:spPr>
        <p:txBody>
          <a:bodyPr/>
          <a:lstStyle/>
          <a:p>
            <a:pPr indent="449263" algn="just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Учитель,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 его отношение к учебному процессу, его творчество и профессионализм, его желание раскрыть способности каждого ребенка – вот это всё и есть главный ресурс, без которого невозможно воплощение новых стандартов школьного образования. </a:t>
            </a:r>
          </a:p>
          <a:p>
            <a:pPr indent="449263" algn="just"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Спасибо за внимание!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3286125"/>
            <a:ext cx="34956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642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1200"/>
            <a:ext cx="8218487" cy="4114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Формирование</a:t>
            </a:r>
            <a:r>
              <a:rPr lang="ru-RU" sz="3600" b="1" dirty="0" smtClean="0"/>
              <a:t> предметных </a:t>
            </a:r>
            <a:r>
              <a:rPr lang="ru-RU" sz="3600" dirty="0" smtClean="0"/>
              <a:t>результатов</a:t>
            </a:r>
          </a:p>
          <a:p>
            <a:pPr eaLnBrk="1" hangingPunct="1"/>
            <a:r>
              <a:rPr lang="ru-RU" sz="3600" dirty="0" smtClean="0"/>
              <a:t>Формирование</a:t>
            </a:r>
            <a:r>
              <a:rPr lang="ru-RU" sz="3600" b="1" dirty="0" smtClean="0"/>
              <a:t> универсальных учебных действий </a:t>
            </a:r>
          </a:p>
          <a:p>
            <a:r>
              <a:rPr lang="ru-RU" sz="3600" b="1" dirty="0" smtClean="0"/>
              <a:t>Обучение в деятельности </a:t>
            </a:r>
            <a:r>
              <a:rPr lang="ru-RU" sz="3600" dirty="0" smtClean="0"/>
              <a:t>(учить ученика самого добывать знания 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Требования к уроку с </a:t>
            </a:r>
            <a:r>
              <a:rPr lang="ru-RU" sz="4000" b="1" dirty="0" smtClean="0">
                <a:solidFill>
                  <a:srgbClr val="C00000"/>
                </a:solidFill>
              </a:rPr>
              <a:t>позиций </a:t>
            </a:r>
            <a:r>
              <a:rPr lang="ru-RU" sz="4000" b="1" dirty="0" smtClean="0">
                <a:solidFill>
                  <a:srgbClr val="C00000"/>
                </a:solidFill>
              </a:rPr>
              <a:t>ФГОС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714375"/>
            <a:ext cx="885825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Результатом современного 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урока</a:t>
            </a:r>
            <a:endParaRPr lang="en-US" sz="3200" b="1" dirty="0" smtClean="0">
              <a:solidFill>
                <a:srgbClr val="C00000"/>
              </a:solidFill>
              <a:latin typeface="Arial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должно стать </a:t>
            </a: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формирование</a:t>
            </a:r>
            <a:r>
              <a:rPr lang="ru-RU" sz="1800" b="1" dirty="0">
                <a:solidFill>
                  <a:srgbClr val="C00000"/>
                </a:solidFill>
                <a:latin typeface="Arial" charset="0"/>
              </a:rPr>
              <a:t>: </a:t>
            </a:r>
            <a:endParaRPr lang="ru-RU" sz="1800" b="1" dirty="0" smtClean="0">
              <a:solidFill>
                <a:srgbClr val="C00000"/>
              </a:solidFill>
              <a:latin typeface="Arial" charset="0"/>
            </a:endParaRPr>
          </a:p>
          <a:p>
            <a:pPr algn="ctr"/>
            <a:endParaRPr lang="ru-RU" sz="1800" b="1" dirty="0" smtClean="0">
              <a:solidFill>
                <a:srgbClr val="C00000"/>
              </a:solidFill>
              <a:latin typeface="Arial" charset="0"/>
            </a:endParaRPr>
          </a:p>
          <a:p>
            <a:pPr lvl="1"/>
            <a:r>
              <a:rPr lang="ru-RU" sz="2800" b="1" dirty="0" smtClean="0">
                <a:latin typeface="Arial" charset="0"/>
              </a:rPr>
              <a:t>          Личностных результатов</a:t>
            </a:r>
          </a:p>
          <a:p>
            <a:pPr lvl="3"/>
            <a:r>
              <a:rPr lang="ru-RU" sz="2800" b="1" dirty="0" smtClean="0">
                <a:latin typeface="Arial" charset="0"/>
              </a:rPr>
              <a:t> Предметных </a:t>
            </a:r>
            <a:r>
              <a:rPr lang="ru-RU" sz="2800" b="1" dirty="0">
                <a:latin typeface="Arial" charset="0"/>
              </a:rPr>
              <a:t>результатов;</a:t>
            </a:r>
          </a:p>
          <a:p>
            <a:pPr lvl="3"/>
            <a:r>
              <a:rPr lang="ru-RU" sz="2800" b="1" dirty="0" smtClean="0">
                <a:latin typeface="Arial" charset="0"/>
              </a:rPr>
              <a:t> </a:t>
            </a:r>
            <a:r>
              <a:rPr lang="ru-RU" sz="2800" b="1" dirty="0" err="1">
                <a:latin typeface="Arial" charset="0"/>
              </a:rPr>
              <a:t>Метапредметных</a:t>
            </a:r>
            <a:r>
              <a:rPr lang="ru-RU" sz="2800" b="1" dirty="0">
                <a:latin typeface="Arial" charset="0"/>
              </a:rPr>
              <a:t>: </a:t>
            </a:r>
            <a:r>
              <a:rPr lang="ru-RU" sz="2800" dirty="0">
                <a:latin typeface="Arial" charset="0"/>
              </a:rPr>
              <a:t>включающих    регулятивные, познавательные и коммуникативные универсальные учебные действия</a:t>
            </a:r>
          </a:p>
          <a:p>
            <a:pPr>
              <a:buFont typeface="Wingdings" pitchFamily="2" charset="2"/>
              <a:buChar char="q"/>
            </a:pPr>
            <a:endParaRPr lang="ru-RU" sz="3200" dirty="0">
              <a:latin typeface="Arial" charset="0"/>
            </a:endParaRPr>
          </a:p>
          <a:p>
            <a:pPr>
              <a:buFont typeface="Wingdings" pitchFamily="2" charset="2"/>
              <a:buChar char="q"/>
            </a:pPr>
            <a:endParaRPr lang="ru-RU" sz="3200" dirty="0">
              <a:latin typeface="Arial" charset="0"/>
            </a:endParaRPr>
          </a:p>
          <a:p>
            <a:pPr>
              <a:buFont typeface="Wingdings" pitchFamily="2" charset="2"/>
              <a:buChar char="q"/>
            </a:pPr>
            <a:endParaRPr lang="ru-RU" sz="2000" dirty="0">
              <a:latin typeface="Arial" charset="0"/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468313" y="4724400"/>
            <a:ext cx="8064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 smtClean="0"/>
              <a:t>Универсальные </a:t>
            </a:r>
            <a:r>
              <a:rPr lang="ru-RU" dirty="0"/>
              <a:t>учебные действия определяются программой </a:t>
            </a:r>
            <a:r>
              <a:rPr lang="ru-RU" dirty="0" smtClean="0"/>
              <a:t>формирования </a:t>
            </a:r>
            <a:r>
              <a:rPr lang="ru-RU" dirty="0"/>
              <a:t>универсальных учебных действий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5" y="214313"/>
          <a:ext cx="8143932" cy="6081936"/>
        </p:xfrm>
        <a:graphic>
          <a:graphicData uri="http://schemas.openxmlformats.org/drawingml/2006/table">
            <a:tbl>
              <a:tblPr/>
              <a:tblGrid>
                <a:gridCol w="1785950"/>
                <a:gridCol w="3214710"/>
                <a:gridCol w="3143272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к уроку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Традиционный урок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 в условиях введения ФГОС НОО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Объявление темы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</a:t>
                      </a:r>
                      <a:r>
                        <a:rPr lang="ru-RU" sz="1400" b="0" dirty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ообщает учащимся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Формулируют сами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Сообщение целей и задач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формулирует и сообщает учащимся, чему должны научиться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Формулируют сами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, определив границы знания и незнания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Планирование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сообщает учащимся, какую работу они должны выполнить, чтобы достичь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Планирование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учащимися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способов достижения намеченной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Практическая деятельность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Под руководством учителя учащиеся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Осуществление контроля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осуществляет контроль за выполнением учащимися практической работы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осуществляют контроль (применяются формы самоконтроля, взаимоконтроля)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Осуществление коррекции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формулируют затруднения и осуществляют коррекцию самостоятельно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Оценивание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осуществляет оценивание учащихся за работу на уроке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дают оценку деятельности по её результатам (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самооценивание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Итог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выясняет у учащихся, что они запомнили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Проводится рефлексия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объявляет и комментирует (чаще – задание одно для всех)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72" name="Прямоугольник 3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ФГОС</a:t>
            </a:r>
            <a:r>
              <a:rPr lang="ru-RU" sz="1600"/>
              <a:t> </a:t>
            </a:r>
          </a:p>
        </p:txBody>
      </p:sp>
      <p:pic>
        <p:nvPicPr>
          <p:cNvPr id="2667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88912"/>
            <a:ext cx="8640960" cy="6336431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Критерии эффективности современного урока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i="1" dirty="0" smtClean="0"/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Коллективный  поиск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обучающихся, выводящий на  открытие 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Наличие дискуссий, обсуждений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Самоопределение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обучаемого к выполнению той или иной образовательной деятельности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buBlip>
                <a:blip r:embed="rId3"/>
              </a:buBlip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Минимум репродукции и максимум </a:t>
            </a: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творчества и сотворчества</a:t>
            </a:r>
          </a:p>
          <a:p>
            <a:pPr lvl="0">
              <a:lnSpc>
                <a:spcPct val="80000"/>
              </a:lnSpc>
              <a:buBlip>
                <a:blip r:embed="rId3"/>
              </a:buBlip>
            </a:pPr>
            <a:endParaRPr lang="ru-RU" sz="35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Способность ученика </a:t>
            </a: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проектировать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предстоящую </a:t>
            </a: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sz="35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Демократичность, открытость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ru-RU" sz="3600" b="1" dirty="0" smtClean="0"/>
              <a:t>Использование </a:t>
            </a:r>
            <a:r>
              <a:rPr lang="ru-RU" sz="3600" b="1" dirty="0" smtClean="0">
                <a:solidFill>
                  <a:srgbClr val="0070C0"/>
                </a:solidFill>
              </a:rPr>
              <a:t>электронных образовательных ресурсов 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endParaRPr lang="ru-RU" sz="3600" b="1" dirty="0" smtClean="0">
              <a:solidFill>
                <a:srgbClr val="0070C0"/>
              </a:solidFill>
            </a:endParaRPr>
          </a:p>
          <a:p>
            <a:pPr lvl="0">
              <a:lnSpc>
                <a:spcPct val="80000"/>
              </a:lnSpc>
              <a:buBlip>
                <a:blip r:embed="rId3"/>
              </a:buBlip>
            </a:pPr>
            <a:r>
              <a:rPr lang="ru-RU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Времясбережение</a:t>
            </a: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endParaRPr lang="ru-RU" sz="3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buBlip>
                <a:blip r:embed="rId3"/>
              </a:buBlip>
            </a:pPr>
            <a:endParaRPr lang="ru-RU" sz="35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Осознание учеником деятельности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Моделирование затруднений и поиск путей их решения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Blip>
                <a:blip r:embed="rId3"/>
              </a:buBlip>
            </a:pPr>
            <a:r>
              <a:rPr lang="ru-RU" sz="3500" dirty="0" smtClean="0"/>
              <a:t>Учёт уровня и </a:t>
            </a:r>
            <a:r>
              <a:rPr lang="ru-RU" sz="3500" b="1" dirty="0" smtClean="0">
                <a:solidFill>
                  <a:srgbClr val="0070C0"/>
                </a:solidFill>
              </a:rPr>
              <a:t>возможностей учащихся</a:t>
            </a:r>
            <a:endParaRPr lang="ru-RU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869160"/>
            <a:ext cx="1847850" cy="184785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04664"/>
          <a:ext cx="8640960" cy="659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Целевой компонент</a:t>
                      </a:r>
                      <a:endParaRPr lang="en-US" sz="24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Соответствует ФГОС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Не соответствует ФГОС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1187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Перед учащимися ставятся учебные задачи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Перед учащимися ставятся конкретно-практические  задачи</a:t>
                      </a:r>
                    </a:p>
                  </a:txBody>
                  <a:tcPr/>
                </a:tc>
              </a:tr>
              <a:tr h="2298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Учащиеся осознают цели своей деятельности. Ведётся работа по освоению детьми способов действий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Учащиеся не осознают цели своей деятельности, не понимают  способов действий, с помощью которых выполняются задания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Учащиеся принимают участие в </a:t>
                      </a:r>
                      <a:r>
                        <a:rPr lang="ru-RU" sz="2400" b="1" dirty="0" err="1" smtClean="0"/>
                        <a:t>целеполагании</a:t>
                      </a:r>
                      <a:r>
                        <a:rPr lang="ru-RU" sz="2400" b="1" dirty="0" smtClean="0"/>
                        <a:t>. Цели ставятся и учителем, и детьми.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Цели ставятся  учителем или не ставятся вообще.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722376" y="260648"/>
            <a:ext cx="7772400" cy="1224136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6000" dirty="0" smtClean="0"/>
              <a:t>цели урока</a:t>
            </a:r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4896544"/>
          </a:xfrm>
        </p:spPr>
        <p:txBody>
          <a:bodyPr/>
          <a:lstStyle/>
          <a:p>
            <a:pPr algn="ctr"/>
            <a:r>
              <a:rPr lang="ru-RU" b="1" i="1" dirty="0" smtClean="0"/>
              <a:t>        </a:t>
            </a:r>
            <a:r>
              <a:rPr lang="ru-RU" sz="2400" b="1" i="1" dirty="0" smtClean="0">
                <a:solidFill>
                  <a:srgbClr val="C00000"/>
                </a:solidFill>
              </a:rPr>
              <a:t>те результаты, которые планируем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7-конечная звезда 31"/>
          <p:cNvSpPr/>
          <p:nvPr/>
        </p:nvSpPr>
        <p:spPr>
          <a:xfrm>
            <a:off x="539552" y="1700808"/>
            <a:ext cx="1944216" cy="1944216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7-конечная звезда 32"/>
          <p:cNvSpPr/>
          <p:nvPr/>
        </p:nvSpPr>
        <p:spPr>
          <a:xfrm>
            <a:off x="6732240" y="1700808"/>
            <a:ext cx="1944216" cy="1800200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83568" y="2276872"/>
            <a:ext cx="1731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Результаты </a:t>
            </a:r>
          </a:p>
          <a:p>
            <a:pPr algn="ctr"/>
            <a:r>
              <a:rPr lang="ru-RU" b="1" dirty="0" smtClean="0"/>
              <a:t>предыдущего</a:t>
            </a:r>
          </a:p>
          <a:p>
            <a:pPr algn="ctr"/>
            <a:r>
              <a:rPr lang="ru-RU" b="1" dirty="0" smtClean="0"/>
              <a:t> урока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020272" y="2348880"/>
            <a:ext cx="1511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Результаты </a:t>
            </a:r>
          </a:p>
          <a:p>
            <a:pPr algn="ctr"/>
            <a:r>
              <a:rPr lang="ru-RU" b="1" dirty="0" smtClean="0"/>
              <a:t>данного</a:t>
            </a:r>
          </a:p>
          <a:p>
            <a:pPr algn="ctr"/>
            <a:r>
              <a:rPr lang="ru-RU" b="1" dirty="0" smtClean="0"/>
              <a:t> урока</a:t>
            </a:r>
            <a:endParaRPr lang="ru-RU" b="1" dirty="0"/>
          </a:p>
        </p:txBody>
      </p:sp>
      <p:sp>
        <p:nvSpPr>
          <p:cNvPr id="28702" name="Cloud"/>
          <p:cNvSpPr>
            <a:spLocks noChangeAspect="1" noEditPoints="1" noChangeArrowheads="1"/>
          </p:cNvSpPr>
          <p:nvPr/>
        </p:nvSpPr>
        <p:spPr bwMode="auto">
          <a:xfrm>
            <a:off x="351223" y="4293096"/>
            <a:ext cx="7965193" cy="230425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b="1" dirty="0" smtClean="0"/>
              <a:t>Целенаправленные действия  по отбору содержания учебного материала, методов, форм и технологических приемов их реализации                                          </a:t>
            </a:r>
            <a:endParaRPr lang="ru-RU" b="1" dirty="0" smtClean="0"/>
          </a:p>
          <a:p>
            <a:pPr algn="ctr"/>
            <a:r>
              <a:rPr lang="ru-RU" dirty="0" smtClean="0"/>
              <a:t>                             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703" name="AutoShape 31"/>
          <p:cNvSpPr>
            <a:spLocks noChangeArrowheads="1"/>
          </p:cNvSpPr>
          <p:nvPr/>
        </p:nvSpPr>
        <p:spPr bwMode="auto">
          <a:xfrm>
            <a:off x="5076056" y="2276872"/>
            <a:ext cx="787524" cy="2286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>
            <a:off x="4355976" y="2276872"/>
            <a:ext cx="715516" cy="2286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2627784" y="2276872"/>
            <a:ext cx="859532" cy="2286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3563888" y="2276872"/>
            <a:ext cx="715516" cy="2286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6012160" y="2276872"/>
            <a:ext cx="792088" cy="2286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4644008" y="2924944"/>
            <a:ext cx="720080" cy="37261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3707904" y="2924944"/>
            <a:ext cx="720080" cy="37261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2627784" y="2924944"/>
            <a:ext cx="792088" cy="37261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5652120" y="2924944"/>
            <a:ext cx="720080" cy="372616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 flipH="1" flipV="1">
            <a:off x="3059832" y="3933056"/>
            <a:ext cx="288032" cy="50405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4067944" y="3861048"/>
            <a:ext cx="288032" cy="50405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5004048" y="3933056"/>
            <a:ext cx="288032" cy="50405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 flipV="1">
            <a:off x="5940152" y="3861048"/>
            <a:ext cx="288032" cy="50405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400" b="1" i="1" dirty="0" smtClean="0">
                <a:solidFill>
                  <a:srgbClr val="C00000"/>
                </a:solidFill>
              </a:rPr>
              <a:t>Цели должны быть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C868DC-8C28-4600-9F4E-A24F0A074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8C868DC-8C28-4600-9F4E-A24F0A074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67D618-3F57-4F9C-86FA-F8517A88E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167D618-3F57-4F9C-86FA-F8517A88E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842D3-CFC0-42A8-B8F5-D27C41D75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30842D3-CFC0-42A8-B8F5-D27C41D75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63BA91-17FD-4523-8881-16A0C95A5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2C63BA91-17FD-4523-8881-16A0C95A5B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DEF662-A628-48CC-869F-B065E2875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3DEF662-A628-48CC-869F-B065E2875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B889E9-F609-4EB7-B618-876430E7F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6AB889E9-F609-4EB7-B618-876430E7FB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10D891-6A12-4EB4-8458-9F700E16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F10D891-6A12-4EB4-8458-9F700E164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6B13ED-BFCA-4FEF-AA49-D26A33C5C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E6B13ED-BFCA-4FEF-AA49-D26A33C5C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512</TotalTime>
  <Words>1262</Words>
  <Application>Microsoft Office PowerPoint</Application>
  <PresentationFormat>Экран (4:3)</PresentationFormat>
  <Paragraphs>262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Литейная</vt:lpstr>
      <vt:lpstr>Проектирование  урока в условиях введения  ФГОС НОО </vt:lpstr>
      <vt:lpstr>новые педагогические тенденции</vt:lpstr>
      <vt:lpstr>                    Требования к уроку с позиций ФГОС</vt:lpstr>
      <vt:lpstr>Слайд 4</vt:lpstr>
      <vt:lpstr>Слайд 5</vt:lpstr>
      <vt:lpstr>Слайд 6</vt:lpstr>
      <vt:lpstr>Слайд 7</vt:lpstr>
      <vt:lpstr>  цели урока</vt:lpstr>
      <vt:lpstr>Цели должны быть</vt:lpstr>
      <vt:lpstr>Слайд 10</vt:lpstr>
      <vt:lpstr>Слайд 11</vt:lpstr>
      <vt:lpstr>м</vt:lpstr>
      <vt:lpstr>Педагогические технологии </vt:lpstr>
      <vt:lpstr>Слайд 14</vt:lpstr>
      <vt:lpstr>Слайд 15</vt:lpstr>
      <vt:lpstr>10 шагов учебной деятельности: </vt:lpstr>
      <vt:lpstr>Проектирование урока</vt:lpstr>
      <vt:lpstr>Проектирование урока как технологической цепочки</vt:lpstr>
      <vt:lpstr>последовательность проектирования урока:</vt:lpstr>
      <vt:lpstr>ИКТ- технологии</vt:lpstr>
      <vt:lpstr>Контроль и оценка на уроке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 урока в условиях введения  ФГОС НОО </dc:title>
  <dc:creator>FuckYouBill</dc:creator>
  <cp:lastModifiedBy>FuckYouBill</cp:lastModifiedBy>
  <cp:revision>63</cp:revision>
  <dcterms:created xsi:type="dcterms:W3CDTF">2013-01-08T10:04:56Z</dcterms:created>
  <dcterms:modified xsi:type="dcterms:W3CDTF">2014-11-30T10:56:58Z</dcterms:modified>
</cp:coreProperties>
</file>