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73" r:id="rId3"/>
    <p:sldId id="274" r:id="rId4"/>
    <p:sldId id="275" r:id="rId5"/>
    <p:sldId id="276" r:id="rId6"/>
    <p:sldId id="278" r:id="rId7"/>
    <p:sldId id="282" r:id="rId8"/>
    <p:sldId id="279" r:id="rId9"/>
    <p:sldId id="281" r:id="rId10"/>
    <p:sldId id="280" r:id="rId11"/>
    <p:sldId id="28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CCCCFF"/>
    <a:srgbClr val="CC99FF"/>
    <a:srgbClr val="FF9933"/>
    <a:srgbClr val="9933FF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9024" autoAdjust="0"/>
  </p:normalViewPr>
  <p:slideViewPr>
    <p:cSldViewPr>
      <p:cViewPr varScale="1">
        <p:scale>
          <a:sx n="72" d="100"/>
          <a:sy n="72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43361-4B9F-477C-B7AC-42D16A36407B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AD699-CD8C-41A9-920D-3B7088ABE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AD699-CD8C-41A9-920D-3B7088ABE38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214686"/>
            <a:ext cx="9144000" cy="205785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6600" b="1" spc="600" dirty="0" smtClean="0">
                <a:ln w="38100">
                  <a:noFill/>
                </a:ln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2 класс</a:t>
            </a:r>
            <a:endParaRPr lang="ru-RU" sz="6600" b="1" spc="600" dirty="0">
              <a:ln w="38100">
                <a:noFill/>
              </a:ln>
              <a:solidFill>
                <a:srgbClr val="99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rmen" pitchFamily="34" charset="-52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Значение имени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Users\1\Pictures\КАРТИНКИ\АНИМИРОВАННЫЕ КАРТИНКИ\1 (363)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071942"/>
            <a:ext cx="4218605" cy="250479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14348" y="3571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9900CC"/>
                </a:solidFill>
              </a:rPr>
              <a:t>Михаил</a:t>
            </a:r>
            <a:endParaRPr lang="ru-RU" b="1" dirty="0">
              <a:solidFill>
                <a:srgbClr val="9900CC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929222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/>
              <a:t>ЗНАЧЕНИЕ </a:t>
            </a:r>
            <a:r>
              <a:rPr lang="ru-RU" sz="3200" b="1" dirty="0" smtClean="0">
                <a:solidFill>
                  <a:schemeClr val="bg1"/>
                </a:solidFill>
              </a:rPr>
              <a:t>– </a:t>
            </a:r>
            <a:r>
              <a:rPr lang="ru-RU" sz="3200" b="1" dirty="0" smtClean="0">
                <a:solidFill>
                  <a:schemeClr val="bg1"/>
                </a:solidFill>
              </a:rPr>
              <a:t>«</a:t>
            </a:r>
            <a:r>
              <a:rPr lang="ru-RU" sz="3200" b="1" dirty="0" smtClean="0">
                <a:solidFill>
                  <a:schemeClr val="bg1"/>
                </a:solidFill>
              </a:rPr>
              <a:t>п</a:t>
            </a:r>
            <a:r>
              <a:rPr lang="ru-RU" sz="3200" b="1" dirty="0" smtClean="0">
                <a:solidFill>
                  <a:schemeClr val="bg1"/>
                </a:solidFill>
              </a:rPr>
              <a:t>одобный богу</a:t>
            </a:r>
            <a:r>
              <a:rPr lang="ru-RU" sz="3200" dirty="0" smtClean="0">
                <a:solidFill>
                  <a:schemeClr val="bg1"/>
                </a:solidFill>
              </a:rPr>
              <a:t>»</a:t>
            </a:r>
            <a:endParaRPr lang="ru-RU" sz="32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3200" b="1" dirty="0" smtClean="0"/>
              <a:t>Пришло из древнееврейского языка</a:t>
            </a:r>
          </a:p>
          <a:p>
            <a:r>
              <a:rPr lang="ru-RU" sz="3200" dirty="0" smtClean="0"/>
              <a:t>ПЛАНЕТА  </a:t>
            </a:r>
            <a:r>
              <a:rPr lang="ru-RU" sz="3200" dirty="0" smtClean="0">
                <a:solidFill>
                  <a:schemeClr val="bg1"/>
                </a:solidFill>
              </a:rPr>
              <a:t>Сатурн </a:t>
            </a:r>
          </a:p>
          <a:p>
            <a:r>
              <a:rPr lang="ru-RU" sz="3200" dirty="0" smtClean="0"/>
              <a:t>ЦВЕТ ИМЕНИ.  </a:t>
            </a:r>
            <a:r>
              <a:rPr lang="ru-RU" sz="3200" dirty="0" smtClean="0">
                <a:solidFill>
                  <a:schemeClr val="bg1"/>
                </a:solidFill>
              </a:rPr>
              <a:t>Бирюзовый</a:t>
            </a:r>
          </a:p>
          <a:p>
            <a:r>
              <a:rPr lang="ru-RU" sz="3200" dirty="0" smtClean="0"/>
              <a:t>КАМЕНЬ-ТАЛИСМАН. </a:t>
            </a:r>
            <a:r>
              <a:rPr lang="ru-RU" sz="3200" dirty="0" smtClean="0">
                <a:solidFill>
                  <a:schemeClr val="bg1"/>
                </a:solidFill>
              </a:rPr>
              <a:t>Зеленая яшма</a:t>
            </a:r>
            <a:endParaRPr lang="ru-RU" sz="3200" dirty="0" smtClean="0"/>
          </a:p>
          <a:p>
            <a:r>
              <a:rPr lang="ru-RU" sz="3200" dirty="0" smtClean="0"/>
              <a:t> РАСТЕНИЕ. </a:t>
            </a:r>
            <a:r>
              <a:rPr lang="ru-RU" sz="3200" dirty="0" smtClean="0">
                <a:solidFill>
                  <a:schemeClr val="bg1"/>
                </a:solidFill>
              </a:rPr>
              <a:t>Земляника, липа</a:t>
            </a:r>
          </a:p>
          <a:p>
            <a:r>
              <a:rPr lang="ru-RU" sz="3200" dirty="0" smtClean="0"/>
              <a:t> ЖИВОТНОЕ. </a:t>
            </a:r>
            <a:r>
              <a:rPr lang="ru-RU" sz="3200" dirty="0" smtClean="0">
                <a:solidFill>
                  <a:schemeClr val="bg1"/>
                </a:solidFill>
              </a:rPr>
              <a:t>Медведь, тигр</a:t>
            </a: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/>
          </a:p>
        </p:txBody>
      </p:sp>
      <p:sp>
        <p:nvSpPr>
          <p:cNvPr id="4" name="Заголовок 6"/>
          <p:cNvSpPr txBox="1">
            <a:spLocks/>
          </p:cNvSpPr>
          <p:nvPr/>
        </p:nvSpPr>
        <p:spPr>
          <a:xfrm>
            <a:off x="571472" y="28572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000" b="1" i="0" u="none" strike="noStrike" kern="1200" cap="none" spc="0" normalizeH="0" baseline="0" noProof="0" dirty="0">
              <a:ln>
                <a:noFill/>
              </a:ln>
              <a:solidFill>
                <a:srgbClr val="99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6"/>
          <p:cNvSpPr txBox="1">
            <a:spLocks/>
          </p:cNvSpPr>
          <p:nvPr/>
        </p:nvSpPr>
        <p:spPr>
          <a:xfrm>
            <a:off x="733396" y="109059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000" b="1" i="0" u="none" strike="noStrike" kern="1200" cap="none" spc="0" normalizeH="0" baseline="0" noProof="0" dirty="0">
              <a:ln>
                <a:noFill/>
              </a:ln>
              <a:solidFill>
                <a:srgbClr val="99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14348" y="3571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>
                <a:solidFill>
                  <a:srgbClr val="9900CC"/>
                </a:solidFill>
              </a:rPr>
              <a:t>Руфат</a:t>
            </a:r>
            <a:r>
              <a:rPr lang="ru-RU" b="1" dirty="0" smtClean="0">
                <a:solidFill>
                  <a:srgbClr val="9900CC"/>
                </a:solidFill>
              </a:rPr>
              <a:t> </a:t>
            </a:r>
            <a:endParaRPr lang="ru-RU" b="1" dirty="0">
              <a:solidFill>
                <a:srgbClr val="9900CC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929222"/>
          </a:xfrm>
        </p:spPr>
        <p:txBody>
          <a:bodyPr/>
          <a:lstStyle/>
          <a:p>
            <a:pPr algn="ctr">
              <a:buNone/>
            </a:pPr>
            <a:endParaRPr lang="ru-RU" sz="3200" b="1" dirty="0" smtClean="0"/>
          </a:p>
          <a:p>
            <a:pPr algn="ctr">
              <a:buNone/>
            </a:pPr>
            <a:r>
              <a:rPr lang="ru-RU" sz="3200" b="1" dirty="0" smtClean="0"/>
              <a:t>ЗНАЧЕНИЕ </a:t>
            </a:r>
            <a:r>
              <a:rPr lang="ru-RU" sz="3200" b="1" dirty="0" smtClean="0">
                <a:solidFill>
                  <a:schemeClr val="bg1"/>
                </a:solidFill>
              </a:rPr>
              <a:t>– «добрый</a:t>
            </a:r>
            <a:r>
              <a:rPr lang="ru-RU" sz="3200" dirty="0" smtClean="0">
                <a:solidFill>
                  <a:schemeClr val="bg1"/>
                </a:solidFill>
              </a:rPr>
              <a:t>»</a:t>
            </a:r>
          </a:p>
          <a:p>
            <a:pPr algn="ctr">
              <a:buNone/>
            </a:pPr>
            <a:r>
              <a:rPr lang="ru-RU" sz="3200" b="1" dirty="0" smtClean="0"/>
              <a:t>Пришло из арабского языка</a:t>
            </a: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/>
          </a:p>
        </p:txBody>
      </p:sp>
      <p:sp>
        <p:nvSpPr>
          <p:cNvPr id="4" name="Заголовок 6"/>
          <p:cNvSpPr txBox="1">
            <a:spLocks/>
          </p:cNvSpPr>
          <p:nvPr/>
        </p:nvSpPr>
        <p:spPr>
          <a:xfrm>
            <a:off x="571472" y="28572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000" b="1" i="0" u="none" strike="noStrike" kern="1200" cap="none" spc="0" normalizeH="0" baseline="0" noProof="0" dirty="0">
              <a:ln>
                <a:noFill/>
              </a:ln>
              <a:solidFill>
                <a:srgbClr val="99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6"/>
          <p:cNvSpPr txBox="1">
            <a:spLocks/>
          </p:cNvSpPr>
          <p:nvPr/>
        </p:nvSpPr>
        <p:spPr>
          <a:xfrm>
            <a:off x="733396" y="109059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000" b="1" i="0" u="none" strike="noStrike" kern="1200" cap="none" spc="0" normalizeH="0" baseline="0" noProof="0" dirty="0">
              <a:ln>
                <a:noFill/>
              </a:ln>
              <a:solidFill>
                <a:srgbClr val="99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9900CC"/>
                </a:solidFill>
              </a:rPr>
              <a:t>Кирилл</a:t>
            </a:r>
            <a:endParaRPr lang="ru-RU" b="1" dirty="0">
              <a:solidFill>
                <a:srgbClr val="9900CC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2864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ЗНАЧЕНИЕ </a:t>
            </a:r>
            <a:r>
              <a:rPr lang="ru-RU" sz="3200" b="1" dirty="0" smtClean="0">
                <a:solidFill>
                  <a:schemeClr val="bg1"/>
                </a:solidFill>
              </a:rPr>
              <a:t>– «</a:t>
            </a:r>
            <a:r>
              <a:rPr lang="ru-RU" sz="3200" dirty="0" smtClean="0">
                <a:solidFill>
                  <a:schemeClr val="bg1"/>
                </a:solidFill>
              </a:rPr>
              <a:t>господин, владыка, маленький господин»</a:t>
            </a:r>
          </a:p>
          <a:p>
            <a:pPr algn="ctr">
              <a:buNone/>
            </a:pPr>
            <a:r>
              <a:rPr lang="ru-RU" sz="3200" b="1" dirty="0" smtClean="0"/>
              <a:t>Пришло из древнегреческого языка</a:t>
            </a:r>
          </a:p>
          <a:p>
            <a:r>
              <a:rPr lang="ru-RU" sz="3200" dirty="0" smtClean="0"/>
              <a:t>ПЛАНЕТА.  </a:t>
            </a:r>
            <a:r>
              <a:rPr lang="ru-RU" sz="3200" dirty="0" smtClean="0">
                <a:solidFill>
                  <a:schemeClr val="bg1"/>
                </a:solidFill>
              </a:rPr>
              <a:t>Сатурн.</a:t>
            </a:r>
          </a:p>
          <a:p>
            <a:r>
              <a:rPr lang="ru-RU" sz="3200" dirty="0" smtClean="0"/>
              <a:t>ЦВЕТ ИМЕНИ. </a:t>
            </a:r>
            <a:r>
              <a:rPr lang="ru-RU" sz="3200" dirty="0" smtClean="0">
                <a:solidFill>
                  <a:schemeClr val="bg1"/>
                </a:solidFill>
              </a:rPr>
              <a:t>Красный, темно-желтый, неяркий синий.</a:t>
            </a:r>
          </a:p>
          <a:p>
            <a:r>
              <a:rPr lang="ru-RU" sz="3200" dirty="0" smtClean="0"/>
              <a:t>КАМЕНЬ-ТАЛИСМАН.  </a:t>
            </a:r>
            <a:r>
              <a:rPr lang="ru-RU" sz="3200" dirty="0" smtClean="0">
                <a:solidFill>
                  <a:schemeClr val="bg1"/>
                </a:solidFill>
              </a:rPr>
              <a:t>Желтый сапфир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 РАСТЕНИЕ.  </a:t>
            </a:r>
            <a:r>
              <a:rPr lang="ru-RU" sz="3200" dirty="0" smtClean="0">
                <a:solidFill>
                  <a:schemeClr val="bg1"/>
                </a:solidFill>
              </a:rPr>
              <a:t>Кукуруза,  пихта,  крокус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 ЖИВОТНОЕ.  </a:t>
            </a:r>
            <a:r>
              <a:rPr lang="ru-RU" sz="3200" dirty="0" smtClean="0">
                <a:solidFill>
                  <a:schemeClr val="bg1"/>
                </a:solidFill>
              </a:rPr>
              <a:t>Тюлень,  марал.</a:t>
            </a:r>
          </a:p>
          <a:p>
            <a:pPr algn="ctr">
              <a:buNone/>
            </a:pP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9900CC"/>
                </a:solidFill>
              </a:rPr>
              <a:t>Алексей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ЗНАЧЕНИЕ </a:t>
            </a:r>
            <a:r>
              <a:rPr lang="ru-RU" sz="2800" b="1" dirty="0" smtClean="0">
                <a:solidFill>
                  <a:schemeClr val="bg1"/>
                </a:solidFill>
              </a:rPr>
              <a:t>– «</a:t>
            </a:r>
            <a:r>
              <a:rPr lang="ru-RU" sz="2800" dirty="0" smtClean="0">
                <a:solidFill>
                  <a:schemeClr val="bg1"/>
                </a:solidFill>
              </a:rPr>
              <a:t>защитник,   помощник»</a:t>
            </a:r>
          </a:p>
          <a:p>
            <a:pPr algn="ctr">
              <a:buNone/>
            </a:pPr>
            <a:r>
              <a:rPr lang="ru-RU" sz="3200" b="1" dirty="0" smtClean="0"/>
              <a:t>Пришло из древнегреческого языка</a:t>
            </a:r>
          </a:p>
          <a:p>
            <a:r>
              <a:rPr lang="ru-RU" sz="3200" dirty="0" smtClean="0"/>
              <a:t>ПЛАНЕТА.  </a:t>
            </a:r>
            <a:r>
              <a:rPr lang="ru-RU" sz="3200" dirty="0" smtClean="0">
                <a:solidFill>
                  <a:schemeClr val="bg1"/>
                </a:solidFill>
              </a:rPr>
              <a:t>Нептун</a:t>
            </a:r>
          </a:p>
          <a:p>
            <a:r>
              <a:rPr lang="ru-RU" sz="3200" dirty="0" smtClean="0"/>
              <a:t>ЦВЕТ ИМЕНИ. </a:t>
            </a:r>
            <a:r>
              <a:rPr lang="ru-RU" sz="3200" dirty="0" err="1" smtClean="0">
                <a:solidFill>
                  <a:schemeClr val="bg1"/>
                </a:solidFill>
              </a:rPr>
              <a:t>Голубой</a:t>
            </a:r>
            <a:r>
              <a:rPr lang="ru-RU" sz="3200" dirty="0" smtClean="0">
                <a:solidFill>
                  <a:schemeClr val="bg1"/>
                </a:solidFill>
              </a:rPr>
              <a:t>. </a:t>
            </a:r>
            <a:r>
              <a:rPr lang="ru-RU" sz="3200" dirty="0" err="1" smtClean="0">
                <a:solidFill>
                  <a:schemeClr val="bg1"/>
                </a:solidFill>
              </a:rPr>
              <a:t>зленоватый</a:t>
            </a: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 smtClean="0"/>
              <a:t>КАМЕНЬ-ТАЛИСМАН. </a:t>
            </a:r>
            <a:r>
              <a:rPr lang="ru-RU" sz="3200" dirty="0" smtClean="0">
                <a:solidFill>
                  <a:schemeClr val="bg1"/>
                </a:solidFill>
              </a:rPr>
              <a:t>Лазурит.</a:t>
            </a:r>
            <a:r>
              <a:rPr lang="ru-RU" sz="3200" dirty="0" smtClean="0"/>
              <a:t> </a:t>
            </a:r>
          </a:p>
          <a:p>
            <a:r>
              <a:rPr lang="ru-RU" sz="3200" dirty="0" smtClean="0"/>
              <a:t> РАСТЕНИЕ. </a:t>
            </a:r>
            <a:r>
              <a:rPr lang="ru-RU" sz="3200" dirty="0" smtClean="0">
                <a:solidFill>
                  <a:schemeClr val="bg1"/>
                </a:solidFill>
              </a:rPr>
              <a:t>Тополь,   омела,   сирень</a:t>
            </a:r>
          </a:p>
          <a:p>
            <a:r>
              <a:rPr lang="ru-RU" sz="3200" dirty="0" smtClean="0"/>
              <a:t> ЖИВОТНОЕ. </a:t>
            </a:r>
            <a:r>
              <a:rPr lang="ru-RU" sz="3200" dirty="0" smtClean="0">
                <a:solidFill>
                  <a:schemeClr val="bg1"/>
                </a:solidFill>
              </a:rPr>
              <a:t>Краб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9900CC"/>
                </a:solidFill>
              </a:rPr>
              <a:t>Вадим</a:t>
            </a:r>
            <a:endParaRPr lang="ru-RU" b="1" dirty="0">
              <a:solidFill>
                <a:srgbClr val="9900CC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214974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/>
              <a:t>ЗНАЧЕНИЕ </a:t>
            </a:r>
            <a:r>
              <a:rPr lang="ru-RU" sz="3200" b="1" dirty="0" smtClean="0">
                <a:solidFill>
                  <a:schemeClr val="bg1"/>
                </a:solidFill>
              </a:rPr>
              <a:t>– «</a:t>
            </a:r>
            <a:r>
              <a:rPr lang="ru-RU" sz="3200" dirty="0" smtClean="0">
                <a:solidFill>
                  <a:schemeClr val="bg1"/>
                </a:solidFill>
              </a:rPr>
              <a:t>спорщик »</a:t>
            </a:r>
          </a:p>
          <a:p>
            <a:pPr algn="ctr">
              <a:buNone/>
            </a:pPr>
            <a:r>
              <a:rPr lang="ru-RU" sz="3200" b="1" dirty="0" smtClean="0"/>
              <a:t>Пришло из древнерусского языка</a:t>
            </a:r>
          </a:p>
          <a:p>
            <a:r>
              <a:rPr lang="ru-RU" sz="3200" dirty="0" smtClean="0"/>
              <a:t>ПЛАНЕТА. </a:t>
            </a:r>
            <a:r>
              <a:rPr lang="ru-RU" sz="3200" dirty="0" smtClean="0">
                <a:solidFill>
                  <a:schemeClr val="bg1"/>
                </a:solidFill>
              </a:rPr>
              <a:t>Луна</a:t>
            </a:r>
          </a:p>
          <a:p>
            <a:r>
              <a:rPr lang="ru-RU" sz="3200" dirty="0" smtClean="0"/>
              <a:t>ЦВЕТ ИМЕНИ. </a:t>
            </a:r>
            <a:r>
              <a:rPr lang="ru-RU" sz="3200" dirty="0" smtClean="0">
                <a:solidFill>
                  <a:schemeClr val="bg1"/>
                </a:solidFill>
              </a:rPr>
              <a:t>Лимонно-желтый, синий и красный</a:t>
            </a:r>
          </a:p>
          <a:p>
            <a:r>
              <a:rPr lang="ru-RU" sz="3200" dirty="0" smtClean="0"/>
              <a:t>КАМЕНЬ-ТАЛИСМАН. </a:t>
            </a:r>
            <a:r>
              <a:rPr lang="ru-RU" sz="3200" dirty="0" smtClean="0">
                <a:solidFill>
                  <a:schemeClr val="bg1"/>
                </a:solidFill>
              </a:rPr>
              <a:t>Бирюза</a:t>
            </a:r>
          </a:p>
          <a:p>
            <a:r>
              <a:rPr lang="ru-RU" sz="3200" dirty="0" smtClean="0"/>
              <a:t> РАСТЕНИЕ. </a:t>
            </a:r>
            <a:r>
              <a:rPr lang="ru-RU" sz="3200" dirty="0" smtClean="0">
                <a:solidFill>
                  <a:schemeClr val="bg1"/>
                </a:solidFill>
              </a:rPr>
              <a:t>Орех,  георгин</a:t>
            </a:r>
          </a:p>
          <a:p>
            <a:r>
              <a:rPr lang="ru-RU" sz="3200" dirty="0" smtClean="0"/>
              <a:t> ЖИВОТНОЕ.</a:t>
            </a:r>
            <a:r>
              <a:rPr lang="ru-RU" sz="3200" dirty="0" smtClean="0">
                <a:solidFill>
                  <a:schemeClr val="bg1"/>
                </a:solidFill>
              </a:rPr>
              <a:t> Вол</a:t>
            </a:r>
          </a:p>
          <a:p>
            <a:pPr algn="ctr"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9900CC"/>
                </a:solidFill>
              </a:rPr>
              <a:t>Григорий</a:t>
            </a:r>
            <a:endParaRPr lang="ru-RU" b="1" dirty="0">
              <a:solidFill>
                <a:srgbClr val="9900CC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5214974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/>
              <a:t>ЗНАЧЕНИЕ </a:t>
            </a:r>
            <a:r>
              <a:rPr lang="ru-RU" sz="3200" b="1" dirty="0" smtClean="0">
                <a:solidFill>
                  <a:schemeClr val="bg1"/>
                </a:solidFill>
              </a:rPr>
              <a:t>– «</a:t>
            </a:r>
            <a:r>
              <a:rPr lang="ru-RU" sz="3200" dirty="0" smtClean="0">
                <a:solidFill>
                  <a:schemeClr val="bg1"/>
                </a:solidFill>
              </a:rPr>
              <a:t>бодрствующий, </a:t>
            </a:r>
            <a:r>
              <a:rPr lang="ru-RU" sz="3200" dirty="0" err="1" smtClean="0">
                <a:solidFill>
                  <a:schemeClr val="bg1"/>
                </a:solidFill>
              </a:rPr>
              <a:t>неспящий</a:t>
            </a:r>
            <a:r>
              <a:rPr lang="ru-RU" sz="3200" dirty="0" smtClean="0">
                <a:solidFill>
                  <a:schemeClr val="bg1"/>
                </a:solidFill>
              </a:rPr>
              <a:t>»</a:t>
            </a:r>
          </a:p>
          <a:p>
            <a:pPr algn="ctr">
              <a:buNone/>
            </a:pPr>
            <a:r>
              <a:rPr lang="ru-RU" sz="3200" b="1" dirty="0" smtClean="0"/>
              <a:t>Пришло из древнегреческого языка</a:t>
            </a:r>
          </a:p>
          <a:p>
            <a:r>
              <a:rPr lang="ru-RU" sz="3200" dirty="0" smtClean="0"/>
              <a:t>ПЛАНЕТА.  </a:t>
            </a:r>
            <a:r>
              <a:rPr lang="ru-RU" sz="3200" dirty="0" smtClean="0">
                <a:solidFill>
                  <a:schemeClr val="bg1"/>
                </a:solidFill>
              </a:rPr>
              <a:t>Сатурн</a:t>
            </a:r>
          </a:p>
          <a:p>
            <a:r>
              <a:rPr lang="ru-RU" sz="3200" dirty="0" smtClean="0"/>
              <a:t>ЦВЕТ ИМЕНИ. </a:t>
            </a:r>
            <a:r>
              <a:rPr lang="ru-RU" sz="3200" dirty="0" smtClean="0">
                <a:solidFill>
                  <a:schemeClr val="bg1"/>
                </a:solidFill>
              </a:rPr>
              <a:t>Сине-зеленый; неяркий синий и белый.</a:t>
            </a:r>
          </a:p>
          <a:p>
            <a:r>
              <a:rPr lang="ru-RU" sz="3200" dirty="0" smtClean="0"/>
              <a:t>КАМЕНЬ-ТАЛИСМАН.</a:t>
            </a:r>
            <a:r>
              <a:rPr lang="ru-RU" sz="3200" dirty="0" smtClean="0">
                <a:solidFill>
                  <a:schemeClr val="bg1"/>
                </a:solidFill>
              </a:rPr>
              <a:t>.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Гранит </a:t>
            </a:r>
            <a:endParaRPr lang="ru-RU" sz="3200" dirty="0" smtClean="0"/>
          </a:p>
          <a:p>
            <a:r>
              <a:rPr lang="ru-RU" sz="3200" dirty="0" smtClean="0"/>
              <a:t> РАСТЕНИЕ</a:t>
            </a:r>
            <a:r>
              <a:rPr lang="ru-RU" sz="3200" dirty="0" smtClean="0">
                <a:solidFill>
                  <a:schemeClr val="bg1"/>
                </a:solidFill>
              </a:rPr>
              <a:t>. Шелковица,  кипарис,  нарцисс.</a:t>
            </a:r>
          </a:p>
          <a:p>
            <a:r>
              <a:rPr lang="ru-RU" sz="3200" dirty="0" smtClean="0"/>
              <a:t> ЖИВОТНОЕ. </a:t>
            </a:r>
            <a:r>
              <a:rPr lang="ru-RU" sz="3200" dirty="0" smtClean="0">
                <a:solidFill>
                  <a:schemeClr val="bg1"/>
                </a:solidFill>
              </a:rPr>
              <a:t>Кукушка, тигр</a:t>
            </a:r>
          </a:p>
          <a:p>
            <a:pPr algn="ctr"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9900CC"/>
                </a:solidFill>
              </a:rPr>
              <a:t>Егор</a:t>
            </a:r>
            <a:endParaRPr lang="ru-RU" b="1" dirty="0">
              <a:solidFill>
                <a:srgbClr val="9900CC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57158" y="1500174"/>
            <a:ext cx="8443914" cy="5072098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ЗНАЧЕНИЕ </a:t>
            </a:r>
            <a:r>
              <a:rPr lang="ru-RU" sz="3200" b="1" dirty="0" smtClean="0">
                <a:solidFill>
                  <a:schemeClr val="bg1"/>
                </a:solidFill>
              </a:rPr>
              <a:t>– «покровитель земледелия</a:t>
            </a:r>
            <a:r>
              <a:rPr lang="ru-RU" sz="3200" dirty="0" smtClean="0">
                <a:solidFill>
                  <a:schemeClr val="bg1"/>
                </a:solidFill>
              </a:rPr>
              <a:t>»</a:t>
            </a:r>
          </a:p>
          <a:p>
            <a:pPr algn="ctr">
              <a:buNone/>
            </a:pPr>
            <a:r>
              <a:rPr lang="ru-RU" sz="3200" b="1" dirty="0" smtClean="0"/>
              <a:t>Пришло из древнерусского языка</a:t>
            </a:r>
          </a:p>
          <a:p>
            <a:r>
              <a:rPr lang="ru-RU" sz="3200" dirty="0" smtClean="0"/>
              <a:t>ПЛАНЕТА.  </a:t>
            </a:r>
            <a:r>
              <a:rPr lang="ru-RU" sz="3200" dirty="0" smtClean="0">
                <a:solidFill>
                  <a:schemeClr val="bg1"/>
                </a:solidFill>
              </a:rPr>
              <a:t>Юпитер</a:t>
            </a:r>
          </a:p>
          <a:p>
            <a:r>
              <a:rPr lang="ru-RU" sz="3200" dirty="0" smtClean="0"/>
              <a:t>ЦВЕТ ИМЕНИ.  </a:t>
            </a:r>
            <a:r>
              <a:rPr lang="ru-RU" sz="3200" dirty="0" err="1" smtClean="0">
                <a:solidFill>
                  <a:schemeClr val="bg1"/>
                </a:solidFill>
              </a:rPr>
              <a:t>Голубой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3200" dirty="0" smtClean="0"/>
              <a:t>КАМЕНЬ-ТАЛИСМАН. </a:t>
            </a:r>
            <a:r>
              <a:rPr lang="ru-RU" sz="3200" dirty="0" smtClean="0">
                <a:solidFill>
                  <a:schemeClr val="bg1"/>
                </a:solidFill>
              </a:rPr>
              <a:t> Сапфир</a:t>
            </a:r>
          </a:p>
          <a:p>
            <a:r>
              <a:rPr lang="ru-RU" sz="3200" dirty="0" smtClean="0"/>
              <a:t> РАСТЕНИЕ.  </a:t>
            </a:r>
            <a:r>
              <a:rPr lang="ru-RU" sz="3200" dirty="0" smtClean="0">
                <a:solidFill>
                  <a:schemeClr val="bg1"/>
                </a:solidFill>
              </a:rPr>
              <a:t>Тополь,  ландыш.</a:t>
            </a:r>
          </a:p>
          <a:p>
            <a:r>
              <a:rPr lang="ru-RU" sz="3200" dirty="0" smtClean="0"/>
              <a:t> ЖИВОТНОЕ.</a:t>
            </a:r>
            <a:r>
              <a:rPr lang="ru-RU" sz="3200" dirty="0" smtClean="0">
                <a:solidFill>
                  <a:schemeClr val="bg1"/>
                </a:solidFill>
              </a:rPr>
              <a:t> Белый бык</a:t>
            </a:r>
          </a:p>
          <a:p>
            <a:pPr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9900CC"/>
                </a:solidFill>
              </a:rPr>
              <a:t>Артём</a:t>
            </a:r>
            <a:endParaRPr lang="ru-RU" b="1" dirty="0">
              <a:solidFill>
                <a:srgbClr val="9900CC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71472" y="1500174"/>
            <a:ext cx="8229600" cy="5072098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/>
              <a:t>ЗНАЧЕНИЕ </a:t>
            </a:r>
            <a:r>
              <a:rPr lang="ru-RU" sz="3200" b="1" dirty="0" smtClean="0">
                <a:solidFill>
                  <a:schemeClr val="bg1"/>
                </a:solidFill>
              </a:rPr>
              <a:t>– «здоровый</a:t>
            </a:r>
            <a:r>
              <a:rPr lang="ru-RU" sz="3200" dirty="0" smtClean="0">
                <a:solidFill>
                  <a:schemeClr val="bg1"/>
                </a:solidFill>
              </a:rPr>
              <a:t>»</a:t>
            </a:r>
          </a:p>
          <a:p>
            <a:pPr algn="ctr">
              <a:buNone/>
            </a:pPr>
            <a:r>
              <a:rPr lang="ru-RU" sz="3200" b="1" dirty="0" smtClean="0"/>
              <a:t>Пришло из древнегреческого языка</a:t>
            </a:r>
          </a:p>
          <a:p>
            <a:r>
              <a:rPr lang="ru-RU" sz="3200" dirty="0" smtClean="0"/>
              <a:t>ПЛАНЕТА  </a:t>
            </a:r>
            <a:r>
              <a:rPr lang="ru-RU" sz="3200" dirty="0" smtClean="0">
                <a:solidFill>
                  <a:schemeClr val="bg1"/>
                </a:solidFill>
              </a:rPr>
              <a:t>Венера</a:t>
            </a:r>
          </a:p>
          <a:p>
            <a:r>
              <a:rPr lang="ru-RU" sz="3200" dirty="0" smtClean="0"/>
              <a:t>ЦВЕТ ИМЕНИ. </a:t>
            </a:r>
            <a:r>
              <a:rPr lang="ru-RU" sz="3200" dirty="0" smtClean="0">
                <a:solidFill>
                  <a:schemeClr val="bg1"/>
                </a:solidFill>
              </a:rPr>
              <a:t>Темно -</a:t>
            </a:r>
            <a:r>
              <a:rPr lang="ru-RU" sz="3200" dirty="0" err="1" smtClean="0">
                <a:solidFill>
                  <a:schemeClr val="bg1"/>
                </a:solidFill>
              </a:rPr>
              <a:t>голубой</a:t>
            </a: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 smtClean="0"/>
              <a:t>КАМЕНЬ-ТАЛИСМАН.  </a:t>
            </a:r>
            <a:r>
              <a:rPr lang="ru-RU" sz="3200" smtClean="0">
                <a:solidFill>
                  <a:schemeClr val="bg1"/>
                </a:solidFill>
              </a:rPr>
              <a:t>Берилл</a:t>
            </a:r>
            <a:endParaRPr lang="ru-RU" sz="3200" dirty="0" smtClean="0"/>
          </a:p>
          <a:p>
            <a:r>
              <a:rPr lang="ru-RU" sz="3200" dirty="0" smtClean="0"/>
              <a:t> РАСТЕНИЕ. </a:t>
            </a:r>
            <a:r>
              <a:rPr lang="ru-RU" sz="3200" dirty="0" smtClean="0">
                <a:solidFill>
                  <a:schemeClr val="bg1"/>
                </a:solidFill>
              </a:rPr>
              <a:t>Хризантема</a:t>
            </a:r>
          </a:p>
          <a:p>
            <a:r>
              <a:rPr lang="ru-RU" sz="3200" dirty="0" smtClean="0"/>
              <a:t> ЖИВОТНОЕ. </a:t>
            </a:r>
            <a:r>
              <a:rPr lang="ru-RU" sz="3200" dirty="0" smtClean="0">
                <a:solidFill>
                  <a:schemeClr val="bg1"/>
                </a:solidFill>
              </a:rPr>
              <a:t>Сверчок</a:t>
            </a:r>
          </a:p>
          <a:p>
            <a:pPr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9900CC"/>
                </a:solidFill>
              </a:rPr>
              <a:t>Иван</a:t>
            </a:r>
            <a:endParaRPr lang="ru-RU" b="1" dirty="0">
              <a:solidFill>
                <a:srgbClr val="9900CC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5000660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/>
              <a:t>ЗНАЧЕНИЕ </a:t>
            </a:r>
            <a:r>
              <a:rPr lang="ru-RU" sz="3200" b="1" dirty="0" smtClean="0">
                <a:solidFill>
                  <a:schemeClr val="bg1"/>
                </a:solidFill>
              </a:rPr>
              <a:t>– «милость божья</a:t>
            </a:r>
            <a:r>
              <a:rPr lang="ru-RU" sz="3200" dirty="0" smtClean="0">
                <a:solidFill>
                  <a:schemeClr val="bg1"/>
                </a:solidFill>
              </a:rPr>
              <a:t>»</a:t>
            </a:r>
          </a:p>
          <a:p>
            <a:pPr algn="ctr">
              <a:buNone/>
            </a:pPr>
            <a:r>
              <a:rPr lang="ru-RU" sz="3200" b="1" dirty="0" smtClean="0"/>
              <a:t>Пришло из древнееврейского языка</a:t>
            </a:r>
          </a:p>
          <a:p>
            <a:r>
              <a:rPr lang="ru-RU" sz="3200" dirty="0" smtClean="0"/>
              <a:t>ПЛАНЕТА  </a:t>
            </a:r>
            <a:r>
              <a:rPr lang="ru-RU" sz="3200" dirty="0" smtClean="0">
                <a:solidFill>
                  <a:schemeClr val="bg1"/>
                </a:solidFill>
              </a:rPr>
              <a:t>Солнце</a:t>
            </a:r>
          </a:p>
          <a:p>
            <a:r>
              <a:rPr lang="ru-RU" sz="3200" dirty="0" smtClean="0"/>
              <a:t>ЦВЕТ ИМЕНИ. </a:t>
            </a:r>
            <a:r>
              <a:rPr lang="ru-RU" sz="3200" dirty="0" smtClean="0">
                <a:solidFill>
                  <a:schemeClr val="bg1"/>
                </a:solidFill>
              </a:rPr>
              <a:t>Белый</a:t>
            </a:r>
          </a:p>
          <a:p>
            <a:r>
              <a:rPr lang="ru-RU" sz="3200" dirty="0" smtClean="0"/>
              <a:t>КАМЕНЬ-ТАЛИСМАН.  </a:t>
            </a:r>
            <a:r>
              <a:rPr lang="ru-RU" sz="3200" dirty="0" smtClean="0">
                <a:solidFill>
                  <a:schemeClr val="bg1"/>
                </a:solidFill>
              </a:rPr>
              <a:t>Алмаз</a:t>
            </a:r>
          </a:p>
          <a:p>
            <a:r>
              <a:rPr lang="ru-RU" sz="3200" dirty="0" smtClean="0"/>
              <a:t> РАСТЕНИЕ. </a:t>
            </a:r>
            <a:r>
              <a:rPr lang="ru-RU" sz="3200" dirty="0" smtClean="0">
                <a:solidFill>
                  <a:schemeClr val="bg1"/>
                </a:solidFill>
              </a:rPr>
              <a:t> Ромашка, береза</a:t>
            </a:r>
          </a:p>
          <a:p>
            <a:r>
              <a:rPr lang="ru-RU" sz="3200" dirty="0" smtClean="0"/>
              <a:t> ЖИВОТНОЕ. </a:t>
            </a:r>
            <a:r>
              <a:rPr lang="ru-RU" sz="3200" dirty="0" smtClean="0">
                <a:solidFill>
                  <a:schemeClr val="bg1"/>
                </a:solidFill>
              </a:rPr>
              <a:t>Конь </a:t>
            </a: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9900CC"/>
                </a:solidFill>
              </a:rPr>
              <a:t>Николай</a:t>
            </a:r>
            <a:endParaRPr lang="ru-RU" b="1" dirty="0">
              <a:solidFill>
                <a:srgbClr val="9900CC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642910" y="1500174"/>
            <a:ext cx="8229600" cy="50006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/>
              <a:t>ЗНАЧЕНИЕ </a:t>
            </a:r>
            <a:r>
              <a:rPr lang="ru-RU" sz="3200" b="1" dirty="0" smtClean="0">
                <a:solidFill>
                  <a:schemeClr val="bg1"/>
                </a:solidFill>
              </a:rPr>
              <a:t>– </a:t>
            </a:r>
            <a:r>
              <a:rPr lang="ru-RU" sz="3200" b="1" dirty="0" smtClean="0">
                <a:solidFill>
                  <a:schemeClr val="bg1"/>
                </a:solidFill>
              </a:rPr>
              <a:t>«</a:t>
            </a:r>
            <a:r>
              <a:rPr lang="ru-RU" sz="3200" b="1" dirty="0" smtClean="0">
                <a:solidFill>
                  <a:schemeClr val="bg1"/>
                </a:solidFill>
              </a:rPr>
              <a:t>победитель народов</a:t>
            </a:r>
            <a:r>
              <a:rPr lang="ru-RU" sz="3200" dirty="0" smtClean="0">
                <a:solidFill>
                  <a:schemeClr val="bg1"/>
                </a:solidFill>
              </a:rPr>
              <a:t>»</a:t>
            </a:r>
            <a:endParaRPr lang="ru-RU" sz="32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3200" b="1" dirty="0" smtClean="0"/>
              <a:t>Пришло из древнегреческого языка</a:t>
            </a:r>
          </a:p>
          <a:p>
            <a:r>
              <a:rPr lang="ru-RU" sz="3200" dirty="0" smtClean="0"/>
              <a:t>ПЛАНЕТА  </a:t>
            </a:r>
            <a:r>
              <a:rPr lang="ru-RU" sz="3200" dirty="0" smtClean="0">
                <a:solidFill>
                  <a:schemeClr val="bg1"/>
                </a:solidFill>
              </a:rPr>
              <a:t>Юпитер</a:t>
            </a:r>
          </a:p>
          <a:p>
            <a:r>
              <a:rPr lang="ru-RU" sz="3200" dirty="0" smtClean="0"/>
              <a:t>ЦВЕТ ИМЕНИ.  </a:t>
            </a:r>
            <a:r>
              <a:rPr lang="ru-RU" sz="3200" dirty="0" err="1" smtClean="0">
                <a:solidFill>
                  <a:schemeClr val="bg1"/>
                </a:solidFill>
              </a:rPr>
              <a:t>Голубой</a:t>
            </a: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 smtClean="0"/>
              <a:t>КАМЕНЬ-ТАЛИСМАН.  </a:t>
            </a:r>
            <a:r>
              <a:rPr lang="ru-RU" sz="3200" dirty="0" smtClean="0">
                <a:solidFill>
                  <a:schemeClr val="bg1"/>
                </a:solidFill>
              </a:rPr>
              <a:t>Сапфир</a:t>
            </a:r>
            <a:endParaRPr lang="ru-RU" sz="3200" dirty="0" smtClean="0"/>
          </a:p>
          <a:p>
            <a:r>
              <a:rPr lang="ru-RU" sz="3200" dirty="0" smtClean="0"/>
              <a:t> РАСТЕНИЕ. </a:t>
            </a:r>
            <a:r>
              <a:rPr lang="ru-RU" sz="3200" dirty="0" smtClean="0">
                <a:solidFill>
                  <a:schemeClr val="bg1"/>
                </a:solidFill>
              </a:rPr>
              <a:t>Ясень, гладиолус</a:t>
            </a: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 smtClean="0"/>
              <a:t> ЖИВОТНОЕ. </a:t>
            </a:r>
            <a:r>
              <a:rPr lang="ru-RU" sz="3200" dirty="0" smtClean="0">
                <a:solidFill>
                  <a:schemeClr val="bg1"/>
                </a:solidFill>
              </a:rPr>
              <a:t>Конь</a:t>
            </a:r>
          </a:p>
          <a:p>
            <a:pPr algn="ctr"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333</TotalTime>
  <Words>230</Words>
  <Application>Microsoft Office PowerPoint</Application>
  <PresentationFormat>Экран (4:3)</PresentationFormat>
  <Paragraphs>79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Значение имени</vt:lpstr>
      <vt:lpstr>Кирилл</vt:lpstr>
      <vt:lpstr>Алексей</vt:lpstr>
      <vt:lpstr>Вадим</vt:lpstr>
      <vt:lpstr>Григорий</vt:lpstr>
      <vt:lpstr>Егор</vt:lpstr>
      <vt:lpstr>Артём</vt:lpstr>
      <vt:lpstr>Иван</vt:lpstr>
      <vt:lpstr>Николай</vt:lpstr>
      <vt:lpstr>Михаил</vt:lpstr>
      <vt:lpstr>Руфат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вокруг нас</dc:title>
  <cp:lastModifiedBy>Марина</cp:lastModifiedBy>
  <cp:revision>45</cp:revision>
  <dcterms:modified xsi:type="dcterms:W3CDTF">2011-10-11T20:11:42Z</dcterms:modified>
</cp:coreProperties>
</file>