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5" r:id="rId5"/>
    <p:sldId id="276" r:id="rId6"/>
    <p:sldId id="274" r:id="rId7"/>
    <p:sldId id="277" r:id="rId8"/>
    <p:sldId id="260" r:id="rId9"/>
    <p:sldId id="268" r:id="rId10"/>
    <p:sldId id="262" r:id="rId11"/>
    <p:sldId id="263" r:id="rId12"/>
    <p:sldId id="264" r:id="rId13"/>
    <p:sldId id="278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692697"/>
            <a:ext cx="7117180" cy="4084684"/>
          </a:xfrm>
        </p:spPr>
        <p:txBody>
          <a:bodyPr/>
          <a:lstStyle/>
          <a:p>
            <a:r>
              <a:rPr lang="ru-RU" dirty="0" smtClean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картинки страны букварии скачать_ 11 тыс изображений найдено в Яндекс.Картинках_files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74"/>
            <a:ext cx="9144000" cy="66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7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latin typeface="Franklin Gothic Demi" panose="020B0703020102020204" pitchFamily="34" charset="0"/>
                <a:cs typeface="Aharoni" panose="02010803020104030203" pitchFamily="2" charset="-79"/>
              </a:rPr>
              <a:t>М</a:t>
            </a:r>
            <a:r>
              <a:rPr lang="ru-RU" sz="6000" dirty="0">
                <a:latin typeface="Franklin Gothic Demi" panose="020B0703020102020204" pitchFamily="34" charset="0"/>
                <a:cs typeface="Aharoni" panose="02010803020104030203" pitchFamily="2" charset="-79"/>
              </a:rPr>
              <a:t>, н, к, С, Т, р, б,  </a:t>
            </a:r>
          </a:p>
          <a:p>
            <a:pPr marL="0" indent="0" algn="ctr">
              <a:buNone/>
            </a:pPr>
            <a:r>
              <a:rPr lang="ru-RU" sz="6000" dirty="0" smtClean="0">
                <a:latin typeface="Franklin Gothic Demi" panose="020B0703020102020204" pitchFamily="34" charset="0"/>
                <a:cs typeface="Aharoni" panose="02010803020104030203" pitchFamily="2" charset="-79"/>
              </a:rPr>
              <a:t>А, о, у, ы, И, е, ё, э</a:t>
            </a:r>
          </a:p>
          <a:p>
            <a:pPr algn="ctr"/>
            <a:endParaRPr lang="ru-RU" dirty="0">
              <a:latin typeface="Impact" panose="020B0806030902050204" pitchFamily="34" charset="0"/>
            </a:endParaRPr>
          </a:p>
        </p:txBody>
      </p:sp>
      <p:pic>
        <p:nvPicPr>
          <p:cNvPr id="5122" name="Picture 2" descr="C:\Users\DNS\Desktop\картинки страны букварии скачать_ 11 тыс изображений найдено в Яндекс.Картинках_files\92f35cb504d67a1765df9d6382f5c1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79"/>
            <a:ext cx="1296144" cy="147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картинки страны букварии скачать_ 11 тыс изображений найдено в Яндекс.Картинках_files\42670732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85184"/>
            <a:ext cx="1364729" cy="136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NS\Desktop\картинки страны букварии скачать_ 11 тыс изображений найдено в Яндекс.Картинках_files\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784136"/>
            <a:ext cx="1584176" cy="16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/>
              <a:t>МЫ          ДО</a:t>
            </a:r>
          </a:p>
          <a:p>
            <a:pPr marL="0" indent="0" algn="ctr">
              <a:buNone/>
            </a:pPr>
            <a:r>
              <a:rPr lang="ru-RU" sz="4800" b="1" dirty="0"/>
              <a:t>ЖИ          КИ</a:t>
            </a:r>
          </a:p>
          <a:p>
            <a:pPr marL="0" indent="0" algn="ctr">
              <a:buNone/>
            </a:pPr>
            <a:r>
              <a:rPr lang="ru-RU" sz="4800" b="1" dirty="0"/>
              <a:t>ПОЧ        РАФ</a:t>
            </a:r>
          </a:p>
          <a:p>
            <a:pPr marL="0" indent="0" algn="ctr">
              <a:buNone/>
            </a:pPr>
            <a:r>
              <a:rPr lang="ru-RU" sz="4800" b="1" dirty="0"/>
              <a:t>ЧУ          </a:t>
            </a:r>
            <a:r>
              <a:rPr lang="ru-RU" sz="4800" b="1" dirty="0" smtClean="0"/>
              <a:t>ШИ</a:t>
            </a:r>
          </a:p>
          <a:p>
            <a:pPr marL="0" indent="0" algn="ctr">
              <a:buNone/>
            </a:pPr>
            <a:r>
              <a:rPr lang="ru-RU" sz="4800" b="1" dirty="0" smtClean="0"/>
              <a:t>ЩУ</a:t>
            </a:r>
            <a:endParaRPr lang="ru-RU" sz="4800" b="1" dirty="0"/>
          </a:p>
          <a:p>
            <a:endParaRPr lang="ru-RU" dirty="0"/>
          </a:p>
        </p:txBody>
      </p:sp>
      <p:pic>
        <p:nvPicPr>
          <p:cNvPr id="6146" name="Picture 2" descr="C:\Users\DNS\Desktop\картинки страны букварии скачать_ 11 тыс изображений найдено в Яндекс.Картинках_files\arg-c-50-trans-ur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138614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картинки страны букварии скачать_ 11 тыс изображений найдено в Яндекс.Картинках_files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29136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/>
              <a:t>В лесу растут красивые деревья.</a:t>
            </a:r>
            <a:endParaRPr lang="ru-RU" sz="4400" dirty="0"/>
          </a:p>
          <a:p>
            <a:pPr marL="0" indent="0">
              <a:buNone/>
            </a:pPr>
            <a:r>
              <a:rPr lang="ru-RU" sz="4400" b="1" dirty="0"/>
              <a:t>Особенно много елей. Они раскинули свои пышные ветви.</a:t>
            </a:r>
            <a:endParaRPr lang="ru-RU" sz="4400" dirty="0"/>
          </a:p>
          <a:p>
            <a:endParaRPr lang="ru-RU" dirty="0"/>
          </a:p>
        </p:txBody>
      </p:sp>
      <p:pic>
        <p:nvPicPr>
          <p:cNvPr id="7170" name="Picture 2" descr="C:\Users\DNS\Desktop\картинки страны букварии скачать_ 11 тыс изображений найдено в Яндекс.Картинках_files\red-x-letter-arms-leg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728192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NS\Desktop\картинки страны букварии скачать_ 11 тыс изображений найдено в Яндекс.Картинках_files\u_cd0d89f4bc9b1e622f52841df69e1104_8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25144"/>
            <a:ext cx="1507592" cy="178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31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66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DNS\Desktop\картинки страны букварии скачать_ 11 тыс изображений найдено в Яндекс.Картинках_files\0022-022-Refleks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DNS\Desktop\картинки страны букварии скачать_ 11 тыс изображений найдено в Яндекс.Картинках_files\8aef-1403751781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2646"/>
            <a:ext cx="8664963" cy="649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NS\Desktop\картинки страны букварии скачать_ 11 тыс изображений найдено в Яндекс.Картинках_files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30789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365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6633"/>
            <a:ext cx="7125112" cy="5040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." Дорогие ребята! Поздравляю вас с успешным выполнением всех заданий. Я награждаю вас почетной грамотой страны </a:t>
            </a:r>
            <a:r>
              <a:rPr lang="ru-RU" sz="3200" b="1" i="1" dirty="0" err="1">
                <a:solidFill>
                  <a:srgbClr val="002060"/>
                </a:solidFill>
                <a:latin typeface="+mj-lt"/>
              </a:rPr>
              <a:t>Букварии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3200" b="1" i="1" dirty="0" smtClean="0">
                <a:solidFill>
                  <a:srgbClr val="002060"/>
                </a:solidFill>
                <a:latin typeface="+mj-lt"/>
              </a:rPr>
              <a:t>и сладкими </a:t>
            </a:r>
            <a:r>
              <a:rPr lang="ru-RU" sz="3200" b="1" i="1" dirty="0">
                <a:solidFill>
                  <a:srgbClr val="002060"/>
                </a:solidFill>
                <a:latin typeface="+mj-lt"/>
              </a:rPr>
              <a:t>призами. Удачи вам в будущем!"</a:t>
            </a:r>
          </a:p>
        </p:txBody>
      </p:sp>
      <p:pic>
        <p:nvPicPr>
          <p:cNvPr id="10242" name="Picture 2" descr="C:\Users\DNS\Desktop\картинки страны букварии скачать_ 11 тыс изображений найдено в Яндекс.Картинках_file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365104"/>
            <a:ext cx="3168352" cy="23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10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NS\Desktop\картинки страны букварии скачать_ 11 тыс изображений найдено в Яндекс.Картинках_files\e867e77d14c4ef17733e814c38c03e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861"/>
            <a:ext cx="8568952" cy="627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69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animaciya-feya_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871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Речь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Предложение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Слова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Буквы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Звуки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Гласные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Согласные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DNS\Desktop\картинки страны букварии скачать_ 11 тыс изображений найдено в Яндекс.Картинках_files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39"/>
            <a:ext cx="1399803" cy="13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NS\Desktop\картинки страны букварии скачать_ 11 тыс изображений найдено в Яндекс.Картинках_files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0"/>
            <a:ext cx="1634913" cy="16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NS\Desktop\article963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73" y="3068960"/>
            <a:ext cx="4233318" cy="369379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2137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5349875" cy="134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Здравствуйте!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16113"/>
            <a:ext cx="727233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060575"/>
            <a:ext cx="5976938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675"/>
            <a:ext cx="91440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DNS\Desktop\картинки страны букварии скачать_ 11 тыс изображений найдено в Яндекс.Картинках_files\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0" y="281742"/>
            <a:ext cx="1584176" cy="16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33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5" presetClass="exit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0"/>
                            </p:stCondLst>
                            <p:childTnLst>
                              <p:par>
                                <p:cTn id="30" presetID="4" presetClass="exit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>
                <a:solidFill>
                  <a:srgbClr val="006600"/>
                </a:solidFill>
              </a:rPr>
              <a:t>ВОТ ТАК ПРАВИЛЬНО!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05038"/>
            <a:ext cx="345598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205038"/>
            <a:ext cx="31686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5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33375"/>
            <a:ext cx="7772400" cy="574675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006600"/>
                </a:solidFill>
              </a:rPr>
              <a:t>ВОТ ТАК ПРАВИЛЬНО!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31067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205038"/>
            <a:ext cx="310673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6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DNS\Desktop\картинки страны букварии скачать_ 11 тыс изображений найдено в Яндекс.Картинках_files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698"/>
            <a:ext cx="8194511" cy="654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825" y="549275"/>
            <a:ext cx="8605838" cy="4392613"/>
            <a:chOff x="158" y="300"/>
            <a:chExt cx="5421" cy="2767"/>
          </a:xfrm>
        </p:grpSpPr>
        <p:sp>
          <p:nvSpPr>
            <p:cNvPr id="37891" name="Line 3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03800" y="2636838"/>
            <a:ext cx="2441575" cy="2212975"/>
            <a:chOff x="3152" y="1661"/>
            <a:chExt cx="1538" cy="1394"/>
          </a:xfrm>
        </p:grpSpPr>
        <p:sp>
          <p:nvSpPr>
            <p:cNvPr id="37895" name="Freeform 7"/>
            <p:cNvSpPr>
              <a:spLocks/>
            </p:cNvSpPr>
            <p:nvPr/>
          </p:nvSpPr>
          <p:spPr bwMode="auto">
            <a:xfrm>
              <a:off x="3868" y="1699"/>
              <a:ext cx="822" cy="1348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3152" y="1707"/>
              <a:ext cx="822" cy="1348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AutoShape 9"/>
            <p:cNvSpPr>
              <a:spLocks noChangeArrowheads="1"/>
            </p:cNvSpPr>
            <p:nvPr/>
          </p:nvSpPr>
          <p:spPr bwMode="auto">
            <a:xfrm>
              <a:off x="3695" y="1661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8" name="AutoShape 10"/>
            <p:cNvSpPr>
              <a:spLocks noChangeArrowheads="1"/>
            </p:cNvSpPr>
            <p:nvPr/>
          </p:nvSpPr>
          <p:spPr bwMode="auto">
            <a:xfrm>
              <a:off x="4377" y="1662"/>
              <a:ext cx="92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19250" y="534988"/>
            <a:ext cx="3097213" cy="4314825"/>
            <a:chOff x="1020" y="337"/>
            <a:chExt cx="1951" cy="2718"/>
          </a:xfrm>
        </p:grpSpPr>
        <p:sp>
          <p:nvSpPr>
            <p:cNvPr id="37900" name="Freeform 12"/>
            <p:cNvSpPr>
              <a:spLocks/>
            </p:cNvSpPr>
            <p:nvPr/>
          </p:nvSpPr>
          <p:spPr bwMode="auto">
            <a:xfrm>
              <a:off x="1051" y="337"/>
              <a:ext cx="1094" cy="2718"/>
            </a:xfrm>
            <a:custGeom>
              <a:avLst/>
              <a:gdLst/>
              <a:ahLst/>
              <a:cxnLst>
                <a:cxn ang="0">
                  <a:pos x="894" y="2311"/>
                </a:cxn>
                <a:cxn ang="0">
                  <a:pos x="259" y="2684"/>
                </a:cxn>
                <a:cxn ang="0">
                  <a:pos x="74" y="2518"/>
                </a:cxn>
                <a:cxn ang="0">
                  <a:pos x="344" y="1778"/>
                </a:cxn>
                <a:cxn ang="0">
                  <a:pos x="994" y="421"/>
                </a:cxn>
                <a:cxn ang="0">
                  <a:pos x="946" y="47"/>
                </a:cxn>
                <a:cxn ang="0">
                  <a:pos x="549" y="138"/>
                </a:cxn>
                <a:cxn ang="0">
                  <a:pos x="0" y="486"/>
                </a:cxn>
              </a:cxnLst>
              <a:rect l="0" t="0" r="r" b="b"/>
              <a:pathLst>
                <a:path w="1094" h="2718">
                  <a:moveTo>
                    <a:pt x="894" y="2311"/>
                  </a:moveTo>
                  <a:cubicBezTo>
                    <a:pt x="788" y="2373"/>
                    <a:pt x="396" y="2650"/>
                    <a:pt x="259" y="2684"/>
                  </a:cubicBezTo>
                  <a:cubicBezTo>
                    <a:pt x="122" y="2718"/>
                    <a:pt x="60" y="2669"/>
                    <a:pt x="74" y="2518"/>
                  </a:cubicBezTo>
                  <a:cubicBezTo>
                    <a:pt x="88" y="2367"/>
                    <a:pt x="191" y="2128"/>
                    <a:pt x="344" y="1778"/>
                  </a:cubicBezTo>
                  <a:cubicBezTo>
                    <a:pt x="497" y="1428"/>
                    <a:pt x="894" y="710"/>
                    <a:pt x="994" y="421"/>
                  </a:cubicBezTo>
                  <a:cubicBezTo>
                    <a:pt x="1094" y="132"/>
                    <a:pt x="1020" y="94"/>
                    <a:pt x="946" y="47"/>
                  </a:cubicBezTo>
                  <a:cubicBezTo>
                    <a:pt x="872" y="0"/>
                    <a:pt x="707" y="65"/>
                    <a:pt x="549" y="138"/>
                  </a:cubicBezTo>
                  <a:cubicBezTo>
                    <a:pt x="391" y="211"/>
                    <a:pt x="114" y="414"/>
                    <a:pt x="0" y="486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AutoShape 13"/>
            <p:cNvSpPr>
              <a:spLocks noChangeArrowheads="1"/>
            </p:cNvSpPr>
            <p:nvPr/>
          </p:nvSpPr>
          <p:spPr bwMode="auto">
            <a:xfrm>
              <a:off x="1020" y="753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2" name="AutoShape 14"/>
            <p:cNvSpPr>
              <a:spLocks noChangeArrowheads="1"/>
            </p:cNvSpPr>
            <p:nvPr/>
          </p:nvSpPr>
          <p:spPr bwMode="auto">
            <a:xfrm>
              <a:off x="2880" y="34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auto">
            <a:xfrm>
              <a:off x="1889" y="437"/>
              <a:ext cx="1036" cy="2607"/>
            </a:xfrm>
            <a:custGeom>
              <a:avLst/>
              <a:gdLst/>
              <a:ahLst/>
              <a:cxnLst>
                <a:cxn ang="0">
                  <a:pos x="834" y="2200"/>
                </a:cxn>
                <a:cxn ang="0">
                  <a:pos x="199" y="2573"/>
                </a:cxn>
                <a:cxn ang="0">
                  <a:pos x="14" y="2407"/>
                </a:cxn>
                <a:cxn ang="0">
                  <a:pos x="284" y="1667"/>
                </a:cxn>
                <a:cxn ang="0">
                  <a:pos x="1036" y="0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04" name="Freeform 16"/>
          <p:cNvSpPr>
            <a:spLocks/>
          </p:cNvSpPr>
          <p:nvPr/>
        </p:nvSpPr>
        <p:spPr bwMode="auto">
          <a:xfrm>
            <a:off x="6138863" y="2308225"/>
            <a:ext cx="727075" cy="239713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353" y="78"/>
              </a:cxn>
              <a:cxn ang="0">
                <a:pos x="221" y="146"/>
              </a:cxn>
              <a:cxn ang="0">
                <a:pos x="0" y="45"/>
              </a:cxn>
            </a:cxnLst>
            <a:rect l="0" t="0" r="r" b="b"/>
            <a:pathLst>
              <a:path w="458" h="151">
                <a:moveTo>
                  <a:pt x="458" y="0"/>
                </a:moveTo>
                <a:cubicBezTo>
                  <a:pt x="441" y="13"/>
                  <a:pt x="393" y="54"/>
                  <a:pt x="353" y="78"/>
                </a:cubicBezTo>
                <a:cubicBezTo>
                  <a:pt x="313" y="102"/>
                  <a:pt x="280" y="151"/>
                  <a:pt x="221" y="146"/>
                </a:cubicBezTo>
                <a:cubicBezTo>
                  <a:pt x="162" y="141"/>
                  <a:pt x="46" y="66"/>
                  <a:pt x="0" y="45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5" name="Freeform 17"/>
          <p:cNvSpPr>
            <a:spLocks/>
          </p:cNvSpPr>
          <p:nvPr/>
        </p:nvSpPr>
        <p:spPr bwMode="auto">
          <a:xfrm>
            <a:off x="3438525" y="309563"/>
            <a:ext cx="727075" cy="239712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353" y="78"/>
              </a:cxn>
              <a:cxn ang="0">
                <a:pos x="221" y="146"/>
              </a:cxn>
              <a:cxn ang="0">
                <a:pos x="0" y="45"/>
              </a:cxn>
            </a:cxnLst>
            <a:rect l="0" t="0" r="r" b="b"/>
            <a:pathLst>
              <a:path w="458" h="151">
                <a:moveTo>
                  <a:pt x="458" y="0"/>
                </a:moveTo>
                <a:cubicBezTo>
                  <a:pt x="441" y="13"/>
                  <a:pt x="393" y="54"/>
                  <a:pt x="353" y="78"/>
                </a:cubicBezTo>
                <a:cubicBezTo>
                  <a:pt x="313" y="102"/>
                  <a:pt x="280" y="151"/>
                  <a:pt x="221" y="146"/>
                </a:cubicBezTo>
                <a:cubicBezTo>
                  <a:pt x="162" y="141"/>
                  <a:pt x="46" y="66"/>
                  <a:pt x="0" y="45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 rot="12875164">
            <a:off x="1668463" y="1412875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683 C 0.02518 -0.01502 0.07552 -0.05664 0.10347 -0.07028 C 0.13143 -0.08393 0.13768 -0.07653 0.14323 -0.05549 C 0.14879 -0.03445 0.15643 -0.01687 0.13681 0.05642 C 0.11719 0.12972 0.05 0.31376 0.0257 0.38428 C 0.00139 0.4548 -0.00503 0.45318 -0.0092 0.47931 C -0.01337 0.50544 -0.02187 0.54405 0.00035 0.54058 C 0.02257 0.53711 0.07327 0.49758 0.12413 0.45827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98 -0.0793 C 0.23959 0.13087 0.16736 0.34128 0.14202 0.44278 C 0.11667 0.54405 0.1382 0.5281 0.15955 0.52948 C 0.1809 0.53064 0.25209 0.46428 0.27066 0.4511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3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57 -0.10635 C 0.17795 -0.1045 0.19167 -0.09248 0.20695 -0.09687 C 0.22222 -0.10127 0.25434 -0.12693 0.26389 -0.13294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23261 C 0.41875 0.32856 0.37934 0.42451 0.36615 0.47561 C 0.35295 0.52671 0.35729 0.54405 0.379 0.5392 C 0.4007 0.53434 0.44844 0.49018 0.49636 0.44602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65 0.23261 C 0.53629 0.34359 0.49393 0.4548 0.48646 0.50105 C 0.479 0.54729 0.5125 0.51908 0.5342 0.5096 C 0.5559 0.50012 0.60295 0.45503 0.61667 0.44417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 0.1896 C 0.48594 0.19515 0.49323 0.20093 0.5066 0.19607 C 0.51997 0.19122 0.54948 0.16602 0.55834 0.16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7" grpId="0" animBg="1"/>
      <p:bldP spid="37907" grpId="1" animBg="1"/>
      <p:bldP spid="37907" grpId="2" animBg="1"/>
      <p:bldP spid="37907" grpId="3" animBg="1"/>
      <p:bldP spid="37907" grpId="4" animBg="1"/>
      <p:bldP spid="37907" grpId="5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57</TotalTime>
  <Words>100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! 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 ПРАВИЛЬНО!</vt:lpstr>
      <vt:lpstr>ВОТ ТАК ПРАВИЛЬНО!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! </dc:title>
  <dc:creator>DNS</dc:creator>
  <cp:lastModifiedBy>DNS</cp:lastModifiedBy>
  <cp:revision>10</cp:revision>
  <dcterms:created xsi:type="dcterms:W3CDTF">2016-03-08T18:27:17Z</dcterms:created>
  <dcterms:modified xsi:type="dcterms:W3CDTF">2016-03-09T19:13:28Z</dcterms:modified>
</cp:coreProperties>
</file>