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61" r:id="rId6"/>
    <p:sldId id="259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8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50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89D78-E4CD-4E5F-9D11-B54E8ACF3B1B}" type="datetimeFigureOut">
              <a:rPr lang="ru-RU"/>
              <a:pPr>
                <a:defRPr/>
              </a:pPr>
              <a:t>31.03.2016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19D88-1E4F-49E5-8E53-2B7951CB58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ED418-B0BE-47E8-B6F0-2B7D939E5CB5}" type="datetimeFigureOut">
              <a:rPr lang="ru-RU"/>
              <a:pPr>
                <a:defRPr/>
              </a:pPr>
              <a:t>31.03.2016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2DD0C-53E1-4371-BE19-2AB256DE25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AE9CF-004C-4754-A2DB-EB331F1EB753}" type="datetimeFigureOut">
              <a:rPr lang="ru-RU"/>
              <a:pPr>
                <a:defRPr/>
              </a:pPr>
              <a:t>31.03.2016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F2A9F-89D0-45F4-88E6-15CE831B70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95EC7-A5B3-47B9-B641-549B7AA692A4}" type="datetimeFigureOut">
              <a:rPr lang="ru-RU"/>
              <a:pPr>
                <a:defRPr/>
              </a:pPr>
              <a:t>31.03.2016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2D17C-57BB-4392-96A7-9C0C64F785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E1C2E-91C3-4864-AA12-67B6BB5C274F}" type="datetimeFigureOut">
              <a:rPr lang="ru-RU"/>
              <a:pPr>
                <a:defRPr/>
              </a:pPr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1BEE4-2655-473B-B7D8-A9C29AFB8B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33A8D-8BEB-47CB-A3AD-A105260636C4}" type="datetimeFigureOut">
              <a:rPr lang="ru-RU"/>
              <a:pPr>
                <a:defRPr/>
              </a:pPr>
              <a:t>31.03.2016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F9128-70BC-4D20-9D0D-9C20F051BC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BFD51-609C-4845-909B-38FB43979349}" type="datetimeFigureOut">
              <a:rPr lang="ru-RU"/>
              <a:pPr>
                <a:defRPr/>
              </a:pPr>
              <a:t>31.03.2016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982CE-912E-4DB8-A293-43809F9053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C3324-DF86-41BF-A25F-0F7A4DE29C04}" type="datetimeFigureOut">
              <a:rPr lang="ru-RU"/>
              <a:pPr>
                <a:defRPr/>
              </a:pPr>
              <a:t>31.03.2016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2B717-F8DD-42F7-82B1-B12DE57657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6342F-96BB-4448-8A90-5798B3116275}" type="datetimeFigureOut">
              <a:rPr lang="ru-RU"/>
              <a:pPr>
                <a:defRPr/>
              </a:pPr>
              <a:t>31.03.2016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8F62D-E2A4-441F-8597-B756DD8D3A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846C1-7F6D-4473-A77E-FD3B2D650BD4}" type="datetimeFigureOut">
              <a:rPr lang="ru-RU"/>
              <a:pPr>
                <a:defRPr/>
              </a:pPr>
              <a:t>31.03.2016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FB425-FFB0-4E77-AEDA-A4384B8D04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04512-1CC2-416A-9476-B75221DD103D}" type="datetimeFigureOut">
              <a:rPr lang="ru-RU"/>
              <a:pPr>
                <a:defRPr/>
              </a:pPr>
              <a:t>31.03.2016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47698-F0E7-4271-9D01-90F8CF6720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54B0D8-1D67-4802-912E-1D3297DFDF1E}" type="datetimeFigureOut">
              <a:rPr lang="ru-RU"/>
              <a:pPr>
                <a:defRPr/>
              </a:pPr>
              <a:t>31.03.2016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C9BC47-2FE9-4B68-8057-4762FB4474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7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275" y="1371600"/>
            <a:ext cx="8229600" cy="1828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32163"/>
            <a:ext cx="6400800" cy="17526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6" name="Picture 2" descr="C:\Users\user224\Desktop\Мя\Письмо\651423f03d20b40fdc5e63714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5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275" y="1371600"/>
            <a:ext cx="8229600" cy="1828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29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32163"/>
            <a:ext cx="6400800" cy="17526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2292" name="Picture 2" descr="C:\Users\user224\Desktop\Мя\Письмо\651423f03d20b40fdc5e6371445.jpg"/>
          <p:cNvPicPr>
            <a:picLocks noChangeAspect="1" noChangeArrowheads="1"/>
          </p:cNvPicPr>
          <p:nvPr/>
        </p:nvPicPr>
        <p:blipFill>
          <a:blip r:embed="rId2">
            <a:lum contrast="-40000"/>
          </a:blip>
          <a:srcRect/>
          <a:stretch>
            <a:fillRect/>
          </a:stretch>
        </p:blipFill>
        <p:spPr bwMode="auto">
          <a:xfrm>
            <a:off x="0" y="-28575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2" descr="C:\Users\user224\Desktop\Мя\Письмо\eb22418a.pn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1500188" y="-285750"/>
            <a:ext cx="6715125" cy="742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единительная линия 9"/>
          <p:cNvCxnSpPr/>
          <p:nvPr/>
        </p:nvCxnSpPr>
        <p:spPr>
          <a:xfrm rot="16200000" flipH="1">
            <a:off x="5643563" y="4786313"/>
            <a:ext cx="428625" cy="42862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928938" y="3500438"/>
            <a:ext cx="3214687" cy="8302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Короткая наклонная прямая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71938" y="0"/>
            <a:ext cx="857250" cy="7699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/>
              <a:t>ю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43188" y="4643438"/>
            <a:ext cx="3786187" cy="8302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Короткая горизонтальная прямая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57500" y="5786438"/>
            <a:ext cx="3214688" cy="4619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Малый овал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6" name="Picture 2" descr="C:\Users\user224\Desktop\Мя\Письмо\bridge_to_autumn-9810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14375" y="1357313"/>
            <a:ext cx="7766050" cy="6461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Как должна лежать тетрадка на парте?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57313" y="2928938"/>
            <a:ext cx="6265862" cy="6461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Как правильно держать ручку?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500" y="4643438"/>
            <a:ext cx="8075613" cy="6461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Как нужно правильно сидеть за партой?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40" name="Picture 3" descr="C:\Users\user224\Desktop\Мя\Письмо\3840x24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072813" cy="691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2875" y="4357688"/>
            <a:ext cx="6207125" cy="22463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Сидит белка на тележке,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Продает она орешки: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Лисичке-сестричке, Воробью, синичке,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Мишке толстопятому,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Заиньке усатому.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cxnSp>
        <p:nvCxnSpPr>
          <p:cNvPr id="5" name="Прямая со стрелкой 4"/>
          <p:cNvCxnSpPr>
            <a:stCxn id="2" idx="0"/>
          </p:cNvCxnSpPr>
          <p:nvPr/>
        </p:nvCxnSpPr>
        <p:spPr>
          <a:xfrm rot="16200000" flipH="1">
            <a:off x="1351757" y="3494881"/>
            <a:ext cx="6440488" cy="3175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4857750" y="3071813"/>
            <a:ext cx="500063" cy="50006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07407E-6 L -3.88889E-6 -0.41991 " pathEditMode="relative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41991 L 0.00781 0.4488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4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0.44884 L 0.0033 -0.4277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4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428625" y="3286125"/>
            <a:ext cx="8358188" cy="71438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4429125" y="3643313"/>
            <a:ext cx="500063" cy="50006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0.45486 -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486 -2.59259E-6 L -0.4526 0.0060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" name="Овал 7"/>
          <p:cNvSpPr/>
          <p:nvPr/>
        </p:nvSpPr>
        <p:spPr>
          <a:xfrm>
            <a:off x="642938" y="571500"/>
            <a:ext cx="500062" cy="50006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500063" y="428625"/>
            <a:ext cx="8215312" cy="1588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428625" y="6286500"/>
            <a:ext cx="8215313" cy="1588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 flipH="1" flipV="1">
            <a:off x="-2535237" y="3321050"/>
            <a:ext cx="5929312" cy="1588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6200000" flipH="1">
            <a:off x="5751512" y="3392488"/>
            <a:ext cx="5929313" cy="1588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07407E-6 L 0.825 -4.0740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25 4.07407E-6 L 0.8276 0.7479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3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276 0.74791 L -0.02274 0.7479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4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74 0.74791 L -0.02274 0.0127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8" grpId="3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cxnSp>
        <p:nvCxnSpPr>
          <p:cNvPr id="4" name="Прямая со стрелкой 3"/>
          <p:cNvCxnSpPr/>
          <p:nvPr/>
        </p:nvCxnSpPr>
        <p:spPr>
          <a:xfrm rot="10800000" flipH="1" flipV="1">
            <a:off x="571500" y="6357938"/>
            <a:ext cx="8215313" cy="1587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500063" y="428625"/>
            <a:ext cx="8215312" cy="1588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10800000" flipV="1">
            <a:off x="500063" y="500063"/>
            <a:ext cx="8143875" cy="5786437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428625" y="571500"/>
            <a:ext cx="500063" cy="50006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7407E-6 L 0.81962 -0.018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" y="-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1962 -0.01875 L -0.00711 0.7479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3" y="3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3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2 0.74791 L 0.87465 0.7479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Овал 3"/>
          <p:cNvSpPr/>
          <p:nvPr/>
        </p:nvSpPr>
        <p:spPr>
          <a:xfrm>
            <a:off x="1571625" y="500063"/>
            <a:ext cx="5715000" cy="5715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714500" y="1000125"/>
            <a:ext cx="500063" cy="50006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09 -0.1544 C 0.46458 -0.1544 0.62378 0.05463 0.62378 0.3125 C 0.62378 0.57013 0.46458 0.77986 0.26909 0.77986 C 0.07378 0.77986 -0.0849 0.57013 -0.0849 0.3125 C -0.0849 0.05463 0.07378 -0.1544 0.26909 -0.1544 Z " pathEditMode="relative" rAng="0" ptsTypes="fffff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4" name="Picture 2" descr="C:\Users\user224\Desktop\Мя\Письмо\349364-adm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55625" y="0"/>
            <a:ext cx="103457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er224\Desktop\Мя\Письмо\349364-admin.jpg"/>
          <p:cNvPicPr>
            <a:picLocks noChangeAspect="1" noChangeArrowheads="1"/>
          </p:cNvPicPr>
          <p:nvPr/>
        </p:nvPicPr>
        <p:blipFill>
          <a:blip r:embed="rId2">
            <a:lum contrast="-40000"/>
          </a:blip>
          <a:srcRect/>
          <a:stretch>
            <a:fillRect/>
          </a:stretch>
        </p:blipFill>
        <p:spPr bwMode="auto">
          <a:xfrm>
            <a:off x="-555625" y="0"/>
            <a:ext cx="103457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74638"/>
            <a:ext cx="5286412" cy="72547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План работы со словом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357298"/>
            <a:ext cx="6643702" cy="442915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651510" indent="-5143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r>
              <a:rPr lang="ru-RU" sz="40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Сколько букв ?</a:t>
            </a:r>
          </a:p>
          <a:p>
            <a:pPr marL="651510" indent="-5143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r>
              <a:rPr lang="ru-RU" sz="40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Сколько звуков?</a:t>
            </a:r>
          </a:p>
          <a:p>
            <a:pPr marL="651510" indent="-5143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r>
              <a:rPr lang="ru-RU" sz="40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Сколько слогов?</a:t>
            </a:r>
          </a:p>
          <a:p>
            <a:pPr marL="651510" indent="-5143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r>
              <a:rPr lang="ru-RU" sz="40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Какой слог ударный?</a:t>
            </a:r>
          </a:p>
          <a:p>
            <a:pPr marL="651510" indent="-5143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r>
              <a:rPr lang="ru-RU" sz="40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Какие соединения букв использованы?</a:t>
            </a:r>
          </a:p>
          <a:p>
            <a:pPr marL="651510" indent="-5143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endParaRPr lang="ru-RU" sz="4000" b="1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6858000" y="-2714625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099" name="Picture 3" descr="C:\Users\user224\Desktop\Мя\Письмо\5e43d39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71750"/>
            <a:ext cx="2714625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Содержимое 2"/>
          <p:cNvSpPr>
            <a:spLocks noGrp="1"/>
          </p:cNvSpPr>
          <p:nvPr>
            <p:ph idx="1"/>
          </p:nvPr>
        </p:nvSpPr>
        <p:spPr>
          <a:xfrm>
            <a:off x="1357313" y="1600200"/>
            <a:ext cx="7786687" cy="470852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4000" b="1" smtClean="0"/>
              <a:t>Юля постирала Ксюше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4000" b="1" smtClean="0"/>
              <a:t>Юбку синюю из плюша.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4000" b="1" smtClean="0"/>
              <a:t>Южный ветер кукле Ксюше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4000" b="1" smtClean="0"/>
              <a:t>Юбку синюю подсушит.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er224\Desktop\Мя\Письмо\349364-admin.jpg"/>
          <p:cNvPicPr>
            <a:picLocks noChangeAspect="1" noChangeArrowheads="1"/>
          </p:cNvPicPr>
          <p:nvPr/>
        </p:nvPicPr>
        <p:blipFill>
          <a:blip r:embed="rId2">
            <a:lum contrast="-40000"/>
          </a:blip>
          <a:srcRect/>
          <a:stretch>
            <a:fillRect/>
          </a:stretch>
        </p:blipFill>
        <p:spPr bwMode="auto">
          <a:xfrm>
            <a:off x="-555625" y="0"/>
            <a:ext cx="103457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74638"/>
            <a:ext cx="5286412" cy="72547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юла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00364" y="1428736"/>
            <a:ext cx="3214710" cy="400052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651510" indent="-5143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r>
              <a:rPr lang="ru-RU" sz="40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3 буквы</a:t>
            </a:r>
          </a:p>
          <a:p>
            <a:pPr marL="651510" indent="-5143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r>
              <a:rPr lang="ru-RU" sz="40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4 звука</a:t>
            </a:r>
          </a:p>
          <a:p>
            <a:pPr marL="651510" indent="-5143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r>
              <a:rPr lang="ru-RU" sz="40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 слога</a:t>
            </a:r>
          </a:p>
          <a:p>
            <a:pPr marL="651510" indent="-5143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r>
              <a:rPr lang="ru-RU" sz="40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 слог</a:t>
            </a:r>
          </a:p>
          <a:p>
            <a:pPr marL="651510" indent="-5143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r>
              <a:rPr lang="ru-RU" sz="40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Нижнее</a:t>
            </a:r>
          </a:p>
          <a:p>
            <a:pPr marL="651510" indent="-5143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endParaRPr lang="ru-RU" sz="4000" b="1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6858000" y="-2714625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275" y="1371600"/>
            <a:ext cx="8229600" cy="1828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55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32163"/>
            <a:ext cx="6400800" cy="17526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6" name="Picture 2" descr="C:\Users\user224\Desktop\Мя\Письмо\651423f03d20b40fdc5e6371445.jpg"/>
          <p:cNvPicPr>
            <a:picLocks noChangeAspect="1" noChangeArrowheads="1"/>
          </p:cNvPicPr>
          <p:nvPr/>
        </p:nvPicPr>
        <p:blipFill>
          <a:blip r:embed="rId2">
            <a:lum contrast="-40000"/>
          </a:blip>
          <a:srcRect/>
          <a:stretch>
            <a:fillRect/>
          </a:stretch>
        </p:blipFill>
        <p:spPr bwMode="auto">
          <a:xfrm>
            <a:off x="0" y="-28575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2" descr="C:\Users\user224\Desktop\Мя\Письмо\eb22418a.pn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1500188" y="-285750"/>
            <a:ext cx="6715125" cy="742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единительная линия 9"/>
          <p:cNvCxnSpPr/>
          <p:nvPr/>
        </p:nvCxnSpPr>
        <p:spPr>
          <a:xfrm rot="16200000" flipH="1">
            <a:off x="5643563" y="4786313"/>
            <a:ext cx="428625" cy="42862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071938" y="0"/>
            <a:ext cx="857250" cy="7699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/>
              <a:t>ю</a:t>
            </a:r>
          </a:p>
        </p:txBody>
      </p:sp>
      <p:pic>
        <p:nvPicPr>
          <p:cNvPr id="23560" name="Picture 2" descr="C:\Users\user224\Desktop\Мя\Письмо\3426_50fcb7d748c56e6b6f5b5fa0c6ef66fa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25" y="3286125"/>
            <a:ext cx="2571750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2000250" y="4500563"/>
            <a:ext cx="1571625" cy="4619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рулил</a:t>
            </a:r>
          </a:p>
        </p:txBody>
      </p:sp>
      <p:pic>
        <p:nvPicPr>
          <p:cNvPr id="23562" name="Picture 3" descr="C:\Users\user224\Desktop\Мя\Письмо\11942608-boletus-vector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5" y="4071938"/>
            <a:ext cx="2160588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500688" y="5000625"/>
            <a:ext cx="1357312" cy="461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юлил</a:t>
            </a:r>
          </a:p>
        </p:txBody>
      </p:sp>
      <p:pic>
        <p:nvPicPr>
          <p:cNvPr id="23564" name="Picture 4" descr="C:\Users\user224\Desktop\Мя\Письмо\mushroom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50" y="5072063"/>
            <a:ext cx="16764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2928938" y="5857875"/>
            <a:ext cx="1357312" cy="461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юла</a:t>
            </a:r>
          </a:p>
        </p:txBody>
      </p:sp>
      <p:pic>
        <p:nvPicPr>
          <p:cNvPr id="23566" name="Picture 5" descr="C:\Users\user224\Desktop\Мя\Письмо\Mush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500" y="3143250"/>
            <a:ext cx="1749425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929063" y="4214813"/>
            <a:ext cx="1357312" cy="4619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мою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3" grpId="0" animBg="1"/>
      <p:bldP spid="16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4580" name="Picture 2" descr="C:\Users\user224\Desktop\Мя\Письмо\57117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0"/>
            <a:ext cx="5072062" cy="691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275" y="1371600"/>
            <a:ext cx="8229600" cy="1828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60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32163"/>
            <a:ext cx="6400800" cy="17526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5604" name="Picture 2" descr="C:\Users\user224\Desktop\Мя\Письмо\651423f03d20b40fdc5e6371445.jpg"/>
          <p:cNvPicPr>
            <a:picLocks noChangeAspect="1" noChangeArrowheads="1"/>
          </p:cNvPicPr>
          <p:nvPr/>
        </p:nvPicPr>
        <p:blipFill>
          <a:blip r:embed="rId2">
            <a:lum contrast="-40000"/>
          </a:blip>
          <a:srcRect/>
          <a:stretch>
            <a:fillRect/>
          </a:stretch>
        </p:blipFill>
        <p:spPr bwMode="auto">
          <a:xfrm>
            <a:off x="0" y="-28575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2" descr="C:\Users\user224\Desktop\Мя\Письмо\eb22418a.pn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1500188" y="-285750"/>
            <a:ext cx="6715125" cy="742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единительная линия 9"/>
          <p:cNvCxnSpPr/>
          <p:nvPr/>
        </p:nvCxnSpPr>
        <p:spPr>
          <a:xfrm rot="16200000" flipH="1">
            <a:off x="5643563" y="4786313"/>
            <a:ext cx="428625" cy="42862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071938" y="0"/>
            <a:ext cx="857250" cy="7699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/>
              <a:t>ю</a:t>
            </a:r>
          </a:p>
        </p:txBody>
      </p:sp>
      <p:pic>
        <p:nvPicPr>
          <p:cNvPr id="25608" name="Picture 2" descr="C:\Users\user224\Desktop\Мя\Письмо\3426_50fcb7d748c56e6b6f5b5fa0c6ef66fa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051425"/>
            <a:ext cx="1857375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42875" y="6215063"/>
            <a:ext cx="1571625" cy="4619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рулил</a:t>
            </a:r>
          </a:p>
        </p:txBody>
      </p:sp>
      <p:pic>
        <p:nvPicPr>
          <p:cNvPr id="25610" name="Picture 3" descr="C:\Users\user224\Desktop\Мя\Письмо\11942608-boletus-vector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83413" y="4500563"/>
            <a:ext cx="2160587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7429500" y="6143625"/>
            <a:ext cx="1357313" cy="461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юлил</a:t>
            </a:r>
          </a:p>
        </p:txBody>
      </p:sp>
      <p:pic>
        <p:nvPicPr>
          <p:cNvPr id="25612" name="Picture 4" descr="C:\Users\user224\Desktop\Мя\Письмо\mushroom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0" y="2571750"/>
            <a:ext cx="16764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7358063" y="3714750"/>
            <a:ext cx="1357312" cy="461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юла</a:t>
            </a:r>
          </a:p>
        </p:txBody>
      </p:sp>
      <p:pic>
        <p:nvPicPr>
          <p:cNvPr id="25614" name="Picture 5" descr="C:\Users\user224\Desktop\Мя\Письмо\Mush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" y="1714500"/>
            <a:ext cx="1749425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28625" y="3143250"/>
            <a:ext cx="1357313" cy="461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мою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86125" y="3357563"/>
            <a:ext cx="2428875" cy="523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Гласный звук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86125" y="4143375"/>
            <a:ext cx="2428875" cy="523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/>
              <a:t>[</a:t>
            </a:r>
            <a:r>
              <a:rPr lang="ru-RU" sz="2800" b="1" dirty="0" err="1"/>
              <a:t>й</a:t>
            </a:r>
            <a:r>
              <a:rPr lang="en-US" sz="2800" b="1" dirty="0"/>
              <a:t>]</a:t>
            </a:r>
            <a:r>
              <a:rPr lang="ru-RU" sz="2800" b="1" dirty="0"/>
              <a:t>   </a:t>
            </a:r>
            <a:r>
              <a:rPr lang="en-US" sz="2800" b="1" dirty="0"/>
              <a:t>[</a:t>
            </a:r>
            <a:r>
              <a:rPr lang="ru-RU" sz="2800" b="1" dirty="0"/>
              <a:t>у</a:t>
            </a:r>
            <a:r>
              <a:rPr lang="en-US" sz="2800" b="1" dirty="0"/>
              <a:t>]</a:t>
            </a:r>
            <a:endParaRPr lang="ru-RU" sz="2800" b="1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5400000">
            <a:off x="2964656" y="4822032"/>
            <a:ext cx="428625" cy="3571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16200000" flipH="1">
            <a:off x="5643563" y="4786313"/>
            <a:ext cx="428625" cy="42862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071688" y="5214938"/>
            <a:ext cx="2428875" cy="4619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В начале слова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14875" y="5214938"/>
            <a:ext cx="2428875" cy="8302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После другого гласного звука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857875" y="0"/>
            <a:ext cx="2857500" cy="7080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Короткая наклонная прямая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00688" y="928688"/>
            <a:ext cx="3357562" cy="7080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Короткая горизонтальная прямая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857875" y="1857375"/>
            <a:ext cx="2643188" cy="4000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Малый овал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123" name="Picture 3" descr="C:\Users\user224\Desktop\Мя\Письмо\5e43d39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71750"/>
            <a:ext cx="2714625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313" y="1600200"/>
            <a:ext cx="7786687" cy="4708525"/>
          </a:xfrm>
        </p:spPr>
        <p:txBody>
          <a:bodyPr>
            <a:normAutofit/>
          </a:bodyPr>
          <a:lstStyle/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000" b="1" u="sng" dirty="0" smtClean="0">
                <a:solidFill>
                  <a:schemeClr val="accent2">
                    <a:lumMod val="50000"/>
                  </a:schemeClr>
                </a:solidFill>
              </a:rPr>
              <a:t>Ю</a:t>
            </a:r>
            <a:r>
              <a:rPr lang="ru-RU" sz="4000" b="1" dirty="0" smtClean="0"/>
              <a:t>ля постирала Кс</a:t>
            </a:r>
            <a:r>
              <a:rPr lang="ru-RU" sz="4000" b="1" u="sng" dirty="0" smtClean="0">
                <a:solidFill>
                  <a:schemeClr val="accent2">
                    <a:lumMod val="50000"/>
                  </a:schemeClr>
                </a:solidFill>
              </a:rPr>
              <a:t>ю</a:t>
            </a:r>
            <a:r>
              <a:rPr lang="ru-RU" sz="4000" b="1" dirty="0" smtClean="0"/>
              <a:t>ше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000" b="1" u="sng" dirty="0" smtClean="0">
                <a:solidFill>
                  <a:schemeClr val="accent2">
                    <a:lumMod val="50000"/>
                  </a:schemeClr>
                </a:solidFill>
              </a:rPr>
              <a:t>Ю</a:t>
            </a:r>
            <a:r>
              <a:rPr lang="ru-RU" sz="4000" b="1" dirty="0" smtClean="0"/>
              <a:t>бку син</a:t>
            </a:r>
            <a:r>
              <a:rPr lang="ru-RU" sz="4000" b="1" u="sng" dirty="0" smtClean="0">
                <a:solidFill>
                  <a:schemeClr val="accent2">
                    <a:lumMod val="50000"/>
                  </a:schemeClr>
                </a:solidFill>
              </a:rPr>
              <a:t>юю</a:t>
            </a:r>
            <a:r>
              <a:rPr lang="ru-RU" sz="4000" b="1" dirty="0" smtClean="0"/>
              <a:t> из пл</a:t>
            </a:r>
            <a:r>
              <a:rPr lang="ru-RU" sz="4000" b="1" u="sng" dirty="0" smtClean="0">
                <a:solidFill>
                  <a:schemeClr val="accent2">
                    <a:lumMod val="50000"/>
                  </a:schemeClr>
                </a:solidFill>
              </a:rPr>
              <a:t>ю</a:t>
            </a:r>
            <a:r>
              <a:rPr lang="ru-RU" sz="4000" b="1" dirty="0" smtClean="0"/>
              <a:t>ша.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000" b="1" u="sng" dirty="0" smtClean="0">
                <a:solidFill>
                  <a:schemeClr val="accent2">
                    <a:lumMod val="50000"/>
                  </a:schemeClr>
                </a:solidFill>
              </a:rPr>
              <a:t>Ю</a:t>
            </a:r>
            <a:r>
              <a:rPr lang="ru-RU" sz="4000" b="1" dirty="0" smtClean="0"/>
              <a:t>жный ветер кукле Кс</a:t>
            </a:r>
            <a:r>
              <a:rPr lang="ru-RU" sz="4000" b="1" u="sng" dirty="0" smtClean="0">
                <a:solidFill>
                  <a:schemeClr val="accent2">
                    <a:lumMod val="50000"/>
                  </a:schemeClr>
                </a:solidFill>
              </a:rPr>
              <a:t>ю</a:t>
            </a:r>
            <a:r>
              <a:rPr lang="ru-RU" sz="4000" b="1" dirty="0" smtClean="0"/>
              <a:t>ше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000" b="1" u="sng" dirty="0" smtClean="0">
                <a:solidFill>
                  <a:schemeClr val="accent2">
                    <a:lumMod val="50000"/>
                  </a:schemeClr>
                </a:solidFill>
              </a:rPr>
              <a:t>Ю</a:t>
            </a:r>
            <a:r>
              <a:rPr lang="ru-RU" sz="4000" b="1" dirty="0" smtClean="0"/>
              <a:t>бку син</a:t>
            </a:r>
            <a:r>
              <a:rPr lang="ru-RU" sz="4000" b="1" u="sng" dirty="0" smtClean="0">
                <a:solidFill>
                  <a:schemeClr val="accent2">
                    <a:lumMod val="50000"/>
                  </a:schemeClr>
                </a:solidFill>
              </a:rPr>
              <a:t>юю</a:t>
            </a:r>
            <a:r>
              <a:rPr lang="ru-RU" sz="4000" b="1" dirty="0" smtClean="0"/>
              <a:t> подсушит.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Тема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4400" b="1" smtClean="0"/>
              <a:t>СТРОЧНАЯ БУКВА «Ю»</a:t>
            </a:r>
          </a:p>
        </p:txBody>
      </p:sp>
      <p:pic>
        <p:nvPicPr>
          <p:cNvPr id="3074" name="Picture 2" descr="C:\Users\user224\Desktop\Мя\Письмо\safari-brauzer-dlya-windows-8-ot-apple-1-14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88" y="2428875"/>
            <a:ext cx="4878387" cy="419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224\Desktop\Мя\Письмо\045679-d0bad0b0d180d182d0b0-d0bad0bed0bcd0bfd0b0d181-d181d182d180d0b5d0bbd0bad0b0.jpg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714348" y="1415305"/>
            <a:ext cx="7935614" cy="54426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Цели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600200"/>
            <a:ext cx="7929618" cy="225742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880110" indent="-74295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r>
              <a:rPr lang="ru-RU" sz="4000" dirty="0" smtClean="0">
                <a:ln w="18415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</a:rPr>
              <a:t>Познакомиться с элементами строчной буквы «Ю».</a:t>
            </a:r>
          </a:p>
          <a:p>
            <a:pPr marL="880110" indent="-74295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r>
              <a:rPr lang="ru-RU" sz="4000" dirty="0" smtClean="0">
                <a:ln w="18415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</a:rPr>
              <a:t>Научиться писать букву.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1472" y="2357430"/>
            <a:ext cx="171451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75">
                  <a:solidFill>
                    <a:schemeClr val="tx2">
                      <a:lumMod val="10000"/>
                    </a:schemeClr>
                  </a:solidFill>
                </a:ln>
                <a:latin typeface="+mn-lt"/>
                <a:cs typeface="+mn-cs"/>
              </a:rPr>
              <a:t>юбка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43306" y="2786058"/>
            <a:ext cx="171451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75">
                  <a:solidFill>
                    <a:schemeClr val="bg2">
                      <a:lumMod val="50000"/>
                    </a:schemeClr>
                  </a:solidFill>
                </a:ln>
                <a:latin typeface="+mn-lt"/>
                <a:cs typeface="+mn-cs"/>
              </a:rPr>
              <a:t>юнга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29454" y="5929330"/>
            <a:ext cx="171451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75">
                  <a:solidFill>
                    <a:schemeClr val="tx2">
                      <a:lumMod val="10000"/>
                    </a:schemeClr>
                  </a:solidFill>
                </a:ln>
                <a:latin typeface="+mn-lt"/>
                <a:cs typeface="+mn-cs"/>
              </a:rPr>
              <a:t>юла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86578" y="2500306"/>
            <a:ext cx="171451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75">
                  <a:solidFill>
                    <a:schemeClr val="tx2">
                      <a:lumMod val="10000"/>
                    </a:schemeClr>
                  </a:solidFill>
                </a:ln>
                <a:latin typeface="+mn-lt"/>
                <a:cs typeface="+mn-cs"/>
              </a:rPr>
              <a:t>юля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472" y="5857892"/>
            <a:ext cx="171451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75">
                  <a:solidFill>
                    <a:schemeClr val="tx2">
                      <a:lumMod val="10000"/>
                    </a:schemeClr>
                  </a:solidFill>
                </a:ln>
                <a:latin typeface="+mn-lt"/>
                <a:cs typeface="+mn-cs"/>
              </a:rPr>
              <a:t>юра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00430" y="5857892"/>
            <a:ext cx="171451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75">
                  <a:solidFill>
                    <a:schemeClr val="tx2">
                      <a:lumMod val="10000"/>
                    </a:schemeClr>
                  </a:solidFill>
                </a:ln>
                <a:latin typeface="+mn-lt"/>
                <a:cs typeface="+mn-cs"/>
              </a:rPr>
              <a:t>юмор</a:t>
            </a:r>
          </a:p>
        </p:txBody>
      </p:sp>
      <p:pic>
        <p:nvPicPr>
          <p:cNvPr id="5122" name="Picture 2" descr="C:\Users\user224\Desktop\Мя\Письмо\227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42875" y="1571625"/>
            <a:ext cx="318452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C:\Users\user224\Desktop\Мя\Письмо\1499232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75" y="714375"/>
            <a:ext cx="362585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C:\Users\user224\Desktop\Мя\Письмо\b355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25" y="1428750"/>
            <a:ext cx="26162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C:\Users\user224\Desktop\Мя\Письмо\autumn_leaf_1600_clr_6347-1024x102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14313" y="4143375"/>
            <a:ext cx="3379788" cy="337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C:\Users\user224\Desktop\Мя\Письмо\hello_html_me714e8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0425" y="4643438"/>
            <a:ext cx="320357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C:\Users\user224\Desktop\Мя\Письмо\list-osenniy_1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14688" y="4643438"/>
            <a:ext cx="2646362" cy="245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 descr="C:\Users\user224\Desktop\Мя\Письмо\img.php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13" y="2928938"/>
            <a:ext cx="3000375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 descr="C:\Users\user224\Desktop\Мя\Письмо\17718_html_m60fdea43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86563" y="-142875"/>
            <a:ext cx="171450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 descr="C:\Users\user224\Desktop\Мя\Письмо\image-sailor-theme-eps-vector-illustration-30760134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643313" y="142875"/>
            <a:ext cx="1652587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1" descr="C:\Users\user224\Desktop\Мя\Письмо\0_4a6d_69065064_XL.jpe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63" y="4000500"/>
            <a:ext cx="2474912" cy="185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2" descr="C:\Users\user224\Desktop\Мя\Письмо\DWS_yaw2JTI.jp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8" y="454025"/>
            <a:ext cx="2714625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13" descr="C:\Users\user224\Desktop\Мя\Письмо\17718_html_m60fdea43 — копия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71500" y="3214688"/>
            <a:ext cx="1714500" cy="269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decel="100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3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decel="1000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decel="1000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3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decel="1000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decel="1000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1472" y="2357430"/>
            <a:ext cx="171451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75">
                  <a:solidFill>
                    <a:schemeClr val="tx2">
                      <a:lumMod val="10000"/>
                    </a:schemeClr>
                  </a:solidFill>
                </a:ln>
                <a:latin typeface="+mn-lt"/>
                <a:cs typeface="+mn-cs"/>
              </a:rPr>
              <a:t>юбка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43306" y="2786058"/>
            <a:ext cx="171451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75">
                  <a:solidFill>
                    <a:schemeClr val="bg2">
                      <a:lumMod val="50000"/>
                    </a:schemeClr>
                  </a:solidFill>
                </a:ln>
                <a:latin typeface="+mn-lt"/>
                <a:cs typeface="+mn-cs"/>
              </a:rPr>
              <a:t>юнга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29454" y="5929330"/>
            <a:ext cx="171451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75">
                  <a:solidFill>
                    <a:schemeClr val="tx2">
                      <a:lumMod val="10000"/>
                    </a:schemeClr>
                  </a:solidFill>
                </a:ln>
                <a:latin typeface="+mn-lt"/>
                <a:cs typeface="+mn-cs"/>
              </a:rPr>
              <a:t>юла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86578" y="2500306"/>
            <a:ext cx="171451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75">
                  <a:solidFill>
                    <a:schemeClr val="tx2">
                      <a:lumMod val="10000"/>
                    </a:schemeClr>
                  </a:solidFill>
                </a:ln>
                <a:latin typeface="+mn-lt"/>
                <a:cs typeface="+mn-cs"/>
              </a:rPr>
              <a:t>юля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472" y="5857892"/>
            <a:ext cx="171451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75">
                  <a:solidFill>
                    <a:schemeClr val="tx2">
                      <a:lumMod val="10000"/>
                    </a:schemeClr>
                  </a:solidFill>
                </a:ln>
                <a:latin typeface="+mn-lt"/>
                <a:cs typeface="+mn-cs"/>
              </a:rPr>
              <a:t>юра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00430" y="5857892"/>
            <a:ext cx="171451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75">
                  <a:solidFill>
                    <a:schemeClr val="tx2">
                      <a:lumMod val="10000"/>
                    </a:schemeClr>
                  </a:solidFill>
                </a:ln>
                <a:latin typeface="+mn-lt"/>
                <a:cs typeface="+mn-cs"/>
              </a:rPr>
              <a:t>юмор</a:t>
            </a:r>
          </a:p>
        </p:txBody>
      </p:sp>
      <p:pic>
        <p:nvPicPr>
          <p:cNvPr id="9224" name="Picture 8" descr="C:\Users\user224\Desktop\Мя\Письмо\img.php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13" y="2928938"/>
            <a:ext cx="3000375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9" descr="C:\Users\user224\Desktop\Мя\Письмо\17718_html_m60fdea4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-142875"/>
            <a:ext cx="171450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10" descr="C:\Users\user224\Desktop\Мя\Письмо\image-sailor-theme-eps-vector-illustration-307601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13" y="142875"/>
            <a:ext cx="1652587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11" descr="C:\Users\user224\Desktop\Мя\Письмо\0_4a6d_69065064_XL.jpe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63" y="4000500"/>
            <a:ext cx="2474912" cy="185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12" descr="C:\Users\user224\Desktop\Мя\Письмо\DWS_yaw2JTI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8" y="454025"/>
            <a:ext cx="2714625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13" descr="C:\Users\user224\Desktop\Мя\Письмо\17718_html_m60fdea43 — копия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" y="3214688"/>
            <a:ext cx="1714500" cy="269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6786578" y="2571744"/>
            <a:ext cx="1714512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75">
                  <a:solidFill>
                    <a:schemeClr val="tx2">
                      <a:lumMod val="10000"/>
                    </a:schemeClr>
                  </a:solidFill>
                </a:ln>
              </a:rPr>
              <a:t>Юля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0034" y="5929330"/>
            <a:ext cx="1714512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75">
                  <a:solidFill>
                    <a:schemeClr val="tx2">
                      <a:lumMod val="10000"/>
                    </a:schemeClr>
                  </a:solidFill>
                </a:ln>
              </a:rPr>
              <a:t>Юра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275" y="1371600"/>
            <a:ext cx="8229600" cy="1828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4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32163"/>
            <a:ext cx="6400800" cy="17526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4" name="Picture 2" descr="C:\Users\user224\Desktop\Мя\Письмо\651423f03d20b40fdc5e6371445.jpg"/>
          <p:cNvPicPr>
            <a:picLocks noChangeAspect="1" noChangeArrowheads="1"/>
          </p:cNvPicPr>
          <p:nvPr/>
        </p:nvPicPr>
        <p:blipFill>
          <a:blip r:embed="rId2">
            <a:lum contrast="-40000"/>
          </a:blip>
          <a:srcRect/>
          <a:stretch>
            <a:fillRect/>
          </a:stretch>
        </p:blipFill>
        <p:spPr bwMode="auto">
          <a:xfrm>
            <a:off x="0" y="-28575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2" descr="C:\Users\user224\Desktop\Мя\Письмо\eb22418a.pn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1500188" y="-285750"/>
            <a:ext cx="6715125" cy="742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86125" y="3357563"/>
            <a:ext cx="2428875" cy="523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Гласный звук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86125" y="4143375"/>
            <a:ext cx="2428875" cy="523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/>
              <a:t>[</a:t>
            </a:r>
            <a:r>
              <a:rPr lang="ru-RU" sz="2800" b="1" dirty="0" err="1"/>
              <a:t>й</a:t>
            </a:r>
            <a:r>
              <a:rPr lang="en-US" sz="2800" b="1" dirty="0"/>
              <a:t>]</a:t>
            </a:r>
            <a:r>
              <a:rPr lang="ru-RU" sz="2800" b="1" dirty="0"/>
              <a:t>   </a:t>
            </a:r>
            <a:r>
              <a:rPr lang="en-US" sz="2800" b="1" dirty="0"/>
              <a:t>[</a:t>
            </a:r>
            <a:r>
              <a:rPr lang="ru-RU" sz="2800" b="1" dirty="0"/>
              <a:t>у</a:t>
            </a:r>
            <a:r>
              <a:rPr lang="en-US" sz="2800" b="1" dirty="0"/>
              <a:t>]</a:t>
            </a:r>
            <a:endParaRPr lang="ru-RU" sz="2800" b="1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>
            <a:off x="2964656" y="4822032"/>
            <a:ext cx="428625" cy="3571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16200000" flipH="1">
            <a:off x="5643563" y="4786313"/>
            <a:ext cx="428625" cy="42862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071688" y="5214938"/>
            <a:ext cx="2428875" cy="4619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В начале слова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14875" y="5214938"/>
            <a:ext cx="2428875" cy="8302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После другого гласного звука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71938" y="0"/>
            <a:ext cx="857250" cy="7699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/>
              <a:t>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224\Desktop\Мя\Письмо\Brown - Beautiful Color (13).jpg"/>
          <p:cNvPicPr>
            <a:picLocks noChangeAspect="1" noChangeArrowheads="1"/>
          </p:cNvPicPr>
          <p:nvPr/>
        </p:nvPicPr>
        <p:blipFill>
          <a:blip r:embed="rId2">
            <a:lum contrast="-30000"/>
          </a:blip>
          <a:srcRect/>
          <a:stretch>
            <a:fillRect/>
          </a:stretch>
        </p:blipFill>
        <p:spPr bwMode="auto">
          <a:xfrm>
            <a:off x="-928688" y="0"/>
            <a:ext cx="109648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072066" y="2500306"/>
            <a:ext cx="3334567" cy="377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900" dirty="0">
                <a:ln>
                  <a:solidFill>
                    <a:schemeClr val="accent2">
                      <a:lumMod val="50000"/>
                    </a:schemeClr>
                  </a:solidFill>
                </a:ln>
                <a:latin typeface="+mn-lt"/>
                <a:cs typeface="+mn-cs"/>
              </a:rPr>
              <a:t>Ю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8662" y="2571744"/>
            <a:ext cx="2473754" cy="377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900" dirty="0" err="1">
                <a:ln>
                  <a:solidFill>
                    <a:schemeClr val="accent2">
                      <a:lumMod val="50000"/>
                    </a:schemeClr>
                  </a:solidFill>
                </a:ln>
                <a:latin typeface="+mn-lt"/>
                <a:cs typeface="+mn-cs"/>
              </a:rPr>
              <a:t>ю</a:t>
            </a:r>
            <a:endParaRPr lang="ru-RU" sz="23900" dirty="0">
              <a:ln>
                <a:solidFill>
                  <a:schemeClr val="accent2">
                    <a:lumMod val="50000"/>
                  </a:schemeClr>
                </a:solidFill>
              </a:ln>
              <a:latin typeface="+mn-lt"/>
              <a:cs typeface="+mn-cs"/>
            </a:endParaRPr>
          </a:p>
        </p:txBody>
      </p:sp>
      <p:pic>
        <p:nvPicPr>
          <p:cNvPr id="7171" name="Picture 3" descr="C:\Users\user224\Desktop\Мя\Письмо\0_827c3_9b468800_orig.pn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4214813" y="1500188"/>
            <a:ext cx="5434012" cy="491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user224\Desktop\Мя\Письмо\0_827c3_9b468800_orig.png"/>
          <p:cNvPicPr>
            <a:picLocks noChangeAspect="1" noChangeArrowheads="1"/>
          </p:cNvPicPr>
          <p:nvPr/>
        </p:nvPicPr>
        <p:blipFill>
          <a:blip r:embed="rId4">
            <a:lum contrast="20000"/>
          </a:blip>
          <a:srcRect/>
          <a:stretch>
            <a:fillRect/>
          </a:stretch>
        </p:blipFill>
        <p:spPr bwMode="auto">
          <a:xfrm>
            <a:off x="642938" y="3286125"/>
            <a:ext cx="2857500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133</TotalTime>
  <Words>199</Words>
  <Application>Microsoft Office PowerPoint</Application>
  <PresentationFormat>Экран (4:3)</PresentationFormat>
  <Paragraphs>75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Arial</vt:lpstr>
      <vt:lpstr>Times New Roman</vt:lpstr>
      <vt:lpstr>Wingdings 2</vt:lpstr>
      <vt:lpstr>Wingdings</vt:lpstr>
      <vt:lpstr>Wingdings 3</vt:lpstr>
      <vt:lpstr>Calibri</vt:lpstr>
      <vt:lpstr>Book Antiqua</vt:lpstr>
      <vt:lpstr>Апекс</vt:lpstr>
      <vt:lpstr>Слайд 1</vt:lpstr>
      <vt:lpstr>Слайд 2</vt:lpstr>
      <vt:lpstr>Слайд 3</vt:lpstr>
      <vt:lpstr>Тема урока</vt:lpstr>
      <vt:lpstr>Цели урока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План работы со словом</vt:lpstr>
      <vt:lpstr>юла</vt:lpstr>
      <vt:lpstr>Слайд 21</vt:lpstr>
      <vt:lpstr>Слайд 22</vt:lpstr>
      <vt:lpstr>Слайд 23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user224</dc:creator>
  <cp:lastModifiedBy>Asus</cp:lastModifiedBy>
  <cp:revision>22</cp:revision>
  <dcterms:created xsi:type="dcterms:W3CDTF">2015-11-09T19:47:12Z</dcterms:created>
  <dcterms:modified xsi:type="dcterms:W3CDTF">2016-03-31T15:55:50Z</dcterms:modified>
</cp:coreProperties>
</file>