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60" r:id="rId2"/>
    <p:sldId id="257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59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3" d="100"/>
          <a:sy n="83" d="100"/>
        </p:scale>
        <p:origin x="-996" y="-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ru-RU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01AFCD06-1F5D-46C8-B06B-11BE3F2E8610}" type="datetimeFigureOut">
              <a:rPr lang="ru-RU"/>
              <a:pPr/>
              <a:t>08.02.2016</a:t>
            </a:fld>
            <a:endParaRPr lang="ru-RU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ru-RU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5B8527BA-2C07-40BB-A22C-17D6B9268C3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85521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ru-RU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A42084D9-9D6A-4079-BF60-B3DE0CFE2954}" type="datetimeFigureOut">
              <a:rPr lang="ru-RU"/>
              <a:pPr/>
              <a:t>08.02.2016</a:t>
            </a:fld>
            <a:endParaRPr lang="ru-RU"/>
          </a:p>
        </p:txBody>
      </p:sp>
      <p:sp>
        <p:nvSpPr>
          <p:cNvPr id="1638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ru-RU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B19C0DB5-1678-4A51-A60F-230417069EE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31749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s2.goodfon.ru/image/459983-1680x1050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2463" y="-292100"/>
            <a:ext cx="9809163" cy="716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://i018.radikal.ru/0911/a3/f4d14971d7e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113" y="4235450"/>
            <a:ext cx="3070225" cy="213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8" descr="http://s60.radikal.ru/i168/0911/c2/9d81175bc7f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141288"/>
            <a:ext cx="1446212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4" descr="http://img-fotki.yandex.ru/get/6429/60408636.ab/0_a4377_417073ed_M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313" y="3165475"/>
            <a:ext cx="1098551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4" descr="http://img-fotki.yandex.ru/get/6429/60408636.ab/0_a4377_417073ed_M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975" y="3482975"/>
            <a:ext cx="109855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4" descr="http://img-fotki.yandex.ru/get/6429/60408636.ab/0_a4377_417073ed_M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3325" y="3482975"/>
            <a:ext cx="1100138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4" descr="http://img-fotki.yandex.ru/get/6429/60408636.ab/0_a4377_417073ed_M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725"/>
          <a:stretch>
            <a:fillRect/>
          </a:stretch>
        </p:blipFill>
        <p:spPr bwMode="auto">
          <a:xfrm>
            <a:off x="8139113" y="3482975"/>
            <a:ext cx="86042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2" descr="http://img-fotki.yandex.ru/get/6445/60408636.ab/0_a4379_dd5910ee_M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7338" y="3852863"/>
            <a:ext cx="2971800" cy="281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0" descr="http://img-fotki.yandex.ru/get/6441/60408636.ab/0_a4381_543ab2ef_M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7838" y="4219575"/>
            <a:ext cx="2470150" cy="244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0" descr="http://img-fotki.yandex.ru/get/6441/60408636.ab/0_a4381_543ab2ef_M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3524250"/>
            <a:ext cx="2857501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8" descr="http://img-fotki.yandex.ru/get/5642/60408636.ab/0_a4378_ecdcb1e6_M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563" y="3694113"/>
            <a:ext cx="246697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0" descr="http://img-fotki.yandex.ru/get/5642/60408636.ab/0_a437b_3dbb360e_M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4965700"/>
            <a:ext cx="285750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2" descr="http://img-fotki.yandex.ru/get/5634/60408636.ab/0_a4371_6ed0f57a_M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50" y="1754188"/>
            <a:ext cx="174307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2" descr="http://img-fotki.yandex.ru/get/5634/60408636.ab/0_a4371_6ed0f57a_M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2259013"/>
            <a:ext cx="174307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6" descr="http://img-fotki.yandex.ru/get/4420/66124276.a/0_5fdac_3ad4b37b_S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4100513"/>
            <a:ext cx="11049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0" descr="http://img-fotki.yandex.ru/get/5313/66124276.a/0_5fdbe_450479a8_S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313" y="-192088"/>
            <a:ext cx="1555751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2" descr="http://img-fotki.yandex.ru/get/5313/66124276.a/0_5fdbe_450479a8_S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84163"/>
            <a:ext cx="142875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4" descr="http://img-fotki.yandex.ru/get/5632/60408636.aa/0_a4351_79f53c25_M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5338" y="5684838"/>
            <a:ext cx="3124200" cy="112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4" descr="http://img-fotki.yandex.ru/get/5632/60408636.aa/0_a4351_79f53c25_M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4213" y="5684838"/>
            <a:ext cx="3095626" cy="117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0" descr="http://img-fotki.yandex.ru/get/5643/60408636.aa/0_a4354_29ef6ca8_M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3381375"/>
            <a:ext cx="1314451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0" descr="http://img-fotki.yandex.ru/get/5643/60408636.aa/0_a4354_29ef6ca8_M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3236913"/>
            <a:ext cx="13144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 descr="http://s4.pic4you.ru/y2014/03-25/12216/4283614.png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0"/>
            <a:ext cx="2376488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2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E14D8D-D862-4C64-8089-BAAD52FBB53B}" type="datetimeFigureOut">
              <a:rPr lang="ru-RU"/>
              <a:pPr>
                <a:defRPr/>
              </a:pPr>
              <a:t>08.02.2016</a:t>
            </a:fld>
            <a:endParaRPr lang="ru-RU"/>
          </a:p>
        </p:txBody>
      </p:sp>
      <p:sp>
        <p:nvSpPr>
          <p:cNvPr id="2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A2BEFC-8D72-4B0E-BFD9-F4BD914731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986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лексей\Картинки\мм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446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53D36D-5D26-467F-95E1-BD80E939FF73}" type="datetimeFigureOut">
              <a:rPr lang="ru-RU"/>
              <a:pPr>
                <a:defRPr/>
              </a:pPr>
              <a:t>08.02.2016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EC561-CA5D-49C4-AB95-3B94220701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2126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960E0C-ADAB-4647-88E7-1A82ADE52A8A}" type="datetimeFigureOut">
              <a:rPr lang="ru-RU"/>
              <a:pPr>
                <a:defRPr/>
              </a:pPr>
              <a:t>08.02.2016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DE07636-5B0C-478E-A468-D3B48A70D5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liveinternet.ru/community/4091266/post275746712" TargetMode="External"/><Relationship Id="rId3" Type="http://schemas.openxmlformats.org/officeDocument/2006/relationships/hyperlink" Target="http://s2.goodfon.ru/wallpaper/previews-middle/459983.jpg" TargetMode="External"/><Relationship Id="rId7" Type="http://schemas.openxmlformats.org/officeDocument/2006/relationships/hyperlink" Target="http://img-fotki.yandex.ru/get/4133/16969765.10d/0_703a4_e7cb4df2_M.png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.allday2.com/03/c3/db/1360270521_52.jpg" TargetMode="External"/><Relationship Id="rId5" Type="http://schemas.openxmlformats.org/officeDocument/2006/relationships/hyperlink" Target="http://img-fotki.yandex.ru/get/5313/66124276.a/0_5fdbe_450479a8_S" TargetMode="External"/><Relationship Id="rId4" Type="http://schemas.openxmlformats.org/officeDocument/2006/relationships/hyperlink" Target="http://img-fotki.yandex.ru/get/4420/66124276.a/0_5fdac_3ad4b37b_S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17.gif"/><Relationship Id="rId7" Type="http://schemas.openxmlformats.org/officeDocument/2006/relationships/slide" Target="slide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11" Type="http://schemas.openxmlformats.org/officeDocument/2006/relationships/image" Target="../media/image18.gif"/><Relationship Id="rId5" Type="http://schemas.openxmlformats.org/officeDocument/2006/relationships/slide" Target="slide4.xml"/><Relationship Id="rId10" Type="http://schemas.openxmlformats.org/officeDocument/2006/relationships/slide" Target="slide7.xml"/><Relationship Id="rId4" Type="http://schemas.openxmlformats.org/officeDocument/2006/relationships/slide" Target="slide3.xml"/><Relationship Id="rId9" Type="http://schemas.openxmlformats.org/officeDocument/2006/relationships/slide" Target="slide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2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940425" y="5373688"/>
            <a:ext cx="2911475" cy="1150937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ru-RU" sz="1800" b="1" dirty="0" smtClean="0">
                <a:solidFill>
                  <a:schemeClr val="bg1"/>
                </a:solidFill>
              </a:rPr>
              <a:t>Выполнил ученик </a:t>
            </a:r>
          </a:p>
          <a:p>
            <a:pPr eaLnBrk="1" hangingPunct="1">
              <a:lnSpc>
                <a:spcPct val="80000"/>
              </a:lnSpc>
            </a:pPr>
            <a:r>
              <a:rPr lang="ru-RU" sz="1700" b="1" dirty="0" smtClean="0">
                <a:solidFill>
                  <a:schemeClr val="bg1"/>
                </a:solidFill>
                <a:latin typeface="Arial" charset="0"/>
              </a:rPr>
              <a:t>4</a:t>
            </a:r>
            <a:r>
              <a:rPr lang="ru-RU" sz="1700" b="1" dirty="0" smtClean="0">
                <a:solidFill>
                  <a:schemeClr val="bg1"/>
                </a:solidFill>
              </a:rPr>
              <a:t> А класса ГБОУ СОШ </a:t>
            </a:r>
            <a:r>
              <a:rPr lang="ru-RU" sz="1500" b="1" dirty="0" err="1" smtClean="0">
                <a:solidFill>
                  <a:schemeClr val="bg1"/>
                </a:solidFill>
              </a:rPr>
              <a:t>с.Пестравка</a:t>
            </a:r>
            <a:endParaRPr lang="ru-RU" sz="1500" b="1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sz="1800" b="1" dirty="0" smtClean="0">
                <a:solidFill>
                  <a:schemeClr val="bg1"/>
                </a:solidFill>
              </a:rPr>
              <a:t>Глазков</a:t>
            </a:r>
            <a:r>
              <a:rPr lang="ru-RU" sz="1500" b="1" dirty="0" smtClean="0">
                <a:solidFill>
                  <a:schemeClr val="bg1"/>
                </a:solidFill>
              </a:rPr>
              <a:t>  </a:t>
            </a:r>
            <a:r>
              <a:rPr lang="ru-RU" sz="1500" b="1" dirty="0" smtClean="0">
                <a:solidFill>
                  <a:schemeClr val="bg1"/>
                </a:solidFill>
                <a:latin typeface="Arial" charset="0"/>
              </a:rPr>
              <a:t>Максим руководитель </a:t>
            </a:r>
            <a:r>
              <a:rPr lang="ru-RU" sz="1500" b="1" dirty="0" err="1" smtClean="0">
                <a:solidFill>
                  <a:schemeClr val="bg1"/>
                </a:solidFill>
                <a:latin typeface="Arial" charset="0"/>
              </a:rPr>
              <a:t>Голодова</a:t>
            </a:r>
            <a:r>
              <a:rPr lang="ru-RU" sz="1500" b="1" dirty="0" smtClean="0">
                <a:solidFill>
                  <a:schemeClr val="bg1"/>
                </a:solidFill>
                <a:latin typeface="Arial" charset="0"/>
              </a:rPr>
              <a:t> Л.В.</a:t>
            </a:r>
            <a:endParaRPr lang="ru-RU" sz="1500" b="1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099" name="Заголовок 1"/>
          <p:cNvSpPr txBox="1">
            <a:spLocks/>
          </p:cNvSpPr>
          <p:nvPr/>
        </p:nvSpPr>
        <p:spPr bwMode="auto">
          <a:xfrm>
            <a:off x="1547813" y="1412875"/>
            <a:ext cx="6553200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ru-RU" sz="4400" b="1">
                <a:solidFill>
                  <a:schemeClr val="bg1"/>
                </a:solidFill>
              </a:rPr>
              <a:t>Редкие птицы </a:t>
            </a:r>
            <a:br>
              <a:rPr lang="ru-RU" sz="4400" b="1">
                <a:solidFill>
                  <a:schemeClr val="bg1"/>
                </a:solidFill>
              </a:rPr>
            </a:br>
            <a:r>
              <a:rPr lang="ru-RU" sz="4400" b="1">
                <a:solidFill>
                  <a:schemeClr val="bg1"/>
                </a:solidFill>
              </a:rPr>
              <a:t>Самарской области</a:t>
            </a:r>
          </a:p>
        </p:txBody>
      </p:sp>
    </p:spTree>
  </p:cSld>
  <p:clrMapOvr>
    <a:masterClrMapping/>
  </p:clrMapOvr>
  <p:transition spd="slow" advClick="0" advTm="3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76600" y="260350"/>
            <a:ext cx="4816475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Интернет-ресурсы</a:t>
            </a:r>
          </a:p>
        </p:txBody>
      </p:sp>
      <p:sp>
        <p:nvSpPr>
          <p:cNvPr id="13315" name="TextBox 2"/>
          <p:cNvSpPr txBox="1">
            <a:spLocks noChangeArrowheads="1"/>
          </p:cNvSpPr>
          <p:nvPr/>
        </p:nvSpPr>
        <p:spPr bwMode="auto">
          <a:xfrm>
            <a:off x="2124075" y="1268413"/>
            <a:ext cx="6840538" cy="476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Font typeface="Calibri" pitchFamily="34" charset="0"/>
              <a:buAutoNum type="arabicPeriod"/>
            </a:pPr>
            <a:r>
              <a:rPr lang="ru-RU">
                <a:latin typeface="Georgia" pitchFamily="18" charset="0"/>
              </a:rPr>
              <a:t>Фон – </a:t>
            </a:r>
            <a:r>
              <a:rPr lang="en-AU">
                <a:latin typeface="Georgia" pitchFamily="18" charset="0"/>
                <a:hlinkClick r:id="rId3"/>
              </a:rPr>
              <a:t>http://s2.goodfon.ru/wallpaper/previews-middle/459983.jpg</a:t>
            </a:r>
            <a:endParaRPr lang="ru-RU">
              <a:latin typeface="Georgia" pitchFamily="18" charset="0"/>
              <a:cs typeface="Times New Roman" pitchFamily="18" charset="0"/>
            </a:endParaRPr>
          </a:p>
          <a:p>
            <a:pPr eaLnBrk="1" hangingPunct="1">
              <a:buFont typeface="Calibri" pitchFamily="34" charset="0"/>
              <a:buAutoNum type="arabicPeriod"/>
            </a:pPr>
            <a:r>
              <a:rPr lang="ru-RU">
                <a:latin typeface="Georgia" pitchFamily="18" charset="0"/>
                <a:cs typeface="Times New Roman" pitchFamily="18" charset="0"/>
              </a:rPr>
              <a:t>Летящие утки -</a:t>
            </a:r>
            <a:r>
              <a:rPr lang="en-AU">
                <a:latin typeface="Georgia" pitchFamily="18" charset="0"/>
                <a:cs typeface="Times New Roman" pitchFamily="18" charset="0"/>
              </a:rPr>
              <a:t>http://s4.pic4you.ru/y2014/03-25/12216/4283614.png</a:t>
            </a:r>
            <a:endParaRPr lang="ru-RU">
              <a:latin typeface="Georgia" pitchFamily="18" charset="0"/>
            </a:endParaRPr>
          </a:p>
          <a:p>
            <a:pPr eaLnBrk="1" hangingPunct="1">
              <a:buFont typeface="Calibri" pitchFamily="34" charset="0"/>
              <a:buAutoNum type="arabicPeriod"/>
            </a:pPr>
            <a:r>
              <a:rPr lang="ru-RU">
                <a:latin typeface="Georgia" pitchFamily="18" charset="0"/>
                <a:cs typeface="Times New Roman" pitchFamily="18" charset="0"/>
              </a:rPr>
              <a:t>Плавающая утка - </a:t>
            </a:r>
            <a:r>
              <a:rPr lang="en-AU">
                <a:latin typeface="Georgia" pitchFamily="18" charset="0"/>
                <a:cs typeface="Times New Roman" pitchFamily="18" charset="0"/>
                <a:hlinkClick r:id="rId4"/>
              </a:rPr>
              <a:t>http://img-fotki.yandex.ru/get/4420/66124276.a/0_5fdac_3ad4b37b_S</a:t>
            </a:r>
            <a:endParaRPr lang="ru-RU">
              <a:latin typeface="Georgia" pitchFamily="18" charset="0"/>
              <a:cs typeface="Times New Roman" pitchFamily="18" charset="0"/>
            </a:endParaRPr>
          </a:p>
          <a:p>
            <a:pPr eaLnBrk="1" hangingPunct="1">
              <a:buFont typeface="Calibri" pitchFamily="34" charset="0"/>
              <a:buAutoNum type="arabicPeriod"/>
            </a:pPr>
            <a:r>
              <a:rPr lang="ru-RU">
                <a:latin typeface="Georgia" pitchFamily="18" charset="0"/>
                <a:cs typeface="Times New Roman" pitchFamily="18" charset="0"/>
              </a:rPr>
              <a:t>Чайка – </a:t>
            </a:r>
            <a:r>
              <a:rPr lang="en-AU">
                <a:latin typeface="Georgia" pitchFamily="18" charset="0"/>
                <a:cs typeface="Times New Roman" pitchFamily="18" charset="0"/>
                <a:hlinkClick r:id="rId5"/>
              </a:rPr>
              <a:t>http://img-fotki.yandex.ru/get/5313/66124276.a/0_5fdbe_450479a8_S</a:t>
            </a:r>
            <a:endParaRPr lang="ru-RU">
              <a:latin typeface="Georgia" pitchFamily="18" charset="0"/>
              <a:cs typeface="Times New Roman" pitchFamily="18" charset="0"/>
            </a:endParaRPr>
          </a:p>
          <a:p>
            <a:pPr eaLnBrk="1" hangingPunct="1">
              <a:buFont typeface="Calibri" pitchFamily="34" charset="0"/>
              <a:buAutoNum type="arabicPeriod"/>
            </a:pPr>
            <a:r>
              <a:rPr lang="ru-RU">
                <a:latin typeface="Georgia" pitchFamily="18" charset="0"/>
                <a:cs typeface="Times New Roman" pitchFamily="18" charset="0"/>
              </a:rPr>
              <a:t>Лебедь – </a:t>
            </a:r>
            <a:r>
              <a:rPr lang="en-AU">
                <a:latin typeface="Georgia" pitchFamily="18" charset="0"/>
                <a:cs typeface="Times New Roman" pitchFamily="18" charset="0"/>
                <a:hlinkClick r:id="rId6"/>
              </a:rPr>
              <a:t>http://i.allday2.com/03/c3/db/1360270521_52.jpg</a:t>
            </a:r>
            <a:endParaRPr lang="ru-RU">
              <a:latin typeface="Georgia" pitchFamily="18" charset="0"/>
              <a:cs typeface="Times New Roman" pitchFamily="18" charset="0"/>
            </a:endParaRPr>
          </a:p>
          <a:p>
            <a:pPr eaLnBrk="1" hangingPunct="1">
              <a:buFont typeface="Calibri" pitchFamily="34" charset="0"/>
              <a:buAutoNum type="arabicPeriod"/>
            </a:pPr>
            <a:r>
              <a:rPr lang="ru-RU">
                <a:latin typeface="Georgia" pitchFamily="18" charset="0"/>
                <a:cs typeface="Times New Roman" pitchFamily="18" charset="0"/>
              </a:rPr>
              <a:t>Орел-</a:t>
            </a:r>
            <a:r>
              <a:rPr lang="en-AU">
                <a:latin typeface="Georgia" pitchFamily="18" charset="0"/>
                <a:cs typeface="Times New Roman" pitchFamily="18" charset="0"/>
              </a:rPr>
              <a:t> </a:t>
            </a:r>
            <a:r>
              <a:rPr lang="en-AU">
                <a:latin typeface="Georgia" pitchFamily="18" charset="0"/>
                <a:cs typeface="Times New Roman" pitchFamily="18" charset="0"/>
                <a:hlinkClick r:id="rId7"/>
              </a:rPr>
              <a:t>http://img-fotki.yandex.ru/get/4133/16969765.10d/0_703a4_e7cb4df2_M.png</a:t>
            </a:r>
            <a:endParaRPr lang="ru-RU">
              <a:latin typeface="Georgia" pitchFamily="18" charset="0"/>
              <a:cs typeface="Times New Roman" pitchFamily="18" charset="0"/>
            </a:endParaRPr>
          </a:p>
          <a:p>
            <a:pPr eaLnBrk="1" hangingPunct="1">
              <a:buFont typeface="Calibri" pitchFamily="34" charset="0"/>
              <a:buAutoNum type="arabicPeriod"/>
            </a:pPr>
            <a:r>
              <a:rPr lang="ru-RU">
                <a:latin typeface="Georgia" pitchFamily="18" charset="0"/>
              </a:rPr>
              <a:t>Клипарт  «Трава с цветами» - </a:t>
            </a:r>
            <a:r>
              <a:rPr lang="en-AU">
                <a:latin typeface="Georgia" pitchFamily="18" charset="0"/>
                <a:cs typeface="Times New Roman" pitchFamily="18" charset="0"/>
                <a:hlinkClick r:id="rId8"/>
              </a:rPr>
              <a:t>http://www.liveinternet.ru/community/4091266/post275746712</a:t>
            </a:r>
            <a:endParaRPr lang="ru-RU">
              <a:latin typeface="Georgia" pitchFamily="18" charset="0"/>
              <a:cs typeface="Times New Roman" pitchFamily="18" charset="0"/>
            </a:endParaRPr>
          </a:p>
          <a:p>
            <a:pPr eaLnBrk="1" hangingPunct="1">
              <a:buFont typeface="Calibri" pitchFamily="34" charset="0"/>
              <a:buAutoNum type="arabicPeriod"/>
            </a:pPr>
            <a:endParaRPr lang="ru-RU">
              <a:latin typeface="Georgia" pitchFamily="18" charset="0"/>
            </a:endParaRPr>
          </a:p>
          <a:p>
            <a:pPr eaLnBrk="1" hangingPunct="1">
              <a:buFont typeface="Calibri" pitchFamily="34" charset="0"/>
              <a:buAutoNum type="arabicPeriod"/>
            </a:pPr>
            <a:endParaRPr lang="ru-RU">
              <a:latin typeface="Georgia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79638" y="1595438"/>
            <a:ext cx="5111750" cy="4400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ru-RU" sz="4000" dirty="0">
                <a:solidFill>
                  <a:schemeClr val="accent2">
                    <a:lumMod val="75000"/>
                  </a:schemeClr>
                </a:solidFill>
                <a:latin typeface="+mn-lt"/>
                <a:hlinkClick r:id="rId4" action="ppaction://hlinksldjump"/>
              </a:rPr>
              <a:t>Черный аист</a:t>
            </a:r>
            <a:endParaRPr lang="ru-RU" sz="4000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ru-RU" sz="4000" dirty="0">
                <a:solidFill>
                  <a:schemeClr val="accent2">
                    <a:lumMod val="75000"/>
                  </a:schemeClr>
                </a:solidFill>
                <a:latin typeface="+mn-lt"/>
                <a:hlinkClick r:id="rId5" action="ppaction://hlinksldjump"/>
              </a:rPr>
              <a:t>Беркут</a:t>
            </a:r>
            <a:endParaRPr lang="ru-RU" sz="4000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ru-RU" sz="4000" dirty="0">
                <a:solidFill>
                  <a:schemeClr val="accent2">
                    <a:lumMod val="75000"/>
                  </a:schemeClr>
                </a:solidFill>
                <a:latin typeface="+mn-lt"/>
                <a:hlinkClick r:id="rId6" action="ppaction://hlinksldjump"/>
              </a:rPr>
              <a:t>Балабан</a:t>
            </a:r>
            <a:endParaRPr lang="ru-RU" sz="4000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ru-RU" sz="40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</a:t>
            </a:r>
            <a:r>
              <a:rPr lang="ru-RU" sz="4000" dirty="0">
                <a:solidFill>
                  <a:schemeClr val="accent2">
                    <a:lumMod val="75000"/>
                  </a:schemeClr>
                </a:solidFill>
                <a:latin typeface="+mn-lt"/>
                <a:hlinkClick r:id="rId7" action="ppaction://hlinksldjump"/>
              </a:rPr>
              <a:t>Дрофа</a:t>
            </a:r>
            <a:endParaRPr lang="ru-RU" sz="4000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ru-RU" sz="4000" dirty="0">
                <a:solidFill>
                  <a:schemeClr val="accent2">
                    <a:lumMod val="75000"/>
                  </a:schemeClr>
                </a:solidFill>
                <a:latin typeface="+mn-lt"/>
                <a:hlinkClick r:id="rId8" action="ppaction://hlinksldjump"/>
              </a:rPr>
              <a:t>Кречетка</a:t>
            </a:r>
            <a:endParaRPr lang="ru-RU" sz="4000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ru-RU" sz="4000" dirty="0">
                <a:solidFill>
                  <a:schemeClr val="accent2">
                    <a:lumMod val="75000"/>
                  </a:schemeClr>
                </a:solidFill>
                <a:latin typeface="+mn-lt"/>
                <a:hlinkClick r:id="rId9" action="ppaction://hlinksldjump"/>
              </a:rPr>
              <a:t>Кулик – сорока</a:t>
            </a:r>
            <a:endParaRPr lang="ru-RU" sz="4000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ru-RU" sz="4000" dirty="0">
                <a:solidFill>
                  <a:schemeClr val="accent2">
                    <a:lumMod val="75000"/>
                  </a:schemeClr>
                </a:solidFill>
                <a:latin typeface="+mn-lt"/>
                <a:hlinkClick r:id="rId10" action="ppaction://hlinksldjump"/>
              </a:rPr>
              <a:t>Журавль-красавка</a:t>
            </a:r>
            <a:endParaRPr lang="ru-RU" sz="4000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5123" name="TextBox 2"/>
          <p:cNvSpPr txBox="1">
            <a:spLocks noChangeArrowheads="1"/>
          </p:cNvSpPr>
          <p:nvPr/>
        </p:nvSpPr>
        <p:spPr bwMode="auto">
          <a:xfrm>
            <a:off x="2352675" y="754063"/>
            <a:ext cx="54006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sz="4800"/>
              <a:t>СОДЕРЖАНИЕ</a:t>
            </a:r>
          </a:p>
        </p:txBody>
      </p:sp>
      <p:grpSp>
        <p:nvGrpSpPr>
          <p:cNvPr id="5124" name="Группа 7"/>
          <p:cNvGrpSpPr>
            <a:grpSpLocks/>
          </p:cNvGrpSpPr>
          <p:nvPr/>
        </p:nvGrpSpPr>
        <p:grpSpPr bwMode="auto">
          <a:xfrm>
            <a:off x="3563938" y="6276975"/>
            <a:ext cx="3419475" cy="404813"/>
            <a:chOff x="4083657" y="6391170"/>
            <a:chExt cx="3419418" cy="404664"/>
          </a:xfrm>
        </p:grpSpPr>
        <p:sp>
          <p:nvSpPr>
            <p:cNvPr id="9" name="Стрелка вправо 8">
              <a:hlinkClick r:id="" action="ppaction://hlinkshowjump?jump=nextslide"/>
            </p:cNvPr>
            <p:cNvSpPr/>
            <p:nvPr/>
          </p:nvSpPr>
          <p:spPr>
            <a:xfrm>
              <a:off x="6063236" y="6391170"/>
              <a:ext cx="1439839" cy="40466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dirty="0"/>
                <a:t>ВПЕРЕД</a:t>
              </a:r>
            </a:p>
          </p:txBody>
        </p:sp>
        <p:sp>
          <p:nvSpPr>
            <p:cNvPr id="11" name="Блок-схема: альтернативный процесс 10">
              <a:hlinkClick r:id="" action="ppaction://hlinkshowjump?jump=lastslide"/>
            </p:cNvPr>
            <p:cNvSpPr/>
            <p:nvPr/>
          </p:nvSpPr>
          <p:spPr>
            <a:xfrm>
              <a:off x="4083657" y="6422908"/>
              <a:ext cx="1712883" cy="341187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dirty="0"/>
                <a:t>ЗАВЕРШИТЬ</a:t>
              </a:r>
            </a:p>
          </p:txBody>
        </p:sp>
      </p:grpSp>
      <p:pic>
        <p:nvPicPr>
          <p:cNvPr id="5125" name="Picture 11" descr="C:\Documents and Settings\Учитель\Рабочий стол\1agif_5278390_12960072.gif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263" y="115888"/>
            <a:ext cx="6143625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1413" y="1125538"/>
            <a:ext cx="5040312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050" y="-44450"/>
            <a:ext cx="3767138" cy="1169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3" descr="C:\Documents and Settings\Учитель\Рабочий стол\ПТИЦЫ\1338024434_14113_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3141663"/>
            <a:ext cx="3454400" cy="2560637"/>
          </a:xfrm>
          <a:prstGeom prst="rect">
            <a:avLst/>
          </a:prstGeom>
          <a:noFill/>
          <a:ln w="50800">
            <a:solidFill>
              <a:srgbClr val="DBEEF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0" name="Прямоугольник 4"/>
          <p:cNvSpPr>
            <a:spLocks noChangeArrowheads="1"/>
          </p:cNvSpPr>
          <p:nvPr/>
        </p:nvSpPr>
        <p:spPr bwMode="auto">
          <a:xfrm>
            <a:off x="2079625" y="836613"/>
            <a:ext cx="669607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sz="2000">
                <a:latin typeface="Times New Roman" pitchFamily="18" charset="0"/>
                <a:cs typeface="Times New Roman" pitchFamily="18" charset="0"/>
              </a:rPr>
              <a:t>Основные местообитания в России - старые леса вблизи рек, стариц, лесных болот и озер. </a:t>
            </a:r>
            <a:r>
              <a:rPr lang="ru-RU" sz="2000">
                <a:latin typeface="Times New Roman" pitchFamily="18" charset="0"/>
              </a:rPr>
              <a:t>В Самарской области гнездится в глухих лесных урочищах Жигу­лёвской возвышенности. Питается птица, как и большинство его сородичей, мелкой рыбой, грызунами, крупными насекомыми, ящерицами и лягушками.</a:t>
            </a:r>
          </a:p>
          <a:p>
            <a:pPr algn="ctr"/>
            <a:endParaRPr lang="ru-RU" sz="2000">
              <a:latin typeface="Times New Roman" pitchFamily="18" charset="0"/>
            </a:endParaRPr>
          </a:p>
          <a:p>
            <a:pPr algn="just"/>
            <a:endParaRPr lang="ru-RU" sz="14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151" name="Группа 5"/>
          <p:cNvGrpSpPr>
            <a:grpSpLocks/>
          </p:cNvGrpSpPr>
          <p:nvPr/>
        </p:nvGrpSpPr>
        <p:grpSpPr bwMode="auto">
          <a:xfrm>
            <a:off x="2335213" y="6391275"/>
            <a:ext cx="5837237" cy="404813"/>
            <a:chOff x="2335848" y="6391170"/>
            <a:chExt cx="5167227" cy="404664"/>
          </a:xfrm>
        </p:grpSpPr>
        <p:sp>
          <p:nvSpPr>
            <p:cNvPr id="3" name="Стрелка вправо 2">
              <a:hlinkClick r:id="" action="ppaction://hlinkshowjump?jump=nextslide"/>
            </p:cNvPr>
            <p:cNvSpPr/>
            <p:nvPr/>
          </p:nvSpPr>
          <p:spPr>
            <a:xfrm>
              <a:off x="6062660" y="6391170"/>
              <a:ext cx="1440415" cy="40466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dirty="0"/>
                <a:t>ВПЕРЕД</a:t>
              </a:r>
            </a:p>
          </p:txBody>
        </p:sp>
        <p:sp>
          <p:nvSpPr>
            <p:cNvPr id="8" name="Стрелка вправо 7">
              <a:hlinkClick r:id="" action="ppaction://hlinkshowjump?jump=previousslide"/>
            </p:cNvPr>
            <p:cNvSpPr/>
            <p:nvPr/>
          </p:nvSpPr>
          <p:spPr>
            <a:xfrm flipH="1">
              <a:off x="2335848" y="6391170"/>
              <a:ext cx="1455874" cy="40466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dirty="0"/>
                <a:t>НАЗАД</a:t>
              </a:r>
            </a:p>
          </p:txBody>
        </p:sp>
        <p:sp>
          <p:nvSpPr>
            <p:cNvPr id="5" name="Блок-схема: альтернативный процесс 4">
              <a:hlinkClick r:id="rId5" action="ppaction://hlinksldjump"/>
            </p:cNvPr>
            <p:cNvSpPr/>
            <p:nvPr/>
          </p:nvSpPr>
          <p:spPr>
            <a:xfrm>
              <a:off x="4084021" y="6422908"/>
              <a:ext cx="1713040" cy="341187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dirty="0"/>
                <a:t>СОДЕРЖАНИЕ</a:t>
              </a:r>
            </a:p>
          </p:txBody>
        </p:sp>
      </p:grpSp>
      <p:sp>
        <p:nvSpPr>
          <p:cNvPr id="6156" name="Rectangle 12"/>
          <p:cNvSpPr>
            <a:spLocks noChangeArrowheads="1"/>
          </p:cNvSpPr>
          <p:nvPr/>
        </p:nvSpPr>
        <p:spPr bwMode="auto">
          <a:xfrm>
            <a:off x="2124075" y="2308225"/>
            <a:ext cx="88503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ru-RU">
                <a:latin typeface="Arial" charset="0"/>
              </a:rPr>
              <a:t> </a:t>
            </a:r>
          </a:p>
        </p:txBody>
      </p:sp>
      <p:sp>
        <p:nvSpPr>
          <p:cNvPr id="6157" name="Rectangle 13"/>
          <p:cNvSpPr>
            <a:spLocks noChangeArrowheads="1"/>
          </p:cNvSpPr>
          <p:nvPr/>
        </p:nvSpPr>
        <p:spPr bwMode="auto">
          <a:xfrm>
            <a:off x="2124075" y="2708275"/>
            <a:ext cx="3240088" cy="344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ru-RU" sz="2000">
                <a:latin typeface="Times New Roman" pitchFamily="18" charset="0"/>
              </a:rPr>
              <a:t>Все аисты – однолюбы и черный их родственник обладает теми же качествами. Рацион черного аиста состоит из небольшой рыбы и других мелких водных обитателей. Охотится птица и на грызунов и крупных насекомых, а также ящериц и лягушек.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Прямоугольник 2"/>
          <p:cNvSpPr>
            <a:spLocks noChangeArrowheads="1"/>
          </p:cNvSpPr>
          <p:nvPr/>
        </p:nvSpPr>
        <p:spPr bwMode="auto">
          <a:xfrm>
            <a:off x="2484438" y="0"/>
            <a:ext cx="19510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Беркут</a:t>
            </a:r>
            <a:r>
              <a:rPr lang="ru-RU" sz="4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40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2" descr="Дани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260350"/>
            <a:ext cx="3240088" cy="3671888"/>
          </a:xfrm>
          <a:prstGeom prst="rect">
            <a:avLst/>
          </a:prstGeom>
          <a:noFill/>
          <a:ln w="50800">
            <a:solidFill>
              <a:srgbClr val="DBEEF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2" name="Прямоугольник 3"/>
          <p:cNvSpPr>
            <a:spLocks noChangeArrowheads="1"/>
          </p:cNvSpPr>
          <p:nvPr/>
        </p:nvSpPr>
        <p:spPr bwMode="auto">
          <a:xfrm>
            <a:off x="1979613" y="620713"/>
            <a:ext cx="3509962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sz="2000">
                <a:latin typeface="Times New Roman" pitchFamily="18" charset="0"/>
                <a:cs typeface="Times New Roman" pitchFamily="18" charset="0"/>
              </a:rPr>
              <a:t>Гнездящаяся в Самарской области редкая оседлая и кочующая птица из отряда соколообразные.</a:t>
            </a:r>
          </a:p>
          <a:p>
            <a:pPr algn="just"/>
            <a:r>
              <a:rPr lang="ru-RU" sz="2000">
                <a:solidFill>
                  <a:srgbClr val="000000"/>
                </a:solidFill>
                <a:latin typeface="Times New Roman" pitchFamily="18" charset="0"/>
              </a:rPr>
              <a:t>В Самарской области встречается в Предволжье (Ставропольский район, Самарская Лука) и Высоком Заволжье (Похвистневский, Клявлинский и Камышлинский районы).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174" name="Группа 5"/>
          <p:cNvGrpSpPr>
            <a:grpSpLocks/>
          </p:cNvGrpSpPr>
          <p:nvPr/>
        </p:nvGrpSpPr>
        <p:grpSpPr bwMode="auto">
          <a:xfrm>
            <a:off x="2335213" y="6391275"/>
            <a:ext cx="6124575" cy="404813"/>
            <a:chOff x="2335848" y="6391170"/>
            <a:chExt cx="5167227" cy="404664"/>
          </a:xfrm>
        </p:grpSpPr>
        <p:sp>
          <p:nvSpPr>
            <p:cNvPr id="7" name="Стрелка вправо 6">
              <a:hlinkClick r:id="" action="ppaction://hlinkshowjump?jump=nextslide"/>
            </p:cNvPr>
            <p:cNvSpPr/>
            <p:nvPr/>
          </p:nvSpPr>
          <p:spPr>
            <a:xfrm>
              <a:off x="6063269" y="6391170"/>
              <a:ext cx="1439806" cy="40466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dirty="0"/>
                <a:t>ВПЕРЕД</a:t>
              </a:r>
            </a:p>
          </p:txBody>
        </p:sp>
        <p:sp>
          <p:nvSpPr>
            <p:cNvPr id="8" name="Стрелка вправо 7">
              <a:hlinkClick r:id="" action="ppaction://hlinkshowjump?jump=previousslide"/>
            </p:cNvPr>
            <p:cNvSpPr/>
            <p:nvPr/>
          </p:nvSpPr>
          <p:spPr>
            <a:xfrm flipH="1">
              <a:off x="2335848" y="6391170"/>
              <a:ext cx="1455877" cy="40466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dirty="0"/>
                <a:t>НАЗАД</a:t>
              </a:r>
            </a:p>
          </p:txBody>
        </p:sp>
        <p:sp>
          <p:nvSpPr>
            <p:cNvPr id="9" name="Блок-схема: альтернативный процесс 8">
              <a:hlinkClick r:id="rId4" action="ppaction://hlinksldjump"/>
            </p:cNvPr>
            <p:cNvSpPr/>
            <p:nvPr/>
          </p:nvSpPr>
          <p:spPr>
            <a:xfrm>
              <a:off x="4083704" y="6422908"/>
              <a:ext cx="1713034" cy="341187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dirty="0"/>
                <a:t>СОДЕРЖАНИЕ</a:t>
              </a:r>
            </a:p>
          </p:txBody>
        </p:sp>
      </p:grpSp>
      <p:sp>
        <p:nvSpPr>
          <p:cNvPr id="7180" name="Rectangle 12"/>
          <p:cNvSpPr>
            <a:spLocks noChangeArrowheads="1"/>
          </p:cNvSpPr>
          <p:nvPr/>
        </p:nvSpPr>
        <p:spPr bwMode="auto">
          <a:xfrm>
            <a:off x="2051050" y="3948113"/>
            <a:ext cx="6913563" cy="2563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ru-RU">
                <a:latin typeface="Times New Roman" pitchFamily="18" charset="0"/>
              </a:rPr>
              <a:t>Беркут - это одна из самых величественных птиц Европы. Из семи видов орлов, обитающих в России, он является самым крупным. Беркута еще называют королем птиц. На него охотились под предлогом, что он убивает ягнят и является конкурентом человека в охоте на дичь. Становился он также и жертвой браконьеров, разоряющих его гнезда. Беркут -  это большая птица с длинными и относительно узкими крыльями, слегка закругленным хвостом; перья на затылке узкие и заостренные; лапы очень мощные, с сильными когтями и оперенной до пальцев цевкой.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рямоугольник 2"/>
          <p:cNvSpPr>
            <a:spLocks noChangeArrowheads="1"/>
          </p:cNvSpPr>
          <p:nvPr/>
        </p:nvSpPr>
        <p:spPr bwMode="auto">
          <a:xfrm>
            <a:off x="3708400" y="101600"/>
            <a:ext cx="226377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4400" b="1">
                <a:solidFill>
                  <a:srgbClr val="000000"/>
                </a:solidFill>
              </a:rPr>
              <a:t>Балабан</a:t>
            </a:r>
            <a:endParaRPr lang="ru-RU" sz="4400"/>
          </a:p>
        </p:txBody>
      </p:sp>
      <p:pic>
        <p:nvPicPr>
          <p:cNvPr id="8195" name="Picture 2" descr="Иша, так зовут крупного сокола-балабана, исчезла во время тренировочных полётов. Птица - совершенно ручная, идет к людям. К сам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8588" y="2997200"/>
            <a:ext cx="3827462" cy="3168650"/>
          </a:xfrm>
          <a:prstGeom prst="rect">
            <a:avLst/>
          </a:prstGeom>
          <a:noFill/>
          <a:ln w="50800">
            <a:solidFill>
              <a:srgbClr val="DBEEF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6" name="Прямоугольник 3"/>
          <p:cNvSpPr>
            <a:spLocks noChangeArrowheads="1"/>
          </p:cNvSpPr>
          <p:nvPr/>
        </p:nvSpPr>
        <p:spPr bwMode="auto">
          <a:xfrm>
            <a:off x="1979613" y="723900"/>
            <a:ext cx="6913562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sz="2400"/>
              <a:t>Эпизодически гнездящаяся в Самарской облас­ти кочующая или перелётная птица из отряда соколообразные. Имеет пятнистый евроазиатский гнездовой ареал, приуроченный к лесостепной зоне, южной окраине лесной зоны и островным лесам в степях. </a:t>
            </a:r>
          </a:p>
        </p:txBody>
      </p:sp>
      <p:sp>
        <p:nvSpPr>
          <p:cNvPr id="8197" name="Прямоугольник 4"/>
          <p:cNvSpPr>
            <a:spLocks noChangeArrowheads="1"/>
          </p:cNvSpPr>
          <p:nvPr/>
        </p:nvSpPr>
        <p:spPr bwMode="auto">
          <a:xfrm>
            <a:off x="1979613" y="3357563"/>
            <a:ext cx="3240087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sz="2400">
                <a:solidFill>
                  <a:srgbClr val="000000"/>
                </a:solidFill>
              </a:rPr>
              <a:t> В Самарской области этот крупный сокол отмечается в Заволжье (Большечерниговский,  Борский и Волжский районы).</a:t>
            </a:r>
          </a:p>
        </p:txBody>
      </p:sp>
      <p:grpSp>
        <p:nvGrpSpPr>
          <p:cNvPr id="8198" name="Группа 5"/>
          <p:cNvGrpSpPr>
            <a:grpSpLocks/>
          </p:cNvGrpSpPr>
          <p:nvPr/>
        </p:nvGrpSpPr>
        <p:grpSpPr bwMode="auto">
          <a:xfrm>
            <a:off x="2335213" y="6391275"/>
            <a:ext cx="5837237" cy="404813"/>
            <a:chOff x="2335848" y="6391170"/>
            <a:chExt cx="5167227" cy="404664"/>
          </a:xfrm>
        </p:grpSpPr>
        <p:sp>
          <p:nvSpPr>
            <p:cNvPr id="7" name="Стрелка вправо 6">
              <a:hlinkClick r:id="" action="ppaction://hlinkshowjump?jump=nextslide"/>
            </p:cNvPr>
            <p:cNvSpPr/>
            <p:nvPr/>
          </p:nvSpPr>
          <p:spPr>
            <a:xfrm>
              <a:off x="6062660" y="6391170"/>
              <a:ext cx="1440415" cy="40466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dirty="0"/>
                <a:t>ВПЕРЕД</a:t>
              </a:r>
            </a:p>
          </p:txBody>
        </p:sp>
        <p:sp>
          <p:nvSpPr>
            <p:cNvPr id="8" name="Стрелка вправо 7">
              <a:hlinkClick r:id="" action="ppaction://hlinkshowjump?jump=previousslide"/>
            </p:cNvPr>
            <p:cNvSpPr/>
            <p:nvPr/>
          </p:nvSpPr>
          <p:spPr>
            <a:xfrm flipH="1">
              <a:off x="2335848" y="6391170"/>
              <a:ext cx="1455874" cy="40466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dirty="0"/>
                <a:t>НАЗАД</a:t>
              </a:r>
            </a:p>
          </p:txBody>
        </p:sp>
        <p:sp>
          <p:nvSpPr>
            <p:cNvPr id="9" name="Блок-схема: альтернативный процесс 8">
              <a:hlinkClick r:id="rId4" action="ppaction://hlinksldjump"/>
            </p:cNvPr>
            <p:cNvSpPr/>
            <p:nvPr/>
          </p:nvSpPr>
          <p:spPr>
            <a:xfrm>
              <a:off x="4084021" y="6422908"/>
              <a:ext cx="1713040" cy="341187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dirty="0"/>
                <a:t>СОДЕРЖАНИЕ</a:t>
              </a:r>
            </a:p>
          </p:txBody>
        </p:sp>
      </p:grp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рямоугольник 2"/>
          <p:cNvSpPr>
            <a:spLocks noChangeArrowheads="1"/>
          </p:cNvSpPr>
          <p:nvPr/>
        </p:nvSpPr>
        <p:spPr bwMode="auto">
          <a:xfrm>
            <a:off x="4159250" y="79375"/>
            <a:ext cx="16891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Дрофа</a:t>
            </a:r>
            <a:endParaRPr lang="ru-RU" sz="40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C:\Documents and Settings\Учитель\Рабочий стол\ПТИЦЫ\Дрофа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2852738"/>
            <a:ext cx="3563938" cy="3425825"/>
          </a:xfrm>
          <a:prstGeom prst="rect">
            <a:avLst/>
          </a:prstGeom>
          <a:noFill/>
          <a:ln w="69850">
            <a:solidFill>
              <a:srgbClr val="95B3D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0" name="Прямоугольник 2"/>
          <p:cNvSpPr>
            <a:spLocks noChangeArrowheads="1"/>
          </p:cNvSpPr>
          <p:nvPr/>
        </p:nvSpPr>
        <p:spPr bwMode="auto">
          <a:xfrm>
            <a:off x="1943100" y="744538"/>
            <a:ext cx="6842125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sz="2400"/>
              <a:t>Редкая степная птица из отряда журавлеобразные. Европейский подвид дрофы имеет очаговый евроа­зиатский ареал. Населяет злаковые степи.</a:t>
            </a:r>
            <a:r>
              <a:rPr lang="ru-RU" sz="2400">
                <a:solidFill>
                  <a:srgbClr val="000000"/>
                </a:solidFill>
              </a:rPr>
              <a:t> Гнездится на сельскохозяйствен­ных угодьях(посевы зерновых культур, пастбища). </a:t>
            </a:r>
            <a:r>
              <a:rPr lang="ru-RU" sz="2400"/>
              <a:t> </a:t>
            </a:r>
          </a:p>
        </p:txBody>
      </p:sp>
      <p:sp>
        <p:nvSpPr>
          <p:cNvPr id="9221" name="Прямоугольник 3"/>
          <p:cNvSpPr>
            <a:spLocks noChangeArrowheads="1"/>
          </p:cNvSpPr>
          <p:nvPr/>
        </p:nvSpPr>
        <p:spPr bwMode="auto">
          <a:xfrm>
            <a:off x="2051050" y="3284538"/>
            <a:ext cx="3313113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sz="2400">
                <a:solidFill>
                  <a:srgbClr val="000000"/>
                </a:solidFill>
              </a:rPr>
              <a:t>Встречается на самом юге Самарской об­ласти в Сыртовом Заволжье (Большечерниговский район).</a:t>
            </a:r>
          </a:p>
        </p:txBody>
      </p:sp>
      <p:grpSp>
        <p:nvGrpSpPr>
          <p:cNvPr id="9222" name="Группа 5"/>
          <p:cNvGrpSpPr>
            <a:grpSpLocks/>
          </p:cNvGrpSpPr>
          <p:nvPr/>
        </p:nvGrpSpPr>
        <p:grpSpPr bwMode="auto">
          <a:xfrm>
            <a:off x="2335213" y="6391275"/>
            <a:ext cx="5981700" cy="404813"/>
            <a:chOff x="2335848" y="6391170"/>
            <a:chExt cx="5167227" cy="404664"/>
          </a:xfrm>
        </p:grpSpPr>
        <p:sp>
          <p:nvSpPr>
            <p:cNvPr id="7" name="Стрелка вправо 6">
              <a:hlinkClick r:id="" action="ppaction://hlinkshowjump?jump=nextslide"/>
            </p:cNvPr>
            <p:cNvSpPr/>
            <p:nvPr/>
          </p:nvSpPr>
          <p:spPr>
            <a:xfrm>
              <a:off x="6063163" y="6391170"/>
              <a:ext cx="1439912" cy="40466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dirty="0"/>
                <a:t>ВПЕРЕД</a:t>
              </a:r>
            </a:p>
          </p:txBody>
        </p:sp>
        <p:sp>
          <p:nvSpPr>
            <p:cNvPr id="8" name="Стрелка вправо 7">
              <a:hlinkClick r:id="" action="ppaction://hlinkshowjump?jump=previousslide"/>
            </p:cNvPr>
            <p:cNvSpPr/>
            <p:nvPr/>
          </p:nvSpPr>
          <p:spPr>
            <a:xfrm flipH="1">
              <a:off x="2335848" y="6391170"/>
              <a:ext cx="1456368" cy="40466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dirty="0"/>
                <a:t>НАЗАД</a:t>
              </a:r>
            </a:p>
          </p:txBody>
        </p:sp>
        <p:sp>
          <p:nvSpPr>
            <p:cNvPr id="9" name="Блок-схема: альтернативный процесс 8">
              <a:hlinkClick r:id="rId4" action="ppaction://hlinksldjump"/>
            </p:cNvPr>
            <p:cNvSpPr/>
            <p:nvPr/>
          </p:nvSpPr>
          <p:spPr>
            <a:xfrm>
              <a:off x="4084312" y="6422908"/>
              <a:ext cx="1712810" cy="341187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dirty="0"/>
                <a:t>СОДЕРЖАНИЕ</a:t>
              </a:r>
            </a:p>
          </p:txBody>
        </p:sp>
      </p:grp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рямоугольник 1"/>
          <p:cNvSpPr>
            <a:spLocks noChangeArrowheads="1"/>
          </p:cNvSpPr>
          <p:nvPr/>
        </p:nvSpPr>
        <p:spPr bwMode="auto">
          <a:xfrm>
            <a:off x="1979613" y="1196975"/>
            <a:ext cx="3786187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sz="2400">
                <a:latin typeface="Times New Roman" pitchFamily="18" charset="0"/>
              </a:rPr>
              <a:t>Восстанавливающийся в численности вид. Имеет дизъюнктивный евроазиатский ареал. Поселяется в низкотравных типчаково-ковыльных и полынно-злаковых степях, в особенности с твердым глинистым субстратом. Гнездится в долинах степных рек, на степных возвышенностях. </a:t>
            </a:r>
          </a:p>
        </p:txBody>
      </p:sp>
      <p:sp>
        <p:nvSpPr>
          <p:cNvPr id="10243" name="Прямоугольник 2"/>
          <p:cNvSpPr>
            <a:spLocks noChangeArrowheads="1"/>
          </p:cNvSpPr>
          <p:nvPr/>
        </p:nvSpPr>
        <p:spPr bwMode="auto">
          <a:xfrm>
            <a:off x="3203575" y="260350"/>
            <a:ext cx="48561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Журавль - красавка</a:t>
            </a:r>
            <a:endParaRPr lang="ru-RU" sz="40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244" name="Группа 3"/>
          <p:cNvGrpSpPr>
            <a:grpSpLocks/>
          </p:cNvGrpSpPr>
          <p:nvPr/>
        </p:nvGrpSpPr>
        <p:grpSpPr bwMode="auto">
          <a:xfrm>
            <a:off x="2335213" y="6391275"/>
            <a:ext cx="5765800" cy="404813"/>
            <a:chOff x="2335848" y="6391170"/>
            <a:chExt cx="5167227" cy="404664"/>
          </a:xfrm>
        </p:grpSpPr>
        <p:sp>
          <p:nvSpPr>
            <p:cNvPr id="5" name="Стрелка вправо 4">
              <a:hlinkClick r:id="" action="ppaction://hlinkshowjump?jump=nextslide"/>
            </p:cNvPr>
            <p:cNvSpPr/>
            <p:nvPr/>
          </p:nvSpPr>
          <p:spPr>
            <a:xfrm>
              <a:off x="6063308" y="6391170"/>
              <a:ext cx="1439767" cy="40466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dirty="0"/>
                <a:t>ВПЕРЕД</a:t>
              </a:r>
            </a:p>
          </p:txBody>
        </p:sp>
        <p:sp>
          <p:nvSpPr>
            <p:cNvPr id="6" name="Стрелка вправо 5">
              <a:hlinkClick r:id="" action="ppaction://hlinkshowjump?jump=previousslide"/>
            </p:cNvPr>
            <p:cNvSpPr/>
            <p:nvPr/>
          </p:nvSpPr>
          <p:spPr>
            <a:xfrm flipH="1">
              <a:off x="2335848" y="6391170"/>
              <a:ext cx="1455416" cy="40466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dirty="0"/>
                <a:t>НАЗАД</a:t>
              </a:r>
            </a:p>
          </p:txBody>
        </p:sp>
        <p:sp>
          <p:nvSpPr>
            <p:cNvPr id="7" name="Блок-схема: альтернативный процесс 6">
              <a:hlinkClick r:id="rId3" action="ppaction://hlinksldjump"/>
            </p:cNvPr>
            <p:cNvSpPr/>
            <p:nvPr/>
          </p:nvSpPr>
          <p:spPr>
            <a:xfrm>
              <a:off x="4084339" y="6422908"/>
              <a:ext cx="1711502" cy="341187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dirty="0"/>
                <a:t>СОДЕРЖАНИЕ</a:t>
              </a:r>
            </a:p>
          </p:txBody>
        </p:sp>
      </p:grpSp>
      <p:sp>
        <p:nvSpPr>
          <p:cNvPr id="10245" name="AutoShape 9" descr="Jungfernkranich.jp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0250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341438"/>
            <a:ext cx="3130550" cy="3840162"/>
          </a:xfrm>
          <a:prstGeom prst="rect">
            <a:avLst/>
          </a:prstGeom>
          <a:noFill/>
          <a:ln w="60325">
            <a:solidFill>
              <a:srgbClr val="95B3D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7" name="Прямоугольник 2"/>
          <p:cNvSpPr>
            <a:spLocks noChangeArrowheads="1"/>
          </p:cNvSpPr>
          <p:nvPr/>
        </p:nvSpPr>
        <p:spPr bwMode="auto">
          <a:xfrm>
            <a:off x="1846263" y="806450"/>
            <a:ext cx="87137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>
                <a:solidFill>
                  <a:srgbClr val="000000"/>
                </a:solidFill>
              </a:rPr>
              <a:t> </a:t>
            </a:r>
            <a:r>
              <a:rPr lang="ru-RU" sz="2400">
                <a:solidFill>
                  <a:srgbClr val="000000"/>
                </a:solidFill>
                <a:latin typeface="Times New Roman" pitchFamily="18" charset="0"/>
              </a:rPr>
              <a:t>Птица из отряда журавлеобразные. </a:t>
            </a:r>
            <a:endParaRPr lang="ru-RU">
              <a:latin typeface="Times New Roman" pitchFamily="18" charset="0"/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Прямоугольник 2"/>
          <p:cNvSpPr>
            <a:spLocks noChangeArrowheads="1"/>
          </p:cNvSpPr>
          <p:nvPr/>
        </p:nvSpPr>
        <p:spPr bwMode="auto">
          <a:xfrm>
            <a:off x="4159250" y="79375"/>
            <a:ext cx="23685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Кречетка</a:t>
            </a:r>
            <a:endParaRPr lang="ru-RU" sz="4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7" name="Прямоугольник 2"/>
          <p:cNvSpPr>
            <a:spLocks noChangeArrowheads="1"/>
          </p:cNvSpPr>
          <p:nvPr/>
        </p:nvSpPr>
        <p:spPr bwMode="auto">
          <a:xfrm>
            <a:off x="2143125" y="725488"/>
            <a:ext cx="6500813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sz="2400"/>
              <a:t>Птица из отряда ржанкообразные. В России находится под угрозой исчезновения. Имеет евроази­атский ареал. Обитает в сухих степях и полупустынях. </a:t>
            </a:r>
          </a:p>
        </p:txBody>
      </p:sp>
      <p:sp>
        <p:nvSpPr>
          <p:cNvPr id="11268" name="Прямоугольник 3"/>
          <p:cNvSpPr>
            <a:spLocks noChangeArrowheads="1"/>
          </p:cNvSpPr>
          <p:nvPr/>
        </p:nvSpPr>
        <p:spPr bwMode="auto">
          <a:xfrm>
            <a:off x="2165350" y="2254250"/>
            <a:ext cx="3414713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sz="2400">
                <a:solidFill>
                  <a:srgbClr val="000000"/>
                </a:solidFill>
              </a:rPr>
              <a:t>Излюбленные местообитания - низкорослые полынные и полынно-злаковые ассоциации с солончаками и участками, лишенными растительности. </a:t>
            </a:r>
          </a:p>
        </p:txBody>
      </p:sp>
      <p:pic>
        <p:nvPicPr>
          <p:cNvPr id="13314" name="Picture 2" descr="C:\Documents and Settings\Учитель\Рабочий стол\ПТИЦЫ\кречетк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2276475"/>
            <a:ext cx="2879725" cy="3278188"/>
          </a:xfrm>
          <a:prstGeom prst="rect">
            <a:avLst/>
          </a:prstGeom>
          <a:noFill/>
          <a:ln w="63500">
            <a:solidFill>
              <a:srgbClr val="95B3D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0" name="Прямоугольник 4"/>
          <p:cNvSpPr>
            <a:spLocks noChangeArrowheads="1"/>
          </p:cNvSpPr>
          <p:nvPr/>
        </p:nvSpPr>
        <p:spPr bwMode="auto">
          <a:xfrm>
            <a:off x="2124075" y="5516563"/>
            <a:ext cx="68453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sz="2400">
                <a:solidFill>
                  <a:srgbClr val="000000"/>
                </a:solidFill>
              </a:rPr>
              <a:t>Встречается в южных районах Самарской области. Эндемик России и Казахстана.</a:t>
            </a:r>
          </a:p>
        </p:txBody>
      </p:sp>
      <p:grpSp>
        <p:nvGrpSpPr>
          <p:cNvPr id="11271" name="Группа 6"/>
          <p:cNvGrpSpPr>
            <a:grpSpLocks/>
          </p:cNvGrpSpPr>
          <p:nvPr/>
        </p:nvGrpSpPr>
        <p:grpSpPr bwMode="auto">
          <a:xfrm>
            <a:off x="2335213" y="6391275"/>
            <a:ext cx="5908675" cy="404813"/>
            <a:chOff x="2335848" y="6391170"/>
            <a:chExt cx="5167227" cy="404664"/>
          </a:xfrm>
        </p:grpSpPr>
        <p:sp>
          <p:nvSpPr>
            <p:cNvPr id="8" name="Стрелка вправо 7">
              <a:hlinkClick r:id="" action="ppaction://hlinkshowjump?jump=nextslide"/>
            </p:cNvPr>
            <p:cNvSpPr/>
            <p:nvPr/>
          </p:nvSpPr>
          <p:spPr>
            <a:xfrm>
              <a:off x="6063415" y="6391170"/>
              <a:ext cx="1439660" cy="40466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dirty="0"/>
                <a:t>ВПЕРЕД</a:t>
              </a:r>
            </a:p>
          </p:txBody>
        </p:sp>
        <p:sp>
          <p:nvSpPr>
            <p:cNvPr id="9" name="Стрелка вправо 8">
              <a:hlinkClick r:id="" action="ppaction://hlinkshowjump?jump=previousslide"/>
            </p:cNvPr>
            <p:cNvSpPr/>
            <p:nvPr/>
          </p:nvSpPr>
          <p:spPr>
            <a:xfrm flipH="1">
              <a:off x="2335848" y="6391170"/>
              <a:ext cx="1456319" cy="40466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dirty="0"/>
                <a:t>НАЗАД</a:t>
              </a:r>
            </a:p>
          </p:txBody>
        </p:sp>
        <p:sp>
          <p:nvSpPr>
            <p:cNvPr id="10" name="Блок-схема: альтернативный процесс 9">
              <a:hlinkClick r:id="rId4" action="ppaction://hlinksldjump"/>
            </p:cNvPr>
            <p:cNvSpPr/>
            <p:nvPr/>
          </p:nvSpPr>
          <p:spPr>
            <a:xfrm>
              <a:off x="4083709" y="6422908"/>
              <a:ext cx="1713154" cy="341187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dirty="0"/>
                <a:t>СОДЕРЖАНИЕ</a:t>
              </a:r>
            </a:p>
          </p:txBody>
        </p:sp>
      </p:grp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Прямоугольник 2"/>
          <p:cNvSpPr>
            <a:spLocks noChangeArrowheads="1"/>
          </p:cNvSpPr>
          <p:nvPr/>
        </p:nvSpPr>
        <p:spPr bwMode="auto">
          <a:xfrm>
            <a:off x="4159250" y="79375"/>
            <a:ext cx="36639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Кулик - сорока</a:t>
            </a:r>
            <a:endParaRPr lang="ru-RU" sz="4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1" name="Прямоугольник 2"/>
          <p:cNvSpPr>
            <a:spLocks noChangeArrowheads="1"/>
          </p:cNvSpPr>
          <p:nvPr/>
        </p:nvSpPr>
        <p:spPr bwMode="auto">
          <a:xfrm>
            <a:off x="2051050" y="787400"/>
            <a:ext cx="676910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/>
              <a:t>Редкая птица из отряда ржанкообразные. Имеет евроазиатско-африканский ареал. Данный материковый подвид спорадически распространен в европей­ской части России. Основные гнездовые местообитания - долины больших рек, берега водохранилищ и озер. </a:t>
            </a:r>
          </a:p>
        </p:txBody>
      </p:sp>
      <p:sp>
        <p:nvSpPr>
          <p:cNvPr id="12292" name="Прямоугольник 3"/>
          <p:cNvSpPr>
            <a:spLocks noChangeArrowheads="1"/>
          </p:cNvSpPr>
          <p:nvPr/>
        </p:nvSpPr>
        <p:spPr bwMode="auto">
          <a:xfrm>
            <a:off x="2195513" y="3500438"/>
            <a:ext cx="4106862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>
                <a:solidFill>
                  <a:srgbClr val="000000"/>
                </a:solidFill>
              </a:rPr>
              <a:t>В Самарской области разрозненные мелкие гнездовья известны по берегам Куйбышевского водохранилища и р. Самары.</a:t>
            </a:r>
          </a:p>
        </p:txBody>
      </p:sp>
      <p:grpSp>
        <p:nvGrpSpPr>
          <p:cNvPr id="12293" name="Группа 4"/>
          <p:cNvGrpSpPr>
            <a:grpSpLocks/>
          </p:cNvGrpSpPr>
          <p:nvPr/>
        </p:nvGrpSpPr>
        <p:grpSpPr bwMode="auto">
          <a:xfrm>
            <a:off x="2335213" y="6391275"/>
            <a:ext cx="6269037" cy="404813"/>
            <a:chOff x="2335848" y="6391170"/>
            <a:chExt cx="5167227" cy="404664"/>
          </a:xfrm>
        </p:grpSpPr>
        <p:sp>
          <p:nvSpPr>
            <p:cNvPr id="6" name="Стрелка вправо 5">
              <a:hlinkClick r:id="" action="ppaction://hlinkshowjump?jump=nextslide"/>
            </p:cNvPr>
            <p:cNvSpPr/>
            <p:nvPr/>
          </p:nvSpPr>
          <p:spPr>
            <a:xfrm>
              <a:off x="6063736" y="6391170"/>
              <a:ext cx="1439339" cy="40466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dirty="0"/>
                <a:t>ВПЕРЕД</a:t>
              </a:r>
            </a:p>
          </p:txBody>
        </p:sp>
        <p:sp>
          <p:nvSpPr>
            <p:cNvPr id="7" name="Стрелка вправо 6">
              <a:hlinkClick r:id="" action="ppaction://hlinkshowjump?jump=previousslide"/>
            </p:cNvPr>
            <p:cNvSpPr/>
            <p:nvPr/>
          </p:nvSpPr>
          <p:spPr>
            <a:xfrm flipH="1">
              <a:off x="2335848" y="6391170"/>
              <a:ext cx="1456349" cy="40466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dirty="0"/>
                <a:t>НАЗАД</a:t>
              </a:r>
            </a:p>
          </p:txBody>
        </p:sp>
        <p:sp>
          <p:nvSpPr>
            <p:cNvPr id="8" name="Блок-схема: альтернативный процесс 7">
              <a:hlinkClick r:id="rId3" action="ppaction://hlinksldjump"/>
            </p:cNvPr>
            <p:cNvSpPr/>
            <p:nvPr/>
          </p:nvSpPr>
          <p:spPr>
            <a:xfrm>
              <a:off x="4083991" y="6422908"/>
              <a:ext cx="1712813" cy="341187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dirty="0"/>
                <a:t>СОДЕРЖАНИЕ</a:t>
              </a:r>
            </a:p>
          </p:txBody>
        </p:sp>
      </p:grpSp>
      <p:pic>
        <p:nvPicPr>
          <p:cNvPr id="12299" name="Picture 11" descr="i?id=e654c7e3983bbb4c8c2d64726d2d0a2a&amp;n=33&amp;h=215&amp;w=3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429000"/>
            <a:ext cx="3076575" cy="2047875"/>
          </a:xfrm>
          <a:prstGeom prst="rect">
            <a:avLst/>
          </a:prstGeom>
          <a:noFill/>
          <a:ln w="635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518</Words>
  <Application>Microsoft Office PowerPoint</Application>
  <PresentationFormat>Экран (4:3)</PresentationFormat>
  <Paragraphs>66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Calibri</vt:lpstr>
      <vt:lpstr>Arial</vt:lpstr>
      <vt:lpstr>Times New Roman</vt:lpstr>
      <vt:lpstr>Georgia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</dc:creator>
  <cp:lastModifiedBy>scool</cp:lastModifiedBy>
  <cp:revision>29</cp:revision>
  <dcterms:created xsi:type="dcterms:W3CDTF">2014-07-22T09:06:13Z</dcterms:created>
  <dcterms:modified xsi:type="dcterms:W3CDTF">2016-02-08T01:35:04Z</dcterms:modified>
</cp:coreProperties>
</file>