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6" r:id="rId2"/>
    <p:sldId id="258" r:id="rId3"/>
    <p:sldId id="259" r:id="rId4"/>
    <p:sldId id="256" r:id="rId5"/>
    <p:sldId id="260" r:id="rId6"/>
    <p:sldId id="262" r:id="rId7"/>
    <p:sldId id="265" r:id="rId8"/>
    <p:sldId id="267" r:id="rId9"/>
    <p:sldId id="268" r:id="rId10"/>
    <p:sldId id="269" r:id="rId11"/>
    <p:sldId id="272" r:id="rId12"/>
    <p:sldId id="274" r:id="rId13"/>
    <p:sldId id="27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C793-B9C1-4128-BCC4-383B42E2AA63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CD0F-C8AF-48EE-8999-0C9C58D2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480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C793-B9C1-4128-BCC4-383B42E2AA63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CD0F-C8AF-48EE-8999-0C9C58D2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55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C793-B9C1-4128-BCC4-383B42E2AA63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CD0F-C8AF-48EE-8999-0C9C58D2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086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C793-B9C1-4128-BCC4-383B42E2AA63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CD0F-C8AF-48EE-8999-0C9C58D2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359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C793-B9C1-4128-BCC4-383B42E2AA63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CD0F-C8AF-48EE-8999-0C9C58D2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113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C793-B9C1-4128-BCC4-383B42E2AA63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CD0F-C8AF-48EE-8999-0C9C58D2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764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C793-B9C1-4128-BCC4-383B42E2AA63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CD0F-C8AF-48EE-8999-0C9C58D2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490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C793-B9C1-4128-BCC4-383B42E2AA63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CD0F-C8AF-48EE-8999-0C9C58D2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681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C793-B9C1-4128-BCC4-383B42E2AA63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CD0F-C8AF-48EE-8999-0C9C58D2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28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C793-B9C1-4128-BCC4-383B42E2AA63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F2CCD0F-C8AF-48EE-8999-0C9C58D2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29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C793-B9C1-4128-BCC4-383B42E2AA63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CD0F-C8AF-48EE-8999-0C9C58D2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49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C793-B9C1-4128-BCC4-383B42E2AA63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CD0F-C8AF-48EE-8999-0C9C58D2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83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C793-B9C1-4128-BCC4-383B42E2AA63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CD0F-C8AF-48EE-8999-0C9C58D2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91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C793-B9C1-4128-BCC4-383B42E2AA63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CD0F-C8AF-48EE-8999-0C9C58D2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74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C793-B9C1-4128-BCC4-383B42E2AA63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CD0F-C8AF-48EE-8999-0C9C58D2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839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C793-B9C1-4128-BCC4-383B42E2AA63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CD0F-C8AF-48EE-8999-0C9C58D2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13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C793-B9C1-4128-BCC4-383B42E2AA63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CD0F-C8AF-48EE-8999-0C9C58D2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71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8CC793-B9C1-4128-BCC4-383B42E2AA63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2CCD0F-C8AF-48EE-8999-0C9C58D2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73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Педсовет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484310" y="1635369"/>
            <a:ext cx="10018713" cy="471267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sz="4800" b="1" dirty="0" smtClean="0"/>
          </a:p>
          <a:p>
            <a:pPr marL="0" indent="0" algn="ctr">
              <a:buNone/>
            </a:pPr>
            <a:endParaRPr lang="ru-RU" sz="4800" b="1" dirty="0"/>
          </a:p>
          <a:p>
            <a:pPr marL="0" indent="0" algn="ctr">
              <a:buNone/>
            </a:pPr>
            <a:r>
              <a:rPr lang="ru-RU" sz="4800" b="1" dirty="0" smtClean="0"/>
              <a:t>Управление </a:t>
            </a:r>
            <a:r>
              <a:rPr lang="ru-RU" sz="4800" b="1" dirty="0"/>
              <a:t>введением и реализацией ФГОС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в </a:t>
            </a:r>
            <a:r>
              <a:rPr lang="ru-RU" sz="4800" b="1" dirty="0"/>
              <a:t>школе-интернате: опыт, проблемы, перспективы. </a:t>
            </a:r>
            <a:endParaRPr lang="ru-RU" sz="4800" b="1" dirty="0" smtClean="0"/>
          </a:p>
          <a:p>
            <a:pPr marL="0" indent="0" algn="ctr">
              <a:buNone/>
            </a:pPr>
            <a:r>
              <a:rPr lang="ru-RU" sz="3600" b="1" dirty="0" smtClean="0"/>
              <a:t>Подготовила: зам. директора по УВР, учитель начальных классов</a:t>
            </a:r>
          </a:p>
          <a:p>
            <a:pPr marL="0" indent="0" algn="ctr">
              <a:buNone/>
            </a:pPr>
            <a:r>
              <a:rPr lang="ru-RU" sz="3600" b="1" dirty="0" smtClean="0"/>
              <a:t>Пахомова </a:t>
            </a:r>
            <a:r>
              <a:rPr lang="ru-RU" sz="3600" b="1" smtClean="0"/>
              <a:t>Ольга Рихардовна</a:t>
            </a:r>
            <a:endParaRPr lang="ru-RU" sz="3600" b="1" dirty="0"/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070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52401"/>
            <a:ext cx="10018713" cy="6223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Самопроверка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777854"/>
              </p:ext>
            </p:extLst>
          </p:nvPr>
        </p:nvGraphicFramePr>
        <p:xfrm>
          <a:off x="1928812" y="774701"/>
          <a:ext cx="10018712" cy="612225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04678"/>
                <a:gridCol w="2504678"/>
                <a:gridCol w="2504678"/>
                <a:gridCol w="2504678"/>
              </a:tblGrid>
              <a:tr h="6424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Познавательные УУД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Коммуникативные УУД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Регулятивные УУД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Личностные УУД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68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NewStandard-Regular"/>
                          <a:ea typeface="Times New Roman" panose="02020603050405020304" pitchFamily="18" charset="0"/>
                          <a:cs typeface="NewStandard-Regular"/>
                        </a:rPr>
                        <a:t>Найти соответствие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NewStandard-Regular"/>
                          <a:ea typeface="Times New Roman" panose="02020603050405020304" pitchFamily="18" charset="0"/>
                          <a:cs typeface="NewStandard-Regular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NewStandard-Regular"/>
                          <a:ea typeface="Times New Roman" panose="02020603050405020304" pitchFamily="18" charset="0"/>
                          <a:cs typeface="NewStandard-Regular"/>
                        </a:rPr>
                        <a:t>Найти в тексте смысловые ошибки и письменно прокомментировать их.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NewStandard-Regular"/>
                          <a:ea typeface="Times New Roman" panose="02020603050405020304" pitchFamily="18" charset="0"/>
                          <a:cs typeface="NewStandard-Regular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NewStandard-Regular"/>
                          <a:ea typeface="Times New Roman" panose="02020603050405020304" pitchFamily="18" charset="0"/>
                          <a:cs typeface="NewStandard-Regular"/>
                        </a:rPr>
                        <a:t>Дана задача. Необходимо установить и записать последовательность действий при решении задачи. Объяснить выбор последовательности.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NewStandard-Regular"/>
                          <a:ea typeface="Times New Roman" panose="02020603050405020304" pitchFamily="18" charset="0"/>
                          <a:cs typeface="NewStandard-Regular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Отметить те качества и черты характера главного героя, которые помогли ему добиться успеха.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7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NewStandard-Regular"/>
                          <a:ea typeface="Times New Roman" panose="02020603050405020304" pitchFamily="18" charset="0"/>
                          <a:cs typeface="NewStandard-Regular"/>
                        </a:rPr>
                        <a:t>Дан список слов, формул, символов, рисунков и т.д. Какое из них лишнее и почему?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NewStandard-Regular"/>
                          <a:ea typeface="Times New Roman" panose="02020603050405020304" pitchFamily="18" charset="0"/>
                          <a:cs typeface="NewStandard-Regular"/>
                        </a:rPr>
                        <a:t>Прочитать текст, дать название тексту (можно выбрать из предложенных вариантов).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NewStandard-Regular"/>
                          <a:ea typeface="Times New Roman" panose="02020603050405020304" pitchFamily="18" charset="0"/>
                          <a:cs typeface="NewStandard-Regular"/>
                        </a:rPr>
                        <a:t>Создать план выполнения работы в группе для достижения определенной общей цели.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NewStandard-Regular"/>
                          <a:ea typeface="Times New Roman" panose="02020603050405020304" pitchFamily="18" charset="0"/>
                          <a:cs typeface="NewStandard-Regular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Сформулировать свое отношение к событиям, аргументировать свою позицию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7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NewStandard-Regular"/>
                          <a:ea typeface="Times New Roman" panose="02020603050405020304" pitchFamily="18" charset="0"/>
                          <a:cs typeface="NewStandard-Regular"/>
                        </a:rPr>
                        <a:t>Заполнение сравнительной таблицы.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NewStandard-Regular"/>
                          <a:ea typeface="Times New Roman" panose="02020603050405020304" pitchFamily="18" charset="0"/>
                          <a:cs typeface="NewStandard-Regular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NewStandard-Regular"/>
                          <a:ea typeface="Times New Roman" panose="02020603050405020304" pitchFamily="18" charset="0"/>
                          <a:cs typeface="NewStandard-Regular"/>
                        </a:rPr>
                        <a:t>Вставить пропущенные группы слов в предложения.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NewStandard-Regular"/>
                          <a:ea typeface="Times New Roman" panose="02020603050405020304" pitchFamily="18" charset="0"/>
                          <a:cs typeface="NewStandard-Regular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NewStandard-Regular"/>
                          <a:ea typeface="Times New Roman" panose="02020603050405020304" pitchFamily="18" charset="0"/>
                          <a:cs typeface="NewStandard-Regular"/>
                        </a:rPr>
                        <a:t>Найти, в чем заключается ошибка в каждом утверждении, доказать, записать правильно.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NewStandard-Regular"/>
                          <a:ea typeface="Times New Roman" panose="02020603050405020304" pitchFamily="18" charset="0"/>
                          <a:cs typeface="NewStandard-Regular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Оцените происшедшее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72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NewStandard-Regular"/>
                          <a:ea typeface="Times New Roman" panose="02020603050405020304" pitchFamily="18" charset="0"/>
                          <a:cs typeface="NewStandard-Regular"/>
                        </a:rPr>
                        <a:t>Перечислены характеристики процесса или объекта. О чем идет речь?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NewStandard-Regular"/>
                          <a:ea typeface="Times New Roman" panose="02020603050405020304" pitchFamily="18" charset="0"/>
                          <a:cs typeface="NewStandard-Regular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NewStandard-Regular"/>
                          <a:ea typeface="Times New Roman" panose="02020603050405020304" pitchFamily="18" charset="0"/>
                          <a:cs typeface="NewStandard-Regular"/>
                        </a:rPr>
                        <a:t>Загадывать понятия прилагательными, глаголами.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NewStandard-Regular"/>
                          <a:ea typeface="Times New Roman" panose="02020603050405020304" pitchFamily="18" charset="0"/>
                          <a:cs typeface="NewStandard-Regular"/>
                        </a:rPr>
                        <a:t>Выбрать из нескольких алгоритмов наиболее эффективный, доказать свое мнение.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NewStandard-Regular"/>
                          <a:ea typeface="Times New Roman" panose="02020603050405020304" pitchFamily="18" charset="0"/>
                          <a:cs typeface="NewStandard-Regular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Выразите свое отношение к тому или иному персонажу,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72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NewStandard-Regular"/>
                          <a:ea typeface="Times New Roman" panose="02020603050405020304" pitchFamily="18" charset="0"/>
                          <a:cs typeface="NewStandard-Regular"/>
                        </a:rPr>
                        <a:t>Продолжить ряд или вставить пропущенный фрагмент.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NewStandard-Regular"/>
                          <a:ea typeface="Times New Roman" panose="02020603050405020304" pitchFamily="18" charset="0"/>
                          <a:cs typeface="NewStandard-Regular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NewStandard-Regular"/>
                          <a:ea typeface="Times New Roman" panose="02020603050405020304" pitchFamily="18" charset="0"/>
                          <a:cs typeface="NewStandard-Regular"/>
                        </a:rPr>
                        <a:t>Написать монолог от имени изучаемого объекта (клетки, атома, озера Байкал, исторического героя и т.д.).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NewStandard-Regular"/>
                          <a:ea typeface="Times New Roman" panose="02020603050405020304" pitchFamily="18" charset="0"/>
                          <a:cs typeface="NewStandard-Regular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NewStandard-Regular"/>
                          <a:ea typeface="Times New Roman" panose="02020603050405020304" pitchFamily="18" charset="0"/>
                          <a:cs typeface="NewStandard-Regular"/>
                        </a:rPr>
                        <a:t>Обосновать верность какого-либо утверждения с использованием фактов.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NewStandard-Regular"/>
                          <a:ea typeface="Times New Roman" panose="02020603050405020304" pitchFamily="18" charset="0"/>
                          <a:cs typeface="NewStandard-Regular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NewStandard-Regular"/>
                          <a:ea typeface="Times New Roman" panose="02020603050405020304" pitchFamily="18" charset="0"/>
                          <a:cs typeface="NewStandard-Regular"/>
                        </a:rPr>
                        <a:t>Есть ли сходство между вашим характером и описанием животного?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7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NewStandard-Regular"/>
                          <a:ea typeface="Times New Roman" panose="02020603050405020304" pitchFamily="18" charset="0"/>
                          <a:cs typeface="NewStandard-Regular"/>
                        </a:rPr>
                        <a:t>Даны рисунки нескольких объектов. В каком процессе они участвуют?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NewStandard-Regular"/>
                          <a:ea typeface="Times New Roman" panose="02020603050405020304" pitchFamily="18" charset="0"/>
                          <a:cs typeface="NewStandard-Regular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NewStandard-Regular"/>
                          <a:ea typeface="Times New Roman" panose="02020603050405020304" pitchFamily="18" charset="0"/>
                          <a:cs typeface="NewStandard-Regular"/>
                        </a:rPr>
                        <a:t>Сформулировать определения для новых понятий.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NewStandard-Regular"/>
                          <a:ea typeface="Times New Roman" panose="02020603050405020304" pitchFamily="18" charset="0"/>
                          <a:cs typeface="NewStandard-Regular"/>
                        </a:rPr>
                        <a:t>Построить систему понятий или интеллект-карту.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NewStandard-Regular"/>
                          <a:ea typeface="Times New Roman" panose="02020603050405020304" pitchFamily="18" charset="0"/>
                          <a:cs typeface="NewStandard-Regular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NewStandard-Regular"/>
                          <a:ea typeface="Times New Roman" panose="02020603050405020304" pitchFamily="18" charset="0"/>
                          <a:cs typeface="NewStandard-Regular"/>
                        </a:rPr>
                        <a:t>Оценить поступки людей, жизненные ситуации с точки зрения общепринятых норм и ценностей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9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Коммуникативные УУД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604207"/>
              </p:ext>
            </p:extLst>
          </p:nvPr>
        </p:nvGraphicFramePr>
        <p:xfrm>
          <a:off x="1244600" y="2026920"/>
          <a:ext cx="10505440" cy="4312920"/>
        </p:xfrm>
        <a:graphic>
          <a:graphicData uri="http://schemas.openxmlformats.org/drawingml/2006/table">
            <a:tbl>
              <a:tblPr firstRow="1" firstCol="1" bandRow="1"/>
              <a:tblGrid>
                <a:gridCol w="3331620"/>
                <a:gridCol w="2120768"/>
                <a:gridCol w="2020937"/>
                <a:gridCol w="3032115"/>
              </a:tblGrid>
              <a:tr h="1437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уровень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уровень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752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 (процентное отношение)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(30%)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10(44%)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(26%)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291634"/>
              </p:ext>
            </p:extLst>
          </p:nvPr>
        </p:nvGraphicFramePr>
        <p:xfrm>
          <a:off x="853440" y="335282"/>
          <a:ext cx="11125200" cy="6217919"/>
        </p:xfrm>
        <a:graphic>
          <a:graphicData uri="http://schemas.openxmlformats.org/drawingml/2006/table">
            <a:tbl>
              <a:tblPr firstRow="1" firstCol="1" bandRow="1"/>
              <a:tblGrid>
                <a:gridCol w="3263774"/>
                <a:gridCol w="2899860"/>
                <a:gridCol w="2034486"/>
                <a:gridCol w="2927080"/>
              </a:tblGrid>
              <a:tr h="20726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УУД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  <a:b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(%)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уровень (%)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 </a:t>
                      </a:r>
                      <a:b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(%)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6908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Личностные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64 %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6908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Регулятивные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6908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6908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44%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1381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ОБОБЩЕННЫЙ ПОКАЗАТЕЛЬ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22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698500"/>
          </a:xfrm>
        </p:spPr>
        <p:txBody>
          <a:bodyPr>
            <a:noAutofit/>
          </a:bodyPr>
          <a:lstStyle/>
          <a:p>
            <a:r>
              <a:rPr lang="ru-RU" sz="6600" dirty="0" smtClean="0"/>
              <a:t>Рефлексия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1" y="1651000"/>
            <a:ext cx="10018713" cy="4965699"/>
          </a:xfrm>
        </p:spPr>
        <p:txBody>
          <a:bodyPr/>
          <a:lstStyle/>
          <a:p>
            <a:pPr lvl="0"/>
            <a:r>
              <a:rPr lang="ru-RU" sz="4400" dirty="0"/>
              <a:t>Педсовет полезен, мне все понятно</a:t>
            </a:r>
          </a:p>
          <a:p>
            <a:pPr lvl="0"/>
            <a:r>
              <a:rPr lang="ru-RU" sz="4400" dirty="0"/>
              <a:t>Кое-что чуть-чуть не понятно</a:t>
            </a:r>
          </a:p>
          <a:p>
            <a:pPr lvl="0"/>
            <a:r>
              <a:rPr lang="ru-RU" sz="4400" dirty="0"/>
              <a:t>Еще придется потрудиться</a:t>
            </a:r>
          </a:p>
          <a:p>
            <a:pPr lvl="0"/>
            <a:r>
              <a:rPr lang="ru-RU" sz="4400" dirty="0" smtClean="0"/>
              <a:t>Мне </a:t>
            </a:r>
            <a:r>
              <a:rPr lang="ru-RU" sz="4400" dirty="0"/>
              <a:t>это не нужно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445500" y="3975099"/>
            <a:ext cx="711200" cy="609600"/>
          </a:xfrm>
          <a:prstGeom prst="ellipse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156700" y="3149600"/>
            <a:ext cx="7112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493666" y="4940300"/>
            <a:ext cx="711200" cy="6096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579100" y="2197100"/>
            <a:ext cx="711200" cy="609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28601"/>
            <a:ext cx="10018713" cy="556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Спасибо </a:t>
            </a:r>
          </a:p>
          <a:p>
            <a:pPr marL="0" indent="0" algn="ctr">
              <a:buNone/>
            </a:pPr>
            <a:r>
              <a:rPr lang="ru-RU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за внимание</a:t>
            </a:r>
            <a:endParaRPr lang="ru-RU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61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439" y="87890"/>
            <a:ext cx="8942119" cy="667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4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56" y="36823"/>
            <a:ext cx="9139237" cy="682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0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1" y="228600"/>
            <a:ext cx="10018712" cy="6433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/>
              <a:t>Цель: </a:t>
            </a:r>
            <a:r>
              <a:rPr lang="ru-RU" sz="2600" dirty="0"/>
              <a:t>Познакомить коллектив с требованиями к образовательным результатам ФГОС </a:t>
            </a:r>
            <a:br>
              <a:rPr lang="ru-RU" sz="2600" dirty="0"/>
            </a:br>
            <a:endParaRPr lang="ru-RU" sz="2600" dirty="0" smtClean="0"/>
          </a:p>
          <a:p>
            <a:pPr marL="0" indent="0">
              <a:buNone/>
            </a:pPr>
            <a:r>
              <a:rPr lang="ru-RU" b="1" dirty="0" smtClean="0"/>
              <a:t>Задачи: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Подготовить </a:t>
            </a:r>
            <a:r>
              <a:rPr lang="ru-RU" dirty="0"/>
              <a:t>педагогический персонал школы к переходу на ФГОС второго поколения в школе 2 </a:t>
            </a:r>
            <a:r>
              <a:rPr lang="ru-RU" dirty="0" smtClean="0"/>
              <a:t>ступени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Повышение </a:t>
            </a:r>
            <a:r>
              <a:rPr lang="ru-RU" dirty="0"/>
              <a:t>компетентности педагогического коллектива, как условие получения нового образовательного результата в условиях освоения </a:t>
            </a:r>
            <a:r>
              <a:rPr lang="ru-RU" dirty="0" smtClean="0"/>
              <a:t>ФГОС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Ознакомить </a:t>
            </a:r>
            <a:r>
              <a:rPr lang="ru-RU" dirty="0"/>
              <a:t>с личностными, регулятивными, коммуникативными и познавательными универсальными учебными </a:t>
            </a:r>
            <a:r>
              <a:rPr lang="ru-RU" dirty="0" smtClean="0"/>
              <a:t>действиями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Определить </a:t>
            </a:r>
            <a:r>
              <a:rPr lang="ru-RU" dirty="0"/>
              <a:t>специфику работы учителя в условиях ФГОС второго поколения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50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46961" y="5676405"/>
            <a:ext cx="8288977" cy="9975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«Не осознаю, не хочу, нет сил!»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08862" y="4714504"/>
            <a:ext cx="7327075" cy="9619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«Открыт для информации; думаю что-нибудь попробовать»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93278" y="3657600"/>
            <a:ext cx="5842659" cy="1056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«Готовлюсь вести себя по-новому»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82691" y="2600696"/>
            <a:ext cx="4453246" cy="10569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«Предпринимаю шаги, требуется сила воли, осваиваю новое поведение»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95856" y="1543792"/>
            <a:ext cx="3040082" cy="105690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«Действую по-новому уже…месяцев, нужна поддержка и ободрение»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5716397"/>
            <a:ext cx="3210376" cy="973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Предразмышление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0041" y="4702629"/>
            <a:ext cx="2481943" cy="973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Размышление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33206" y="3693227"/>
            <a:ext cx="2481943" cy="973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Подготовка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52306" y="2648198"/>
            <a:ext cx="2481943" cy="973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Действие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41719" y="1579419"/>
            <a:ext cx="2481943" cy="973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Поддержка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1" r="74167" b="14098"/>
          <a:stretch/>
        </p:blipFill>
        <p:spPr>
          <a:xfrm>
            <a:off x="0" y="5794676"/>
            <a:ext cx="894924" cy="10633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28800" y="339851"/>
            <a:ext cx="9607137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Стадии изменений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1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7 -0.00463 L 0.68581 -0.77361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26" y="-3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-10571"/>
            <a:ext cx="9202737" cy="686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30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4763"/>
            <a:ext cx="9182192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78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-20050"/>
            <a:ext cx="9215437" cy="68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87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0"/>
            <a:ext cx="1046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548</TotalTime>
  <Words>411</Words>
  <Application>Microsoft Office PowerPoint</Application>
  <PresentationFormat>Широкоэкранный</PresentationFormat>
  <Paragraphs>106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Corbel</vt:lpstr>
      <vt:lpstr>NewStandard-Regular</vt:lpstr>
      <vt:lpstr>Times New Roman</vt:lpstr>
      <vt:lpstr>Параллакс</vt:lpstr>
      <vt:lpstr>Педсовет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Самопроверка</vt:lpstr>
      <vt:lpstr>Коммуникативные УУД</vt:lpstr>
      <vt:lpstr>Рефлексия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введением и реализацией ФГОС  в школе-интернате: опыт, проблемы, перспективы.</dc:title>
  <dc:creator>Ольга Рихардовна Пахомова</dc:creator>
  <cp:lastModifiedBy>Ольга Рихардовна Пахомова</cp:lastModifiedBy>
  <cp:revision>25</cp:revision>
  <dcterms:created xsi:type="dcterms:W3CDTF">2016-03-24T05:52:09Z</dcterms:created>
  <dcterms:modified xsi:type="dcterms:W3CDTF">2016-04-05T10:02:17Z</dcterms:modified>
</cp:coreProperties>
</file>