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86" r:id="rId3"/>
    <p:sldId id="297" r:id="rId4"/>
    <p:sldId id="290" r:id="rId5"/>
    <p:sldId id="256" r:id="rId6"/>
    <p:sldId id="269" r:id="rId7"/>
    <p:sldId id="291" r:id="rId8"/>
    <p:sldId id="282" r:id="rId9"/>
    <p:sldId id="281" r:id="rId10"/>
    <p:sldId id="283" r:id="rId11"/>
    <p:sldId id="271" r:id="rId12"/>
    <p:sldId id="272" r:id="rId13"/>
    <p:sldId id="274" r:id="rId14"/>
    <p:sldId id="277" r:id="rId15"/>
    <p:sldId id="278" r:id="rId16"/>
    <p:sldId id="279" r:id="rId17"/>
    <p:sldId id="293" r:id="rId18"/>
    <p:sldId id="258" r:id="rId19"/>
    <p:sldId id="276" r:id="rId20"/>
    <p:sldId id="296" r:id="rId21"/>
    <p:sldId id="294" r:id="rId22"/>
    <p:sldId id="280" r:id="rId23"/>
    <p:sldId id="298" r:id="rId24"/>
    <p:sldId id="295" r:id="rId25"/>
    <p:sldId id="289" r:id="rId26"/>
    <p:sldId id="270" r:id="rId27"/>
    <p:sldId id="261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04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4F4E8-127F-4C5F-8FEB-A3D862506A4D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19237-BCC3-4564-A357-03AE7034B3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74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E1D6D-FD7B-4CA3-B6B3-D9FB70B2C41D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11F83-29F6-45DA-9377-2B31A6052D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9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2E04-765E-40C8-A713-F06A096F6B59}" type="datetimeFigureOut">
              <a:rPr lang="ru-RU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629C-4A18-4DD4-829E-17635C052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4248448"/>
            <a:ext cx="1578064" cy="26095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948" y="0"/>
            <a:ext cx="914402" cy="795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olkslovar.ru/v7458.html" TargetMode="External"/><Relationship Id="rId2" Type="http://schemas.openxmlformats.org/officeDocument/2006/relationships/hyperlink" Target="http://tolkslovar.ru/n6886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lkslovar.ru/k11686.html" TargetMode="External"/><Relationship Id="rId4" Type="http://schemas.openxmlformats.org/officeDocument/2006/relationships/hyperlink" Target="http://tolkslovar.ru/g5004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esktop\s108812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759" y="4313"/>
            <a:ext cx="9149759" cy="685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27584" y="908720"/>
            <a:ext cx="7734944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Урок русского языка по теме: «Падеж имен существительных»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3212976"/>
            <a:ext cx="4104456" cy="1128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Учитель начальных классов ГБОУ школы №568 г. Санкт-Петербурга </a:t>
            </a:r>
            <a:r>
              <a:rPr lang="ru-RU" sz="2400" b="1" dirty="0" err="1" smtClean="0">
                <a:solidFill>
                  <a:srgbClr val="002060"/>
                </a:solidFill>
              </a:rPr>
              <a:t>Урасимова</a:t>
            </a:r>
            <a:r>
              <a:rPr lang="ru-RU" sz="2400" b="1" dirty="0" smtClean="0">
                <a:solidFill>
                  <a:srgbClr val="002060"/>
                </a:solidFill>
              </a:rPr>
              <a:t> Любовь Николаевна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	Почти </a:t>
            </a:r>
            <a:r>
              <a:rPr lang="ru-RU" sz="3200" b="1" dirty="0"/>
              <a:t>каждая  </a:t>
            </a:r>
            <a:r>
              <a:rPr lang="ru-RU" sz="3200" b="1" dirty="0" smtClean="0">
                <a:solidFill>
                  <a:srgbClr val="C00000"/>
                </a:solidFill>
              </a:rPr>
              <a:t>река </a:t>
            </a:r>
            <a:r>
              <a:rPr lang="ru-RU" sz="3200" b="1" dirty="0" smtClean="0"/>
              <a:t> </a:t>
            </a:r>
            <a:r>
              <a:rPr lang="ru-RU" sz="3200" b="1" dirty="0"/>
              <a:t>начинается с родника. Маленькие ручейки сливаются в большие  </a:t>
            </a:r>
            <a:r>
              <a:rPr lang="ru-RU" sz="3200" b="1" dirty="0" smtClean="0">
                <a:solidFill>
                  <a:srgbClr val="C00000"/>
                </a:solidFill>
              </a:rPr>
              <a:t>реки</a:t>
            </a:r>
            <a:r>
              <a:rPr lang="ru-RU" sz="3200" b="1" dirty="0" smtClean="0"/>
              <a:t>. Начало </a:t>
            </a:r>
            <a:r>
              <a:rPr lang="ru-RU" sz="3200" b="1" dirty="0" smtClean="0">
                <a:solidFill>
                  <a:srgbClr val="C00000"/>
                </a:solidFill>
              </a:rPr>
              <a:t>реки</a:t>
            </a:r>
            <a:r>
              <a:rPr lang="ru-RU" sz="3200" b="1" dirty="0" smtClean="0"/>
              <a:t>  </a:t>
            </a:r>
            <a:r>
              <a:rPr lang="ru-RU" sz="3200" b="1" dirty="0"/>
              <a:t>называется истоком.</a:t>
            </a:r>
            <a:br>
              <a:rPr lang="ru-RU" sz="3200" b="1" dirty="0"/>
            </a:br>
            <a:r>
              <a:rPr lang="ru-RU" sz="3200" b="1" dirty="0"/>
              <a:t>	То место, где  </a:t>
            </a:r>
            <a:r>
              <a:rPr lang="ru-RU" sz="3200" b="1" dirty="0" smtClean="0">
                <a:solidFill>
                  <a:srgbClr val="C00000"/>
                </a:solidFill>
              </a:rPr>
              <a:t>река</a:t>
            </a:r>
            <a:r>
              <a:rPr lang="ru-RU" sz="3200" b="1" dirty="0" smtClean="0"/>
              <a:t>  </a:t>
            </a:r>
            <a:r>
              <a:rPr lang="ru-RU" sz="3200" b="1" dirty="0"/>
              <a:t>впадает в море, озеро или другую </a:t>
            </a:r>
            <a:r>
              <a:rPr lang="ru-RU" sz="3200" b="1" dirty="0" smtClean="0">
                <a:solidFill>
                  <a:srgbClr val="C00000"/>
                </a:solidFill>
              </a:rPr>
              <a:t>реку</a:t>
            </a:r>
            <a:r>
              <a:rPr lang="ru-RU" sz="3200" b="1" dirty="0" smtClean="0"/>
              <a:t>, </a:t>
            </a:r>
            <a:r>
              <a:rPr lang="ru-RU" sz="3200" b="1" dirty="0"/>
              <a:t>называется устьем.</a:t>
            </a:r>
            <a:endParaRPr lang="ru-RU" sz="3200" dirty="0"/>
          </a:p>
        </p:txBody>
      </p:sp>
      <p:pic>
        <p:nvPicPr>
          <p:cNvPr id="3" name="Рисунок 2" descr="reka_674_secretworlds.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933057"/>
            <a:ext cx="466725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12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ПА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398" y="1052736"/>
            <a:ext cx="3225152" cy="45259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55976" y="1484784"/>
            <a:ext cx="3816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 </a:t>
            </a:r>
            <a:r>
              <a:rPr lang="ru-RU" altLang="ru-RU" sz="2800" b="1" dirty="0">
                <a:solidFill>
                  <a:srgbClr val="0000FF"/>
                </a:solidFill>
              </a:rPr>
              <a:t>Он  ещё  не  родился,  а  уже  думали,  какое  имя  ему  дать,  и  решили  назвать  -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именительный.</a:t>
            </a:r>
            <a:endParaRPr lang="ru-RU" alt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4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07" y="911122"/>
            <a:ext cx="4012424" cy="47501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37212" y="1844825"/>
            <a:ext cx="30512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70C0"/>
                </a:solidFill>
              </a:rPr>
              <a:t> </a:t>
            </a:r>
            <a:r>
              <a:rPr lang="ru-RU" altLang="ru-RU" sz="2800" b="1" dirty="0">
                <a:solidFill>
                  <a:srgbClr val="0000FF"/>
                </a:solidFill>
              </a:rPr>
              <a:t>Родился  -  стал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родительный.</a:t>
            </a:r>
            <a:r>
              <a:rPr lang="ru-RU" altLang="ru-RU" sz="2800" b="1" i="1" dirty="0">
                <a:solidFill>
                  <a:srgbClr val="0000FF"/>
                </a:solidFill>
              </a:rPr>
              <a:t>  </a:t>
            </a:r>
            <a:r>
              <a:rPr lang="ru-RU" altLang="ru-RU" sz="2800" b="1" dirty="0">
                <a:solidFill>
                  <a:srgbClr val="0000FF"/>
                </a:solidFill>
              </a:rPr>
              <a:t>Это  имя  ему  ещё  больше  понравилось.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4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545"/>
            <a:ext cx="3938736" cy="44376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6056" y="1700809"/>
            <a:ext cx="30243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FF"/>
                </a:solidFill>
              </a:rPr>
              <a:t>Но  он  был  малышом,  ему  всё  давали,  и  он  стал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дательным.</a:t>
            </a:r>
            <a:endParaRPr lang="ru-RU" alt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3794720" cy="45365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32040" y="1556792"/>
            <a:ext cx="30963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0000FF"/>
                </a:solidFill>
              </a:rPr>
              <a:t> Но  он  был  ещё  большим  озорником,  за  всякие  проделки  его  винили,  и  он  стал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винительным.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3794720" cy="47525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860032" y="2204864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FF"/>
                </a:solidFill>
              </a:rPr>
              <a:t>Потом  подрос,  стал  творить  добрые  дела  и  называться  стал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творительным.</a:t>
            </a:r>
            <a:endParaRPr lang="ru-RU" alt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0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Д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961" y="908720"/>
            <a:ext cx="4392489" cy="4824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64088" y="1052737"/>
            <a:ext cx="2952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FF"/>
                </a:solidFill>
              </a:rPr>
              <a:t>Он  всем  предлагал  свою  помощь,  о  нём  заговорили  и  назвали  теперь  </a:t>
            </a:r>
            <a:r>
              <a:rPr lang="ru-RU" altLang="ru-RU" sz="2800" b="1" i="1" u="sng" dirty="0">
                <a:solidFill>
                  <a:srgbClr val="0000FF"/>
                </a:solidFill>
              </a:rPr>
              <a:t>предложным…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94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3717032"/>
            <a:ext cx="3854919" cy="27363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5576" y="148478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Составление таблицы падежей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42040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80728"/>
            <a:ext cx="4950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/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620688"/>
            <a:ext cx="3924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Работа в группах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61926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Задание: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FF"/>
                </a:solidFill>
              </a:rPr>
              <a:t>прочитать стихотворение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FF"/>
                </a:solidFill>
              </a:rPr>
              <a:t>узнать </a:t>
            </a:r>
            <a:r>
              <a:rPr lang="ru-RU" sz="2800" b="1" dirty="0">
                <a:solidFill>
                  <a:srgbClr val="0000FF"/>
                </a:solidFill>
              </a:rPr>
              <a:t>название </a:t>
            </a:r>
            <a:r>
              <a:rPr lang="ru-RU" sz="2800" b="1" dirty="0" smtClean="0">
                <a:solidFill>
                  <a:srgbClr val="0000FF"/>
                </a:solidFill>
              </a:rPr>
              <a:t>падежа 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FF"/>
                </a:solidFill>
              </a:rPr>
              <a:t>подчеркнуть </a:t>
            </a:r>
            <a:r>
              <a:rPr lang="ru-RU" sz="2800" b="1" dirty="0">
                <a:solidFill>
                  <a:srgbClr val="0000FF"/>
                </a:solidFill>
              </a:rPr>
              <a:t>падежные </a:t>
            </a:r>
            <a:r>
              <a:rPr lang="ru-RU" sz="2800" b="1" dirty="0" smtClean="0">
                <a:solidFill>
                  <a:srgbClr val="0000FF"/>
                </a:solidFill>
              </a:rPr>
              <a:t>вопросы 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00FF"/>
                </a:solidFill>
              </a:rPr>
              <a:t>найти </a:t>
            </a:r>
            <a:r>
              <a:rPr lang="ru-RU" sz="2800" b="1" dirty="0">
                <a:solidFill>
                  <a:srgbClr val="0000FF"/>
                </a:solidFill>
              </a:rPr>
              <a:t>слова- подсказки для облегчения определения падежа существительного</a:t>
            </a:r>
            <a:r>
              <a:rPr lang="ru-RU" sz="24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" name="Рисунок 4" descr="скачанные файлы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98072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587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7899961"/>
              </p:ext>
            </p:extLst>
          </p:nvPr>
        </p:nvGraphicFramePr>
        <p:xfrm>
          <a:off x="467544" y="908720"/>
          <a:ext cx="7920879" cy="1466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1775944"/>
                <a:gridCol w="2256504"/>
                <a:gridCol w="1296143"/>
              </a:tblGrid>
              <a:tr h="61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effectLst/>
                        </a:rPr>
                        <a:t>Полное название падежа</a:t>
                      </a:r>
                      <a:endParaRPr lang="ru-RU" sz="20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effectLst/>
                        </a:rPr>
                        <a:t>Слово-помощник</a:t>
                      </a:r>
                      <a:endParaRPr lang="ru-RU" sz="20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effectLst/>
                        </a:rPr>
                        <a:t>Падежные вопросы</a:t>
                      </a:r>
                      <a:endParaRPr lang="ru-RU" sz="20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  <a:ea typeface="Times New Roman"/>
                        </a:rPr>
                        <a:t>Предлоги</a:t>
                      </a:r>
                      <a:endParaRPr lang="ru-RU" sz="2000" dirty="0">
                        <a:solidFill>
                          <a:srgbClr val="008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8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FF"/>
                          </a:solidFill>
                          <a:effectLst/>
                        </a:rPr>
                        <a:t>Именительный</a:t>
                      </a:r>
                      <a:endParaRPr lang="ru-RU" sz="2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</a:rPr>
                        <a:t>е</a:t>
                      </a:r>
                      <a:r>
                        <a:rPr lang="ru-RU" sz="2800" b="1" dirty="0" smtClean="0">
                          <a:solidFill>
                            <a:srgbClr val="0000FF"/>
                          </a:solidFill>
                          <a:effectLst/>
                        </a:rPr>
                        <a:t>сть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FF"/>
                          </a:solidFill>
                          <a:effectLst/>
                        </a:rPr>
                        <a:t>кто? что?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5" y="2357431"/>
          <a:ext cx="792087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797920"/>
                <a:gridCol w="2234527"/>
                <a:gridCol w="1296144"/>
              </a:tblGrid>
              <a:tr h="44227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Родительный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нет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кого? чего?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924944"/>
          <a:ext cx="79208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2232248"/>
                <a:gridCol w="1296144"/>
              </a:tblGrid>
              <a:tr h="49892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Дательный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рад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кому? чему?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3" y="3501008"/>
          <a:ext cx="792088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1800200"/>
                <a:gridCol w="2232248"/>
                <a:gridCol w="1296144"/>
              </a:tblGrid>
              <a:tr h="44227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Винительный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вижу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кого? что?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4077072"/>
          <a:ext cx="79208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2232248"/>
                <a:gridCol w="1296144"/>
              </a:tblGrid>
              <a:tr h="44284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Творительный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любуюсь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кем? чем?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4581128"/>
          <a:ext cx="7920881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2232248"/>
                <a:gridCol w="12961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Предложный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говорю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о ком? о чём?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1760" y="5949280"/>
            <a:ext cx="4037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hlinkClick r:id="rId2" action="ppaction://hlinksldjump"/>
              </a:rPr>
              <a:t>косвенные</a:t>
            </a:r>
            <a:r>
              <a:rPr lang="ru-RU" sz="3600" b="1" dirty="0" smtClean="0">
                <a:solidFill>
                  <a:srgbClr val="C00000"/>
                </a:solidFill>
              </a:rPr>
              <a:t> падежи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32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Documents and Settings\Мамуля\Рабочий стол\Коллекция картинок\Рисунок18.png"/>
          <p:cNvPicPr>
            <a:picLocks noChangeAspect="1" noChangeArrowheads="1"/>
          </p:cNvPicPr>
          <p:nvPr/>
        </p:nvPicPr>
        <p:blipFill>
          <a:blip r:embed="rId2" cstate="email">
            <a:lum bright="40000" contrast="-40000"/>
          </a:blip>
          <a:srcRect/>
          <a:stretch>
            <a:fillRect/>
          </a:stretch>
        </p:blipFill>
        <p:spPr bwMode="auto">
          <a:xfrm>
            <a:off x="1643042" y="357166"/>
            <a:ext cx="6286544" cy="555153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2857496"/>
            <a:ext cx="8229600" cy="3736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  <a:t>Мудрым никто не родился,</a:t>
            </a:r>
            <a:br>
              <a:rPr lang="ru-RU" sz="60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  <a:t>      а научился.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724635"/>
            <a:ext cx="7776864" cy="4216539"/>
          </a:xfrm>
          <a:prstGeom prst="rect">
            <a:avLst/>
          </a:prstGeom>
          <a:solidFill>
            <a:srgbClr val="E3F7C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слова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Косвенный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 словарю Ушакова: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КОСВЕННЫЙ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 tooltip="Непрямой - НЕПРЯМОЙ  непрямая, непрямое; непрям, непряма, непрямо. 1. Лишенный пр..."/>
              </a:rPr>
              <a:t>непрямой,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идущий в косом направлении.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2.Осуществляемый окольными путями, не непосредственно;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 tooltip="Непрямой - НЕПРЯМОЙ  непрямая, непрямое; непрям, непряма, непрямо. 1. Лишенный пр..."/>
              </a:rPr>
              <a:t>непрямой.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 tooltip="Второстепенный - второй..."/>
              </a:rPr>
              <a:t>Второстепенный,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побочный.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Косвенные падежи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 tooltip="Грам - (Gram) Христиан Иоахим (1853-1938) - датский врач-бактериолог. Трудысв..."/>
              </a:rPr>
              <a:t>(грам.)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падежи,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 tooltip="Кроме - КРОМЕ  предлог с род. п. 1. За исключением, не считая. Кроме романов н..."/>
              </a:rPr>
              <a:t>кроме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именительного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082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Алгоритм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«Как определить падеж имени существительного»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89040"/>
            <a:ext cx="3000935" cy="2059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Алгоритм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 «Как определить падеж имени существительного»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060848"/>
            <a:ext cx="69127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Найди </a:t>
            </a:r>
            <a:r>
              <a:rPr lang="ru-RU" sz="2800" b="1" dirty="0" smtClean="0">
                <a:solidFill>
                  <a:srgbClr val="0000FF"/>
                </a:solidFill>
              </a:rPr>
              <a:t>слово</a:t>
            </a:r>
            <a:r>
              <a:rPr lang="ru-RU" sz="2800" b="1" dirty="0" smtClean="0">
                <a:solidFill>
                  <a:srgbClr val="002060"/>
                </a:solidFill>
              </a:rPr>
              <a:t>, к которому относится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имя существительное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2. Задай от этого слова  </a:t>
            </a:r>
            <a:r>
              <a:rPr lang="ru-RU" sz="2800" b="1" dirty="0" smtClean="0">
                <a:solidFill>
                  <a:srgbClr val="0000FF"/>
                </a:solidFill>
              </a:rPr>
              <a:t>падежный вопрос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к имени существительному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3. </a:t>
            </a:r>
            <a:r>
              <a:rPr lang="ru-RU" sz="2800" b="1" dirty="0" smtClean="0">
                <a:solidFill>
                  <a:srgbClr val="0000FF"/>
                </a:solidFill>
              </a:rPr>
              <a:t>Определи падеж</a:t>
            </a:r>
            <a:r>
              <a:rPr lang="ru-RU" sz="2800" b="1" dirty="0" smtClean="0">
                <a:solidFill>
                  <a:srgbClr val="002060"/>
                </a:solidFill>
              </a:rPr>
              <a:t>. Для проверки подбери </a:t>
            </a:r>
            <a:r>
              <a:rPr lang="ru-RU" sz="2800" b="1" dirty="0" smtClean="0">
                <a:solidFill>
                  <a:srgbClr val="0000FF"/>
                </a:solidFill>
              </a:rPr>
              <a:t>вспомогательное слово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25144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3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9658" y="404664"/>
            <a:ext cx="5184576" cy="41130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9672" y="4149080"/>
            <a:ext cx="5400600" cy="1058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solidFill>
                  <a:srgbClr val="FF0000"/>
                </a:solidFill>
              </a:rPr>
              <a:t>Применяем знания на практике</a:t>
            </a:r>
            <a:endParaRPr lang="ru-RU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5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992888" cy="3226370"/>
          </a:xfrm>
        </p:spPr>
        <p:txBody>
          <a:bodyPr>
            <a:noAutofit/>
          </a:bodyPr>
          <a:lstStyle/>
          <a:p>
            <a:pPr algn="l"/>
            <a:r>
              <a:rPr lang="ru-RU" sz="6000" b="1" i="1" dirty="0" smtClean="0">
                <a:solidFill>
                  <a:srgbClr val="7030A0"/>
                </a:solidFill>
              </a:rPr>
              <a:t>За окном </a:t>
            </a:r>
            <a:r>
              <a:rPr lang="ru-RU" sz="6000" b="1" dirty="0" smtClean="0">
                <a:solidFill>
                  <a:srgbClr val="0000FF"/>
                </a:solidFill>
              </a:rPr>
              <a:t>кружатся лёгкие снежинки.</a:t>
            </a:r>
            <a:endParaRPr lang="ru-RU" sz="6000" b="1" dirty="0">
              <a:solidFill>
                <a:srgbClr val="0000FF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44008" y="836712"/>
            <a:ext cx="432048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644008" y="836712"/>
            <a:ext cx="432048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5616" y="3717032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кружатся (где?) за окном</a:t>
            </a:r>
          </a:p>
          <a:p>
            <a:r>
              <a:rPr lang="ru-RU" sz="3200" b="1" dirty="0" smtClean="0"/>
              <a:t>кружатся (за чем?) за окном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486916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 чем? – за окном – </a:t>
            </a:r>
            <a:r>
              <a:rPr lang="ru-RU" sz="4000" b="1" dirty="0" smtClean="0">
                <a:solidFill>
                  <a:srgbClr val="0000FF"/>
                </a:solidFill>
              </a:rPr>
              <a:t>Т.п.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5013176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31640" y="55892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любуюсь окном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3728" y="692696"/>
            <a:ext cx="951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Т.п.</a:t>
            </a:r>
            <a:endParaRPr lang="ru-RU" sz="4000" b="1" dirty="0">
              <a:solidFill>
                <a:srgbClr val="0000FF"/>
              </a:solidFill>
            </a:endParaRPr>
          </a:p>
        </p:txBody>
      </p:sp>
      <p:pic>
        <p:nvPicPr>
          <p:cNvPr id="14" name="Рисунок 13" descr="451865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721894" cy="829134"/>
          </a:xfrm>
          <a:prstGeom prst="rect">
            <a:avLst/>
          </a:prstGeom>
        </p:spPr>
      </p:pic>
      <p:pic>
        <p:nvPicPr>
          <p:cNvPr id="16" name="Рисунок 15" descr="451865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708920"/>
            <a:ext cx="648072" cy="744345"/>
          </a:xfrm>
          <a:prstGeom prst="rect">
            <a:avLst/>
          </a:prstGeom>
        </p:spPr>
      </p:pic>
      <p:pic>
        <p:nvPicPr>
          <p:cNvPr id="17" name="Рисунок 16" descr="451865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852936"/>
            <a:ext cx="721894" cy="829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03515E-7 L 0.06701 0.05319 C 0.08107 0.06522 0.10208 0.07192 0.12396 0.07192 C 0.14896 0.07192 0.16892 0.06522 0.18298 0.05319 L 0.25 -2.03515E-7 " pathEditMode="relative" rAng="0" ptsTypes="FffFF">
                                      <p:cBhvr>
                                        <p:cTn id="5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6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6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28  C 0.081 0.06527  0.102 0.07193  0.124 0.07193  C 0.149 0.07193  0.169 0.06527  0.183 0.05328  L 0.25 0  E" pathEditMode="relative" ptsTypes="">
                                      <p:cBhvr>
                                        <p:cTn id="6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	</a:t>
            </a:r>
            <a:r>
              <a:rPr lang="ru-RU" sz="2800" b="1" dirty="0" smtClean="0"/>
              <a:t>Почти </a:t>
            </a:r>
            <a:r>
              <a:rPr lang="ru-RU" sz="2800" b="1" dirty="0"/>
              <a:t>каждая  </a:t>
            </a:r>
            <a:r>
              <a:rPr lang="ru-RU" sz="2800" b="1" dirty="0" smtClean="0">
                <a:solidFill>
                  <a:srgbClr val="C00000"/>
                </a:solidFill>
              </a:rPr>
              <a:t>река </a:t>
            </a:r>
            <a:r>
              <a:rPr lang="ru-RU" sz="2800" b="1" dirty="0" smtClean="0"/>
              <a:t> </a:t>
            </a:r>
            <a:r>
              <a:rPr lang="ru-RU" sz="2800" b="1" dirty="0"/>
              <a:t>начинается </a:t>
            </a:r>
            <a:r>
              <a:rPr lang="ru-RU" sz="2800" b="1" dirty="0" smtClean="0"/>
              <a:t>с родника. Маленькие ручейки сливаются в большие</a:t>
            </a:r>
            <a:endParaRPr lang="ru-RU" sz="2800" dirty="0"/>
          </a:p>
        </p:txBody>
      </p:sp>
      <p:pic>
        <p:nvPicPr>
          <p:cNvPr id="3" name="Рисунок 2" descr="reka_674_secretworlds.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501008"/>
            <a:ext cx="4667250" cy="27363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3928" y="1886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И.п.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реки. </a:t>
            </a:r>
            <a:r>
              <a:rPr lang="ru-RU" sz="2800" b="1" dirty="0" smtClean="0"/>
              <a:t>Начало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В.п.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412776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реки</a:t>
            </a:r>
            <a:r>
              <a:rPr lang="ru-RU" sz="2800" b="1" dirty="0" smtClean="0"/>
              <a:t> называется истоком.</a:t>
            </a:r>
          </a:p>
          <a:p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9888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	</a:t>
            </a:r>
            <a:r>
              <a:rPr lang="ru-RU" sz="2800" b="1" dirty="0" smtClean="0"/>
              <a:t>То место, где </a:t>
            </a:r>
            <a:r>
              <a:rPr lang="ru-RU" sz="2800" b="1" dirty="0" smtClean="0">
                <a:solidFill>
                  <a:srgbClr val="FF0000"/>
                </a:solidFill>
              </a:rPr>
              <a:t>река</a:t>
            </a:r>
            <a:r>
              <a:rPr lang="ru-RU" sz="2800" b="1" dirty="0" smtClean="0"/>
              <a:t> впадает в море, озеро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2492896"/>
            <a:ext cx="5991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или другую </a:t>
            </a:r>
            <a:r>
              <a:rPr lang="ru-RU" sz="2800" b="1" dirty="0" smtClean="0">
                <a:solidFill>
                  <a:srgbClr val="FF0000"/>
                </a:solidFill>
              </a:rPr>
              <a:t>реку</a:t>
            </a:r>
            <a:r>
              <a:rPr lang="ru-RU" sz="2800" b="1" dirty="0" smtClean="0"/>
              <a:t>, называется устьем.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1196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Р.п.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77281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И.п.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22768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В.п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2121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00" y="0"/>
            <a:ext cx="2857500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3009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Словотоки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326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В русском языке  …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06084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Все падежи, кроме именительного, …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13407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6 падежей.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56490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называются косвенными.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581129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Имя существительное в именительном падеже…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21297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Каждый падеж имеет два вопроса, потому что…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3717032"/>
            <a:ext cx="79426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имена существительные бывают одушевлённые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 и неодушевлённые.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609329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в предложении является подлежащим.</a:t>
            </a:r>
            <a:endParaRPr lang="ru-RU" sz="2800" b="1" dirty="0">
              <a:solidFill>
                <a:srgbClr val="00800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668344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47013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0"/>
            <a:ext cx="5184576" cy="4113097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331640" y="3573016"/>
            <a:ext cx="6264696" cy="16561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МОЛОДЦЫ!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3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8582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21 января</a:t>
            </a:r>
            <a:br>
              <a:rPr lang="ru-RU" b="1" i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   Классная работа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1" y="2276872"/>
            <a:ext cx="8065658" cy="2479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908720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17736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7765"/>
            <a:ext cx="3281824" cy="43382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1960" y="1772816"/>
            <a:ext cx="36204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подлежащее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определение 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падеж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сказуемое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обстоятельство</a:t>
            </a:r>
          </a:p>
          <a:p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1099" y="0"/>
            <a:ext cx="6781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Достань слова из колодца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5040560" cy="1584175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Тема 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падеж имен существительных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4032448" cy="792088"/>
          </a:xfrm>
        </p:spPr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rgbClr val="0000FF"/>
                </a:solidFill>
              </a:rPr>
              <a:t>Познакомиться с</a:t>
            </a:r>
            <a:r>
              <a:rPr lang="ru-RU" sz="3600" b="1" dirty="0" smtClean="0">
                <a:solidFill>
                  <a:srgbClr val="0000FF"/>
                </a:solidFill>
              </a:rPr>
              <a:t> …</a:t>
            </a:r>
          </a:p>
        </p:txBody>
      </p:sp>
      <p:pic>
        <p:nvPicPr>
          <p:cNvPr id="4" name="Рисунок 3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941168"/>
            <a:ext cx="2581275" cy="1771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234888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названием падежей и их вопросами.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852936"/>
            <a:ext cx="199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00FF"/>
                </a:solidFill>
              </a:rPr>
              <a:t>Учиться</a:t>
            </a:r>
            <a:r>
              <a:rPr lang="ru-RU" sz="3200" b="1" dirty="0" smtClean="0">
                <a:solidFill>
                  <a:srgbClr val="0000FF"/>
                </a:solidFill>
              </a:rPr>
              <a:t> …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429000"/>
            <a:ext cx="6863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определять падеж существительных.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077072"/>
            <a:ext cx="2307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00FF"/>
                </a:solidFill>
              </a:rPr>
              <a:t>Развивать…</a:t>
            </a:r>
            <a:endParaRPr lang="ru-RU" sz="3200" b="1" u="sng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077072"/>
            <a:ext cx="5203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навыки грамотного письма.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408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348880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</a:rPr>
              <a:t>1. Падежи в русском </a:t>
            </a:r>
            <a:r>
              <a:rPr lang="ru-RU" sz="3600" b="1" dirty="0" smtClean="0">
                <a:solidFill>
                  <a:srgbClr val="0000FF"/>
                </a:solidFill>
              </a:rPr>
              <a:t>языке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9" y="980728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План урока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692696"/>
            <a:ext cx="2133600" cy="1514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692696"/>
            <a:ext cx="2133600" cy="1514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306896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2. Составление таблицы падежей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3. Алгоритм «Как определить падеж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имени существительного»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755576" y="501317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4.Применение знаний на практике </a:t>
            </a:r>
            <a:endParaRPr lang="ru-RU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0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6632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Падежи в русском языке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А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366" y="2721998"/>
            <a:ext cx="1828800" cy="2060448"/>
          </a:xfrm>
          <a:prstGeom prst="rect">
            <a:avLst/>
          </a:prstGeom>
        </p:spPr>
      </p:pic>
      <p:pic>
        <p:nvPicPr>
          <p:cNvPr id="5" name="Рисунок 4" descr="ПАД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437112"/>
            <a:ext cx="1828800" cy="1719072"/>
          </a:xfrm>
          <a:prstGeom prst="rect">
            <a:avLst/>
          </a:prstGeom>
        </p:spPr>
      </p:pic>
      <p:pic>
        <p:nvPicPr>
          <p:cNvPr id="6" name="Рисунок 5" descr="ПАД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437624"/>
            <a:ext cx="1828800" cy="1999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688" y="332656"/>
            <a:ext cx="7846640" cy="388843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FF"/>
                </a:solidFill>
              </a:rPr>
              <a:t>Работа по учебнику с.10 №1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>На месте пропусков вставь слово </a:t>
            </a:r>
            <a:r>
              <a:rPr lang="ru-RU" sz="2800" b="1" i="1" dirty="0" smtClean="0">
                <a:solidFill>
                  <a:srgbClr val="FF0000"/>
                </a:solidFill>
              </a:rPr>
              <a:t>река</a:t>
            </a:r>
            <a:r>
              <a:rPr lang="ru-RU" sz="2800" b="1" dirty="0" smtClean="0">
                <a:solidFill>
                  <a:srgbClr val="0000FF"/>
                </a:solidFill>
              </a:rPr>
              <a:t> в нужной форме.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dirty="0" smtClean="0"/>
              <a:t>	</a:t>
            </a:r>
            <a:r>
              <a:rPr lang="ru-RU" sz="2800" b="1" dirty="0" smtClean="0"/>
              <a:t>Почти каждая  …   начинается с родника. Маленькие ручейки сливаются в большие   …  . Начало   …     называется истоком.</a:t>
            </a:r>
            <a:br>
              <a:rPr lang="ru-RU" sz="2800" b="1" dirty="0" smtClean="0"/>
            </a:br>
            <a:r>
              <a:rPr lang="ru-RU" sz="2800" b="1" dirty="0"/>
              <a:t>	</a:t>
            </a:r>
            <a:r>
              <a:rPr lang="ru-RU" sz="2800" b="1" dirty="0" smtClean="0"/>
              <a:t>То место, где   …   впадает в море, озеро или другую    …   , называется устьем.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200800" cy="163373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Слова для справок</a:t>
            </a:r>
            <a:r>
              <a:rPr lang="ru-RU" dirty="0" smtClean="0">
                <a:solidFill>
                  <a:srgbClr val="002060"/>
                </a:solidFill>
              </a:rPr>
              <a:t>: река, реки, реке, реку, рекой.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699509"/>
            <a:ext cx="4104456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1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3486606"/>
            <a:ext cx="3888432" cy="31107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5" y="90872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Есть ли слова, которые вы употребили несколько раз? </a:t>
            </a:r>
          </a:p>
          <a:p>
            <a:r>
              <a:rPr lang="ru-RU" sz="2400" b="1" dirty="0" smtClean="0">
                <a:solidFill>
                  <a:srgbClr val="0000FF"/>
                </a:solidFill>
              </a:rPr>
              <a:t>(Реки, река)</a:t>
            </a:r>
          </a:p>
          <a:p>
            <a:r>
              <a:rPr lang="ru-RU" sz="2400" b="1" dirty="0" smtClean="0"/>
              <a:t>2. Все ли слова из справки использовали?</a:t>
            </a:r>
          </a:p>
          <a:p>
            <a:r>
              <a:rPr lang="ru-RU" sz="2400" b="1" dirty="0" smtClean="0">
                <a:solidFill>
                  <a:srgbClr val="0000FF"/>
                </a:solidFill>
              </a:rPr>
              <a:t>(реке, рекой)</a:t>
            </a:r>
          </a:p>
          <a:p>
            <a:r>
              <a:rPr lang="ru-RU" sz="2400" b="1" dirty="0" smtClean="0"/>
              <a:t>3. Почему на месте пропусков необходимы определённые формы слова </a:t>
            </a:r>
            <a:r>
              <a:rPr lang="ru-RU" sz="2400" b="1" dirty="0" smtClean="0">
                <a:solidFill>
                  <a:srgbClr val="0000FF"/>
                </a:solidFill>
              </a:rPr>
              <a:t>река?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17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1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18</Template>
  <TotalTime>600</TotalTime>
  <Words>490</Words>
  <Application>Microsoft Office PowerPoint</Application>
  <PresentationFormat>Экран (4:3)</PresentationFormat>
  <Paragraphs>120</Paragraphs>
  <Slides>27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шаблон 18</vt:lpstr>
      <vt:lpstr>Слайд 1</vt:lpstr>
      <vt:lpstr>Мудрым никто не родился,       а научился.</vt:lpstr>
      <vt:lpstr>21 января    Классная работа </vt:lpstr>
      <vt:lpstr>Слайд 4</vt:lpstr>
      <vt:lpstr>Тема : падеж имен существительных</vt:lpstr>
      <vt:lpstr>Слайд 6</vt:lpstr>
      <vt:lpstr>Падежи в русском языке</vt:lpstr>
      <vt:lpstr>Работа по учебнику с.10 №1 На месте пропусков вставь слово река в нужной форме.  Почти каждая  …   начинается с родника. Маленькие ручейки сливаются в большие   …  . Начало   …     называется истоком.  То место, где   …   впадает в море, озеро или другую    …   , называется устьем.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Алгоритм  «Как определить падеж имени существительного»</vt:lpstr>
      <vt:lpstr>Слайд 22</vt:lpstr>
      <vt:lpstr>Слайд 23</vt:lpstr>
      <vt:lpstr>За окном кружатся лёгкие снежинки.</vt:lpstr>
      <vt:lpstr>Слайд 25</vt:lpstr>
      <vt:lpstr>Слайд 26</vt:lpstr>
      <vt:lpstr>Слайд 27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66</cp:revision>
  <cp:lastPrinted>2016-01-20T14:18:52Z</cp:lastPrinted>
  <dcterms:created xsi:type="dcterms:W3CDTF">2016-01-02T19:29:03Z</dcterms:created>
  <dcterms:modified xsi:type="dcterms:W3CDTF">2016-03-26T14:46:55Z</dcterms:modified>
</cp:coreProperties>
</file>