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87" r:id="rId4"/>
    <p:sldId id="290" r:id="rId5"/>
    <p:sldId id="283" r:id="rId6"/>
    <p:sldId id="284" r:id="rId7"/>
    <p:sldId id="288" r:id="rId8"/>
    <p:sldId id="258" r:id="rId9"/>
    <p:sldId id="292" r:id="rId10"/>
    <p:sldId id="291" r:id="rId11"/>
    <p:sldId id="289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0"/>
  </p:normalViewPr>
  <p:slideViewPr>
    <p:cSldViewPr>
      <p:cViewPr varScale="1">
        <p:scale>
          <a:sx n="75" d="100"/>
          <a:sy n="75" d="100"/>
        </p:scale>
        <p:origin x="-125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235FE1-E023-4FC4-A22F-699A6D82F297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0C2058-966D-4C16-9219-C75286305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79DC-2BA7-47E9-AA36-6D95630B014F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67DE-C9AE-4A30-BA81-37EC83E7F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53DED6-CD12-4575-A08E-1F2B7044B278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D6CC2F8-F9BF-42EC-9C78-19C0FF4E8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A5B2-8072-4B36-B63C-E31BFE0860F6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7A2F-D8AC-446A-AA68-B600BBE92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EE2EC2-B9FB-47D0-BED2-1F1E53A771FE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57B4B-07C6-40DB-BF0C-FF256ABEF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238D4-7F61-4240-834E-58F6DF1D5FC9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3D4F-2CAB-42B1-98E8-46D27C705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83DF-D966-4182-8891-D227F687D626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26C-9F50-4FE9-AB28-99844F200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55AD-9259-4E8C-90CB-C52FB5EC86F9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DC61-4A54-48A7-89C8-961549E63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4EC3-2F36-4C82-9903-B14DD5319796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D582-CA73-4BFD-A468-F367A1F0F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CB65-928F-4ACA-83C0-9B77A74AA00C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18ED-EA34-4B36-983B-000C9287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FEACE-9FCF-405F-8B9C-D697ABBD4349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EE132-EEEB-4331-94DB-A09307CE2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29353CA-5237-4EC3-BA07-2DF56D7B869D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2DCC14-9396-4439-85DC-AA49D9F56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4%D0%B5%D1%82%D1%81%D0%BA%D0%B8%D0%B5%20%D1%80%D0%B8%D1%81%D1%83%D0%BD%D0%BA%D0%B8%20%D0%BD%D0%B5%D0%B7%D0%BD%D0%B0%D0%B9%D0%BA%D0%B8&amp;p=38&amp;img_url=i052.radikal.ru/1104/5d/a8466ea8c5a9.jpg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385741"/>
            <a:ext cx="8686799" cy="8382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Найдите значение выражений и соберите слово</a:t>
            </a: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250825" y="1628775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smtClean="0"/>
              <a:t>34+27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b="1" smtClean="0"/>
              <a:t>82 – 17</a:t>
            </a:r>
            <a:r>
              <a:rPr lang="ru-RU" sz="4000" smtClean="0"/>
              <a:t> </a:t>
            </a:r>
            <a:endParaRPr lang="ru-RU" sz="4000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b="1" smtClean="0"/>
              <a:t>63:9</a:t>
            </a:r>
            <a:r>
              <a:rPr lang="ru-RU" sz="4000" smtClean="0"/>
              <a:t> </a:t>
            </a:r>
            <a:r>
              <a:rPr lang="ru-RU" sz="4000" b="1" smtClean="0"/>
              <a:t>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b="1" smtClean="0"/>
              <a:t>40 – 34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b="1" smtClean="0"/>
              <a:t>72:8</a:t>
            </a:r>
            <a:r>
              <a:rPr lang="ru-RU" sz="4000" smtClean="0"/>
              <a:t> </a:t>
            </a:r>
            <a:endParaRPr lang="ru-RU" sz="4000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600" b="1" smtClean="0"/>
              <a:t>    </a:t>
            </a:r>
          </a:p>
          <a:p>
            <a:pPr eaLnBrk="1" hangingPunct="1"/>
            <a:endParaRPr lang="ru-RU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3563938" y="2205038"/>
            <a:ext cx="863600" cy="7191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2060"/>
                </a:solidFill>
                <a:cs typeface="Arial" charset="0"/>
              </a:rPr>
              <a:t>61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5508625" y="2060575"/>
            <a:ext cx="1223963" cy="11525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  <a:cs typeface="Arial" charset="0"/>
              </a:rPr>
              <a:t>65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3419475" y="3933825"/>
            <a:ext cx="865188" cy="863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rgbClr val="002060"/>
                </a:solidFill>
                <a:cs typeface="Arial" charset="0"/>
              </a:rPr>
              <a:t>7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4859338" y="3357563"/>
            <a:ext cx="720725" cy="7921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rgbClr val="002060"/>
                </a:solidFill>
              </a:rPr>
              <a:t>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4356100" y="1268413"/>
            <a:ext cx="1008063" cy="10080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у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6300788" y="4292600"/>
            <a:ext cx="1008062" cy="10080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002060"/>
                </a:solidFill>
              </a:rPr>
              <a:t>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859338" y="5589588"/>
            <a:ext cx="1081087" cy="935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  <a:cs typeface="Arial" charset="0"/>
              </a:rPr>
              <a:t>9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2700338" y="5229225"/>
            <a:ext cx="1008062" cy="863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ч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611188" y="5589588"/>
            <a:ext cx="1152525" cy="9350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7019925" y="1341438"/>
            <a:ext cx="1152525" cy="10080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д</a:t>
            </a:r>
          </a:p>
        </p:txBody>
      </p:sp>
      <p:cxnSp>
        <p:nvCxnSpPr>
          <p:cNvPr id="15" name="Прямая соединительная линия 14"/>
          <p:cNvCxnSpPr>
            <a:stCxn id="4" idx="7"/>
          </p:cNvCxnSpPr>
          <p:nvPr/>
        </p:nvCxnSpPr>
        <p:spPr>
          <a:xfrm flipV="1">
            <a:off x="4302125" y="2060575"/>
            <a:ext cx="414338" cy="24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59563" y="1989138"/>
            <a:ext cx="7207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7"/>
          </p:cNvCxnSpPr>
          <p:nvPr/>
        </p:nvCxnSpPr>
        <p:spPr>
          <a:xfrm flipV="1">
            <a:off x="4157663" y="3933825"/>
            <a:ext cx="990600" cy="125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63713" y="5876925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867400" y="4868863"/>
            <a:ext cx="936625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051050" y="1773238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У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051050" y="2420938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Д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051050" y="3141663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А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051050" y="3789363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Ч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051050" y="4437063"/>
            <a:ext cx="7191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nimBg="1"/>
      <p:bldP spid="13333" grpId="0" animBg="1"/>
      <p:bldP spid="13334" grpId="0" animBg="1"/>
      <p:bldP spid="13335" grpId="0" animBg="1"/>
      <p:bldP spid="133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20675"/>
            <a:ext cx="8218488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Из рамочки подбери подходящее частное.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924300" y="1989138"/>
            <a:ext cx="381793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60 : 12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323850" y="1700213"/>
            <a:ext cx="3313113" cy="18002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4 5 6 7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211638" y="4508500"/>
            <a:ext cx="381793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84 : 14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95288" y="4437063"/>
            <a:ext cx="381793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78 : 13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20675"/>
            <a:ext cx="8218488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Из рамочки подбери подходящее частное.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924300" y="1989138"/>
            <a:ext cx="381793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91 : 13</a:t>
            </a:r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323850" y="1700213"/>
            <a:ext cx="3313113" cy="18002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3 4 7 5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4211638" y="4508500"/>
            <a:ext cx="381793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56: 14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395288" y="4437063"/>
            <a:ext cx="381793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52 : 13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1. Цель нашего урока?</a:t>
            </a:r>
            <a:endParaRPr lang="ru-RU" smtClean="0">
              <a:latin typeface="Arial" charset="0"/>
            </a:endParaRPr>
          </a:p>
          <a:p>
            <a:r>
              <a:rPr lang="ru-RU" smtClean="0">
                <a:cs typeface="Times New Roman" pitchFamily="18" charset="0"/>
              </a:rPr>
              <a:t>2. На основе чего делали? На что опирались?</a:t>
            </a:r>
            <a:r>
              <a:rPr lang="ru-RU" smtClean="0">
                <a:latin typeface="Arial" charset="0"/>
              </a:rPr>
              <a:t> </a:t>
            </a:r>
          </a:p>
          <a:p>
            <a:r>
              <a:rPr lang="ru-RU" smtClean="0"/>
              <a:t>3.  Достигли ли мы этой цели? Что нам в этом помогло? </a:t>
            </a:r>
          </a:p>
          <a:p>
            <a:r>
              <a:rPr lang="ru-RU" smtClean="0"/>
              <a:t>4. Кто считает, что </a:t>
            </a:r>
            <a:r>
              <a:rPr lang="ru-RU" smtClean="0">
                <a:cs typeface="Times New Roman" pitchFamily="18" charset="0"/>
              </a:rPr>
              <a:t>активно работал на уроке?</a:t>
            </a:r>
          </a:p>
          <a:p>
            <a:r>
              <a:rPr lang="ru-RU" smtClean="0"/>
              <a:t>5. Кто испытывал затруднения? В чем?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Что нужно сделать, чтобы не было больше затруднений?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601781" y="195264"/>
            <a:ext cx="5429256" cy="114298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Итоги урока</a:t>
            </a:r>
          </a:p>
        </p:txBody>
      </p:sp>
      <p:pic>
        <p:nvPicPr>
          <p:cNvPr id="24579" name="Рисунок 6" descr="http://im4-tub-ru.yandex.net/i?id=122337878-12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9325" y="3644900"/>
            <a:ext cx="18446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-387350"/>
            <a:ext cx="7239000" cy="6699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5000" b="1" smtClean="0">
                <a:solidFill>
                  <a:srgbClr val="0070C0"/>
                </a:solidFill>
              </a:rPr>
              <a:t>удача</a:t>
            </a:r>
          </a:p>
        </p:txBody>
      </p:sp>
      <p:pic>
        <p:nvPicPr>
          <p:cNvPr id="14339" name="Picture 2" descr="C:\Users\пк\Desktop\1529083_2689895836603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44675"/>
            <a:ext cx="5545137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>
          <a:xfrm>
            <a:off x="468313" y="-171450"/>
            <a:ext cx="72390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Занимательная задача: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7239000" cy="53498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Дед Кирилл, Андрюша с Валей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Сад на даче поливали.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Валя лейкой, как смогла,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Два ореха полила.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А ведром своим Андрюша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-Три черешни и три груши.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Но зато уж дед Кирилл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Столько деревцев полил,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Сколько всех, скажу без лести,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Их полили внуки вместе.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Я теперь ответа жду </a:t>
            </a:r>
            <a:endParaRPr lang="ru-RU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-Сколько деревцев в саду?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500563" y="5661025"/>
            <a:ext cx="2879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16 деревцев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2390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4400" cap="none" smtClean="0">
                <a:ln>
                  <a:noFill/>
                </a:ln>
                <a:solidFill>
                  <a:schemeClr val="tx1"/>
                </a:solidFill>
              </a:rPr>
              <a:t>Задача: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0" y="1628775"/>
            <a:ext cx="8172450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</a:t>
            </a:r>
            <a:r>
              <a:rPr lang="ru-RU" sz="4400" smtClean="0">
                <a:latin typeface="Arial" charset="0"/>
              </a:rPr>
              <a:t>Рост одного дерева  - 1 м 80 см, а другого дерева 153 см. На сколько одно дерево выше другого?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00563" y="3933825"/>
            <a:ext cx="2303462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27 см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7239000" cy="4846637"/>
          </a:xfrm>
        </p:spPr>
        <p:txBody>
          <a:bodyPr/>
          <a:lstStyle/>
          <a:p>
            <a:r>
              <a:rPr lang="ru-RU" sz="4000" smtClean="0"/>
              <a:t>7 кг = … </a:t>
            </a:r>
            <a:r>
              <a:rPr lang="ru-RU" sz="4000" smtClean="0">
                <a:latin typeface="Arial" charset="0"/>
              </a:rPr>
              <a:t>     г</a:t>
            </a:r>
          </a:p>
          <a:p>
            <a:r>
              <a:rPr lang="ru-RU" sz="4000" smtClean="0"/>
              <a:t>5 дм = …</a:t>
            </a:r>
            <a:r>
              <a:rPr lang="ru-RU" sz="4000" smtClean="0">
                <a:latin typeface="Arial" charset="0"/>
              </a:rPr>
              <a:t>    см</a:t>
            </a:r>
          </a:p>
          <a:p>
            <a:r>
              <a:rPr lang="ru-RU" sz="4000" smtClean="0"/>
              <a:t>15 м = …</a:t>
            </a:r>
            <a:r>
              <a:rPr lang="ru-RU" sz="4000" smtClean="0">
                <a:latin typeface="Arial" charset="0"/>
              </a:rPr>
              <a:t>      дм</a:t>
            </a:r>
          </a:p>
          <a:p>
            <a:r>
              <a:rPr lang="ru-RU" sz="4000" smtClean="0"/>
              <a:t>11 км =  …</a:t>
            </a:r>
            <a:r>
              <a:rPr lang="ru-RU" sz="4000" smtClean="0">
                <a:latin typeface="Arial" charset="0"/>
              </a:rPr>
              <a:t>      м</a:t>
            </a:r>
          </a:p>
          <a:p>
            <a:r>
              <a:rPr lang="ru-RU" sz="4000" smtClean="0"/>
              <a:t>8 см = …</a:t>
            </a:r>
            <a:r>
              <a:rPr lang="ru-RU" sz="4000" smtClean="0">
                <a:latin typeface="Arial" charset="0"/>
              </a:rPr>
              <a:t>      мм</a:t>
            </a:r>
          </a:p>
          <a:p>
            <a:pPr>
              <a:buFont typeface="Wingdings 2" pitchFamily="18" charset="2"/>
              <a:buNone/>
            </a:pPr>
            <a:endParaRPr lang="ru-RU" sz="4000" smtClean="0"/>
          </a:p>
          <a:p>
            <a:endParaRPr lang="ru-RU" sz="4000" smtClean="0"/>
          </a:p>
        </p:txBody>
      </p:sp>
      <p:sp>
        <p:nvSpPr>
          <p:cNvPr id="17410" name="Rectangle 6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2390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Вставь пропущенные данные: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124075" y="1557338"/>
            <a:ext cx="1296988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7000 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195513" y="2276475"/>
            <a:ext cx="1008062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50 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268538" y="2924175"/>
            <a:ext cx="1296987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150 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627313" y="3573463"/>
            <a:ext cx="1296987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11000 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195513" y="4292600"/>
            <a:ext cx="1296987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80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  <p:bldP spid="31756" grpId="0" animBg="1"/>
      <p:bldP spid="31757" grpId="0" animBg="1"/>
      <p:bldP spid="31758" grpId="0" animBg="1"/>
      <p:bldP spid="317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Найди делимое.</a:t>
            </a: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547813" y="2420938"/>
            <a:ext cx="194468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: 19 = 4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5940425" y="2420938"/>
            <a:ext cx="1944688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: 18 = 4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940425" y="3644900"/>
            <a:ext cx="1944688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: 13 = 6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547813" y="3644900"/>
            <a:ext cx="1944687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: 17 = 4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39750" y="2420938"/>
            <a:ext cx="1008063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76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39750" y="3644900"/>
            <a:ext cx="1008063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68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859338" y="3644900"/>
            <a:ext cx="1008062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78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859338" y="2420938"/>
            <a:ext cx="1008062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/>
              <a:t>72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7" grpId="0" animBg="1"/>
      <p:bldP spid="327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8218488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Из рамочки подбери подходящее частное.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924300" y="1989138"/>
            <a:ext cx="381793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60 : 12</a:t>
            </a:r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>
            <a:off x="323850" y="1700213"/>
            <a:ext cx="3313113" cy="18002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4 5 6 7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Тема  урока: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4400" b="1" smtClean="0">
                <a:latin typeface="Courier New" pitchFamily="49" charset="0"/>
                <a:cs typeface="Courier New" pitchFamily="49" charset="0"/>
              </a:rPr>
              <a:t>Деление на двузначное число на основе другого случая деления.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 bwMode="auto">
          <a:xfrm>
            <a:off x="539750" y="2708275"/>
            <a:ext cx="72390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4000" cap="none" smtClean="0">
                <a:ln>
                  <a:noFill/>
                </a:ln>
                <a:solidFill>
                  <a:schemeClr val="tx1"/>
                </a:solidFill>
              </a:rPr>
              <a:t>Цель: </a:t>
            </a:r>
            <a:r>
              <a:rPr lang="ru-RU" sz="4000" b="0" cap="none" smtClean="0">
                <a:ln>
                  <a:noFill/>
                </a:ln>
                <a:solidFill>
                  <a:schemeClr val="tx1"/>
                </a:solidFill>
              </a:rPr>
              <a:t>научиться делить двузначное число на двузначное.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633</TotalTime>
  <Words>237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Times New Roman</vt:lpstr>
      <vt:lpstr>Wingdings 2</vt:lpstr>
      <vt:lpstr>Wingdings</vt:lpstr>
      <vt:lpstr>Calibri</vt:lpstr>
      <vt:lpstr>Courier New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Занимательная задача:</vt:lpstr>
      <vt:lpstr>Задача:</vt:lpstr>
      <vt:lpstr>Вставь пропущенные данные:</vt:lpstr>
      <vt:lpstr>Найди делимое.</vt:lpstr>
      <vt:lpstr>Из рамочки подбери подходящее частное.</vt:lpstr>
      <vt:lpstr>Слайд 8</vt:lpstr>
      <vt:lpstr>Цель: научиться делить двузначное число на двузначное.</vt:lpstr>
      <vt:lpstr>Из рамочки подбери подходящее частное.</vt:lpstr>
      <vt:lpstr>Из рамочки подбери подходящее частное.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Вика</cp:lastModifiedBy>
  <cp:revision>48</cp:revision>
  <dcterms:created xsi:type="dcterms:W3CDTF">2012-01-25T05:23:43Z</dcterms:created>
  <dcterms:modified xsi:type="dcterms:W3CDTF">2015-09-15T12:46:30Z</dcterms:modified>
</cp:coreProperties>
</file>