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72" r:id="rId6"/>
    <p:sldId id="273" r:id="rId7"/>
    <p:sldId id="259" r:id="rId8"/>
    <p:sldId id="274" r:id="rId9"/>
    <p:sldId id="275" r:id="rId10"/>
    <p:sldId id="260" r:id="rId11"/>
    <p:sldId id="261" r:id="rId12"/>
    <p:sldId id="276" r:id="rId13"/>
    <p:sldId id="277" r:id="rId14"/>
    <p:sldId id="262" r:id="rId15"/>
    <p:sldId id="278" r:id="rId16"/>
    <p:sldId id="279" r:id="rId17"/>
    <p:sldId id="280" r:id="rId18"/>
    <p:sldId id="263" r:id="rId19"/>
    <p:sldId id="281" r:id="rId20"/>
    <p:sldId id="265" r:id="rId21"/>
    <p:sldId id="282" r:id="rId22"/>
    <p:sldId id="283" r:id="rId23"/>
    <p:sldId id="264" r:id="rId24"/>
    <p:sldId id="284" r:id="rId25"/>
    <p:sldId id="285" r:id="rId26"/>
    <p:sldId id="266" r:id="rId27"/>
    <p:sldId id="286" r:id="rId28"/>
    <p:sldId id="287" r:id="rId29"/>
    <p:sldId id="267" r:id="rId30"/>
    <p:sldId id="288" r:id="rId31"/>
    <p:sldId id="289" r:id="rId32"/>
    <p:sldId id="271" r:id="rId33"/>
    <p:sldId id="2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FF0066"/>
    <a:srgbClr val="333300"/>
    <a:srgbClr val="800080"/>
    <a:srgbClr val="660033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3" autoAdjust="0"/>
    <p:restoredTop sz="94660"/>
  </p:normalViewPr>
  <p:slideViewPr>
    <p:cSldViewPr>
      <p:cViewPr>
        <p:scale>
          <a:sx n="70" d="100"/>
          <a:sy n="70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72;&#1089;&#1090;&#1077;&#1088;%20-%20&#1082;&#1083;&#1072;&#1089;&#1089;\&#1087;&#1088;&#1077;&#1079;&#1077;&#1085;&#1090;&#1072;&#1094;&#1080;&#1103;\&#1085;&#1072;%20&#1082;&#1086;&#1085;&#1077;&#1094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.gif"/><Relationship Id="rId18" Type="http://schemas.openxmlformats.org/officeDocument/2006/relationships/image" Target="../media/image5.png"/><Relationship Id="rId26" Type="http://schemas.openxmlformats.org/officeDocument/2006/relationships/slide" Target="slide21.xml"/><Relationship Id="rId3" Type="http://schemas.openxmlformats.org/officeDocument/2006/relationships/slide" Target="slide7.xml"/><Relationship Id="rId21" Type="http://schemas.openxmlformats.org/officeDocument/2006/relationships/slide" Target="slide9.xml"/><Relationship Id="rId34" Type="http://schemas.openxmlformats.org/officeDocument/2006/relationships/slide" Target="slide28.xml"/><Relationship Id="rId7" Type="http://schemas.openxmlformats.org/officeDocument/2006/relationships/slide" Target="slide18.xml"/><Relationship Id="rId12" Type="http://schemas.openxmlformats.org/officeDocument/2006/relationships/slide" Target="slide32.xml"/><Relationship Id="rId17" Type="http://schemas.openxmlformats.org/officeDocument/2006/relationships/slide" Target="slide6.xml"/><Relationship Id="rId25" Type="http://schemas.openxmlformats.org/officeDocument/2006/relationships/slide" Target="slide27.xml"/><Relationship Id="rId33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jpeg"/><Relationship Id="rId20" Type="http://schemas.openxmlformats.org/officeDocument/2006/relationships/slide" Target="slide8.xml"/><Relationship Id="rId29" Type="http://schemas.openxmlformats.org/officeDocument/2006/relationships/slide" Target="slide24.xml"/><Relationship Id="rId1" Type="http://schemas.openxmlformats.org/officeDocument/2006/relationships/audio" Target="file:///F:\&#1052;&#1072;&#1089;&#1090;&#1077;&#1088;%20-%20&#1082;&#1083;&#1072;&#1089;&#1089;\&#1087;&#1088;&#1077;&#1079;&#1077;&#1085;&#1090;&#1072;&#1094;&#1080;&#1103;\&#1088;&#1086;&#1078;&#1086;&#1082;.mp3" TargetMode="External"/><Relationship Id="rId6" Type="http://schemas.openxmlformats.org/officeDocument/2006/relationships/slide" Target="slide14.xml"/><Relationship Id="rId11" Type="http://schemas.openxmlformats.org/officeDocument/2006/relationships/slide" Target="slide29.xml"/><Relationship Id="rId24" Type="http://schemas.openxmlformats.org/officeDocument/2006/relationships/slide" Target="slide13.xml"/><Relationship Id="rId32" Type="http://schemas.openxmlformats.org/officeDocument/2006/relationships/slide" Target="slide25.xml"/><Relationship Id="rId5" Type="http://schemas.openxmlformats.org/officeDocument/2006/relationships/slide" Target="slide11.xml"/><Relationship Id="rId15" Type="http://schemas.openxmlformats.org/officeDocument/2006/relationships/slide" Target="slide5.xml"/><Relationship Id="rId23" Type="http://schemas.openxmlformats.org/officeDocument/2006/relationships/slide" Target="slide12.xml"/><Relationship Id="rId28" Type="http://schemas.openxmlformats.org/officeDocument/2006/relationships/slide" Target="slide17.xml"/><Relationship Id="rId10" Type="http://schemas.openxmlformats.org/officeDocument/2006/relationships/slide" Target="slide26.xml"/><Relationship Id="rId19" Type="http://schemas.openxmlformats.org/officeDocument/2006/relationships/image" Target="../media/image6.png"/><Relationship Id="rId31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slide" Target="slide23.xml"/><Relationship Id="rId14" Type="http://schemas.openxmlformats.org/officeDocument/2006/relationships/image" Target="../media/image3.png"/><Relationship Id="rId22" Type="http://schemas.openxmlformats.org/officeDocument/2006/relationships/slide" Target="slide16.xml"/><Relationship Id="rId27" Type="http://schemas.openxmlformats.org/officeDocument/2006/relationships/slide" Target="slide30.xml"/><Relationship Id="rId30" Type="http://schemas.openxmlformats.org/officeDocument/2006/relationships/slide" Target="slide15.xml"/><Relationship Id="rId35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Pictures\Рисунок1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Pictures\Рисунок1ро.jpg"/>
          <p:cNvPicPr/>
          <p:nvPr/>
        </p:nvPicPr>
        <p:blipFill>
          <a:blip r:embed="rId2"/>
          <a:srcRect r="71082"/>
          <a:stretch>
            <a:fillRect/>
          </a:stretch>
        </p:blipFill>
        <p:spPr bwMode="auto">
          <a:xfrm>
            <a:off x="-285784" y="-285776"/>
            <a:ext cx="485778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Pictures\Рисунок1ро.jpg"/>
          <p:cNvPicPr/>
          <p:nvPr/>
        </p:nvPicPr>
        <p:blipFill>
          <a:blip r:embed="rId2"/>
          <a:srcRect l="71363"/>
          <a:stretch>
            <a:fillRect/>
          </a:stretch>
        </p:blipFill>
        <p:spPr bwMode="auto">
          <a:xfrm>
            <a:off x="4572000" y="-285776"/>
            <a:ext cx="485778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80724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500" b="1" i="1" cap="all" dirty="0" smtClean="0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11500" b="1" i="1" cap="all" dirty="0">
              <a:ln w="19050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5929330"/>
            <a:ext cx="9715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Евлантьева</a:t>
            </a:r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Наталья Николаевна </a:t>
            </a:r>
            <a:endParaRPr lang="ru-RU" sz="40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0019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/>
                </a:gradFill>
                <a:effectLst>
                  <a:outerShdw dist="25400" dir="5400000" algn="ctr" rotWithShape="0">
                    <a:srgbClr val="003300"/>
                  </a:outerShdw>
                </a:effectLst>
                <a:latin typeface="Impact"/>
              </a:rPr>
              <a:t>Двойная жизнь животных</a:t>
            </a: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/>
              </a:gradFill>
              <a:effectLst>
                <a:outerShdw dist="25400" dir="5400000" algn="ctr" rotWithShape="0">
                  <a:srgbClr val="0033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6572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Мужская причёска в виде коротко остриженных стоячих волос.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fce5e0de03689563e5a527bd739a4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928802"/>
            <a:ext cx="2214564" cy="22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15206" y="507207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1643050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7163"/>
              </a:avLst>
            </a:prstTxWarp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Фразеологический зверинец</a:t>
            </a:r>
            <a:endParaRPr lang="ru-RU" sz="48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28398" dir="3806097" algn="ctr" rotWithShape="0">
                  <a:srgbClr val="868686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Про человека, сбившегося с правильного  жизненного пути, говорят, что  он – 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заблудшая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(кто?)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:\животные анимашки\i0518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14488"/>
            <a:ext cx="22145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58" y="4286256"/>
            <a:ext cx="125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150019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714488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7163"/>
              </a:avLst>
            </a:prstTxWarp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Фразеологический зверинец</a:t>
            </a:r>
            <a:endParaRPr lang="ru-RU" sz="48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28398" dir="3806097" algn="ctr" rotWithShape="0">
                  <a:srgbClr val="868686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6643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Устраивать пожар, поджигать что – либо –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пускать красного…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D:\животные анимашки\i0458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3116"/>
            <a:ext cx="27146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16" y="507207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петуха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785926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7163"/>
              </a:avLst>
            </a:prstTxWarp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Фразеологический зверинец</a:t>
            </a:r>
            <a:endParaRPr lang="ru-RU" sz="48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dist="28398" dir="3806097" algn="ctr" rotWithShape="0">
                  <a:srgbClr val="868686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Настоящая, неизменная, испытанная верность - …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верность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 descr="D:\животные анимашки\i0862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1468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00760" y="5929330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лебединая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28796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14313" y="214312"/>
            <a:ext cx="8643937" cy="114298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1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B0F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Забавная анатомия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714487"/>
            <a:ext cx="6357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чего есть нос (носик), но нет лица?</a:t>
            </a:r>
          </a:p>
        </p:txBody>
      </p:sp>
      <p:pic>
        <p:nvPicPr>
          <p:cNvPr id="6" name="Picture 2" descr="F:\тАНЯ Б\03.ПРАКТИКУМ ТВОРЧЕСТВО ПРИРОДА\море\8c7e74bbfb6ff662ea7de70ba8b414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928802"/>
            <a:ext cx="25717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86512" y="435769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214313" y="214312"/>
            <a:ext cx="8643937" cy="1428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1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B0F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Забавная анатомия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1928802"/>
            <a:ext cx="67865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чего есть почки, но нет желудка и печени?</a:t>
            </a:r>
          </a:p>
        </p:txBody>
      </p:sp>
      <p:pic>
        <p:nvPicPr>
          <p:cNvPr id="6" name="Picture 50" descr="http://www.nivagold.ru/raznoe1/derevo/PhotoAlbum2/Photo%200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357298"/>
            <a:ext cx="24288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3702" y="507207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214313" y="214312"/>
            <a:ext cx="8643937" cy="121442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1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B0F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Забавная анатомия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2071678"/>
            <a:ext cx="6500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без глаз, а слезами плачет?</a:t>
            </a:r>
          </a:p>
        </p:txBody>
      </p:sp>
      <p:pic>
        <p:nvPicPr>
          <p:cNvPr id="8" name="Picture 6" descr="свечи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571768" cy="338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57950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572560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хитрые вопросы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000241"/>
            <a:ext cx="5500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Какой мост семью красками покрашен?</a:t>
            </a:r>
          </a:p>
        </p:txBody>
      </p:sp>
      <p:pic>
        <p:nvPicPr>
          <p:cNvPr id="6" name="Picture 20" descr="7182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 rot="21123418">
            <a:off x="4770359" y="2219637"/>
            <a:ext cx="4107619" cy="24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388" y="492919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142852"/>
            <a:ext cx="8501122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Deflate">
              <a:avLst>
                <a:gd name="adj" fmla="val 21242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хитрые вопросы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1785926"/>
            <a:ext cx="6072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какого зайчика ушки никогда не растут на макушке?</a:t>
            </a:r>
          </a:p>
        </p:txBody>
      </p:sp>
      <p:pic>
        <p:nvPicPr>
          <p:cNvPr id="12" name="Picture 6" descr="header_r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3575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43636" y="485776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солнечного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572560" cy="15001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хитрые 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1285860"/>
            <a:ext cx="64293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Талия какого животного является эталонным образцом тонкой талии для  всех женщин?  </a:t>
            </a:r>
          </a:p>
        </p:txBody>
      </p:sp>
      <p:pic>
        <p:nvPicPr>
          <p:cNvPr id="8" name="Picture 8" descr="Ins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15071" y="1571612"/>
            <a:ext cx="29289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15140" y="521495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осиная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Pictures\Рисунок1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928671"/>
            <a:ext cx="4786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70C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игры в развитии познавательного интереса младших школьников 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0070C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715436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96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Угадай - кто это?</a:t>
            </a:r>
          </a:p>
        </p:txBody>
      </p:sp>
      <p:pic>
        <p:nvPicPr>
          <p:cNvPr id="5" name="Picture 10" descr="27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2" y="1428736"/>
            <a:ext cx="56435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Знаменитый ветеринар, практикующий в Африке.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07207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Айболит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643998" cy="12858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40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Угадай - кто это?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1" y="1714489"/>
            <a:ext cx="54292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звали первую женщину – лётчицу?</a:t>
            </a:r>
          </a:p>
        </p:txBody>
      </p:sp>
      <p:pic>
        <p:nvPicPr>
          <p:cNvPr id="7" name="Picture 10" descr="1281359148_4"/>
          <p:cNvPicPr>
            <a:picLocks noChangeAspect="1" noChangeArrowheads="1"/>
          </p:cNvPicPr>
          <p:nvPr/>
        </p:nvPicPr>
        <p:blipFill>
          <a:blip r:embed="rId2"/>
          <a:srcRect l="7628" t="6479" r="3966" b="5945"/>
          <a:stretch>
            <a:fillRect/>
          </a:stretch>
        </p:blipFill>
        <p:spPr>
          <a:xfrm>
            <a:off x="5786446" y="1643050"/>
            <a:ext cx="3143272" cy="3357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542926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 - Яга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715436" cy="12858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90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8398" dir="3806097" algn="ctr" rotWithShape="0">
                    <a:srgbClr val="868686"/>
                  </a:outerShdw>
                </a:effectLst>
                <a:latin typeface="Impact"/>
              </a:rPr>
              <a:t>Угадай - кто это?</a:t>
            </a:r>
          </a:p>
        </p:txBody>
      </p:sp>
      <p:pic>
        <p:nvPicPr>
          <p:cNvPr id="4" name="Picture 11" descr="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1214422"/>
            <a:ext cx="7000924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Сказочный герой, превративший нагревательный прибор в транспортное средство.</a:t>
            </a:r>
            <a:endParaRPr lang="ru-RU" sz="48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429264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Емеля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14282" y="214312"/>
            <a:ext cx="8715436" cy="121442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3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Шуточные мини-загадки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1571612"/>
            <a:ext cx="6572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Комариная ловушка (или лакомство аиста и цапли).</a:t>
            </a:r>
          </a:p>
        </p:txBody>
      </p:sp>
      <p:pic>
        <p:nvPicPr>
          <p:cNvPr id="10" name="Picture 12" descr="D:\животные анимашки\i0314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86058"/>
            <a:ext cx="3214678" cy="31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14678" y="414338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42844" y="214312"/>
            <a:ext cx="8858312" cy="13572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60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Шуточные мини-загадки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1928803"/>
            <a:ext cx="6215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Невеста </a:t>
            </a:r>
            <a:r>
              <a:rPr lang="ru-R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комара с самоваром.</a:t>
            </a:r>
            <a:endParaRPr lang="ru-RU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Ins31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 rot="20881432">
            <a:off x="5818696" y="2431353"/>
            <a:ext cx="3182856" cy="25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7686" y="492919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14282" y="214312"/>
            <a:ext cx="8786874" cy="12858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0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Шуточные мини-загадки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000240"/>
            <a:ext cx="5786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Передвижной молокозавод.</a:t>
            </a:r>
          </a:p>
        </p:txBody>
      </p:sp>
      <p:pic>
        <p:nvPicPr>
          <p:cNvPr id="7" name="Picture 17" descr="D:\животные анимашки\i0815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32861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14744" y="414338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2858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1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5400" dir="5400000" algn="ctr" rotWithShape="0">
                    <a:srgbClr val="868686"/>
                  </a:outerShdw>
                </a:effectLst>
                <a:latin typeface="Impact"/>
              </a:rPr>
              <a:t>Что могут предлоги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214422"/>
            <a:ext cx="65722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Название какого  домашнего животного составлено из двух предлогов, а какого из трёх?</a:t>
            </a:r>
          </a:p>
        </p:txBody>
      </p:sp>
      <p:pic>
        <p:nvPicPr>
          <p:cNvPr id="6" name="Picture 13" descr="D:\животные анимашки\i0344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57232"/>
            <a:ext cx="24288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D:\животные анимашки\i0461r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256"/>
            <a:ext cx="307180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29454" y="3357562"/>
            <a:ext cx="221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К-ОТ</a:t>
            </a:r>
            <a:endParaRPr lang="ru-RU" sz="40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521495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К-О-ЗА</a:t>
            </a:r>
            <a:endParaRPr lang="ru-RU" sz="40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7e14_aac81596_L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76114"/>
            <a:ext cx="1285884" cy="20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643998" cy="121444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86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5400" dir="5400000" algn="ctr" rotWithShape="0">
                    <a:srgbClr val="868686"/>
                  </a:outerShdw>
                </a:effectLst>
                <a:latin typeface="Impact"/>
              </a:rPr>
              <a:t>Что могут предлоги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1714488"/>
            <a:ext cx="5857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Назовите самый музыкальный предлог.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702" y="492919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40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" descr="1801dd79927d411fe8c6ff7f5e8e6b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786874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3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99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25400" dir="5400000" algn="ctr" rotWithShape="0">
                    <a:srgbClr val="868686"/>
                  </a:outerShdw>
                </a:effectLst>
                <a:latin typeface="Impact"/>
              </a:rPr>
              <a:t>Что могут предлоги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1571612"/>
            <a:ext cx="5715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Название какого  хвойного дерева состоит из четырёх предлогов? </a:t>
            </a:r>
          </a:p>
        </p:txBody>
      </p:sp>
      <p:pic>
        <p:nvPicPr>
          <p:cNvPr id="9" name="Picture 17" descr="D:\БОЖКО\тАНЯ Б\03.ПРАКТИКУМ ТВОРЧЕСТВО ПРИРОДА\Зима\еловая лап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512" y="53578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С-О-С-НА</a:t>
            </a:r>
            <a:endParaRPr lang="ru-RU" sz="36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4283" y="142875"/>
            <a:ext cx="8643968" cy="13572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78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64758" dir="20921404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Омонимы</a:t>
            </a:r>
          </a:p>
        </p:txBody>
      </p:sp>
      <p:pic>
        <p:nvPicPr>
          <p:cNvPr id="4" name="Picture 7" descr="D:\животные анимашки\i0573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14686"/>
            <a:ext cx="29289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643050"/>
            <a:ext cx="8929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норке иль щелке живёт,</a:t>
            </a:r>
          </a:p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 её выхода  радостно ждёт.</a:t>
            </a:r>
          </a:p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Дружит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компьютером нашим.</a:t>
            </a:r>
          </a:p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Держат в руке её Кати и Маши.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9190" y="457200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Pictures\Рисунок1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14744" y="1714488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ln w="19050">
                <a:solidFill>
                  <a:srgbClr val="0000FF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8579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«Без игры нет, и не может быть </a:t>
            </a:r>
            <a:endParaRPr lang="en-US" sz="2800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полноценного умственного развития.</a:t>
            </a:r>
            <a:b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Игра – это огромное светлое окно, через которое в духовный мир ребенка</a:t>
            </a:r>
            <a:b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вливается живительный поток представлений, понятий.</a:t>
            </a:r>
            <a:b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Игра – это искра, зажигающая огонек пытливости и любознательности» </a:t>
            </a:r>
            <a:endParaRPr lang="en-US" sz="2800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2400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                     В.А.Сухомлинский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4282" y="142875"/>
            <a:ext cx="8786873" cy="13572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8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64758" dir="20921404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Омонимы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1714488"/>
            <a:ext cx="9001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нам ночами на небе сверкает,</a:t>
            </a:r>
          </a:p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Другая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сцене поёт, выступает,</a:t>
            </a:r>
          </a:p>
          <a:p>
            <a:pPr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глубинах морских наша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живёт,</a:t>
            </a:r>
          </a:p>
          <a:p>
            <a:pPr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ёлке четвёртая есть в Новый год.</a:t>
            </a:r>
          </a:p>
        </p:txBody>
      </p:sp>
      <p:pic>
        <p:nvPicPr>
          <p:cNvPr id="7" name="Picture 7" descr="J00957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1428751" cy="1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388" y="3929066"/>
            <a:ext cx="257175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429520" y="5286388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29124" y="4357694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звезда</a:t>
            </a: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261049105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4282" y="142875"/>
            <a:ext cx="8786873" cy="13572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77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64758" dir="20921404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Омонимы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1643050"/>
            <a:ext cx="8501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шее козлёнка звенит,</a:t>
            </a:r>
          </a:p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Звонко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нам в оркестре звучит.</a:t>
            </a:r>
          </a:p>
          <a:p>
            <a:pPr marL="342900" indent="-342900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саду, на поляне цветёт, </a:t>
            </a:r>
          </a:p>
          <a:p>
            <a:pPr marL="342900" indent="-342900"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Синий, лиловый, в букет наш пойдёт.</a:t>
            </a:r>
          </a:p>
        </p:txBody>
      </p:sp>
      <p:pic>
        <p:nvPicPr>
          <p:cNvPr id="10" name="Рисунок 5" descr="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00504"/>
            <a:ext cx="27860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14612" y="4714884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14884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497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солнца луч смешит и дразнит,</a:t>
            </a:r>
            <a:b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нынче весело с утра,</a:t>
            </a:r>
            <a:b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нам дарит звонкий праздник,</a:t>
            </a:r>
            <a:b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главный гость на нем </a:t>
            </a: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игра.</a:t>
            </a:r>
            <a:endParaRPr kumimoji="0" lang="ru-RU" sz="2400" b="1" i="0" u="none" strike="noStrike" normalizeH="0" baseline="0" dirty="0" smtClean="0">
              <a:ln w="28575">
                <a:solidFill>
                  <a:srgbClr val="800080"/>
                </a:solidFill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пусть все гости громко скажут:</a:t>
            </a:r>
            <a:br>
              <a:rPr kumimoji="0" lang="ru-RU" sz="4400" b="1" i="0" u="none" strike="noStrike" normalizeH="0" baseline="0" dirty="0" smtClean="0">
                <a:ln w="28575">
                  <a:solidFill>
                    <a:srgbClr val="80008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1" u="none" strike="noStrike" normalizeH="0" baseline="0" dirty="0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1" u="none" strike="noStrike" normalizeH="0" baseline="0" dirty="0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 пожаловать, игра!</a:t>
            </a:r>
            <a:r>
              <a:rPr kumimoji="0" lang="ru-RU" sz="4400" b="1" i="1" u="none" strike="noStrike" normalizeH="0" baseline="0" dirty="0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5400" b="1" i="1" u="none" strike="noStrike" normalizeH="0" baseline="0" dirty="0" smtClean="0">
              <a:ln w="28575">
                <a:solidFill>
                  <a:srgbClr val="FF0000"/>
                </a:solidFill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00222f5cda7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7188"/>
            <a:ext cx="1714512" cy="17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на 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0088">
            <a:off x="399916" y="1050795"/>
            <a:ext cx="2617779" cy="56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17062">
            <a:off x="1879198" y="1268898"/>
            <a:ext cx="1840203" cy="591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78592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6000" b="1" i="1" dirty="0">
              <a:ln w="19050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5636">
            <a:off x="1260758" y="-3828"/>
            <a:ext cx="2729690" cy="635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3872">
            <a:off x="967807" y="153377"/>
            <a:ext cx="2402980" cy="619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75175">
            <a:off x="542248" y="3977512"/>
            <a:ext cx="17494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99296">
            <a:off x="1608653" y="4333919"/>
            <a:ext cx="17494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цветы анимашки\i0631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57872">
            <a:off x="1065982" y="2798305"/>
            <a:ext cx="1749425" cy="389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Pictures\Рисунок1ро.jpg"/>
          <p:cNvPicPr/>
          <p:nvPr/>
        </p:nvPicPr>
        <p:blipFill>
          <a:blip r:embed="rId3"/>
          <a:srcRect r="71082"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Pictures\Рисунок1ро.jpg"/>
          <p:cNvPicPr/>
          <p:nvPr/>
        </p:nvPicPr>
        <p:blipFill>
          <a:blip r:embed="rId3"/>
          <a:srcRect l="71363"/>
          <a:stretch>
            <a:fillRect/>
          </a:stretch>
        </p:blipFill>
        <p:spPr bwMode="auto">
          <a:xfrm>
            <a:off x="4714876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000132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9911"/>
              </a:avLst>
            </a:prstTxWarp>
            <a:spAutoFit/>
          </a:bodyPr>
          <a:lstStyle/>
          <a:p>
            <a:pPr>
              <a:defRPr/>
            </a:pPr>
            <a:r>
              <a:rPr lang="ru-RU" sz="88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Проще простого</a:t>
            </a:r>
            <a:endParaRPr lang="ru-RU" sz="88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142984"/>
          <a:ext cx="8715436" cy="5572165"/>
        </p:xfrm>
        <a:graphic>
          <a:graphicData uri="http://schemas.openxmlformats.org/drawingml/2006/table">
            <a:tbl>
              <a:tblPr/>
              <a:tblGrid>
                <a:gridCol w="2904753"/>
                <a:gridCol w="2761855"/>
                <a:gridCol w="3048828"/>
              </a:tblGrid>
              <a:tr h="1979585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1.Загадки в пословицах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2. Двойная жизнь животных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3.Фразеологический зверинец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6863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4. Забавная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 анатомия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5. Очень</a:t>
                      </a:r>
                      <a:r>
                        <a:rPr lang="ru-RU" sz="2400" b="1" baseline="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 хитрые вопросы</a:t>
                      </a:r>
                      <a:endParaRPr lang="ru-RU" sz="2400" b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6. Угадай – кто это?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06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7. Шуточные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 мини-загадки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8. Что могут предлоги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9. Омонимы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00222f5cda70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15337" y="5926724"/>
            <a:ext cx="928663" cy="93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ож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  <p:pic>
        <p:nvPicPr>
          <p:cNvPr id="11" name="Рисунок 11" descr="0_7e14_aac81596_L.jpe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61049105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85852" y="2143116"/>
            <a:ext cx="798408" cy="9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2604484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9190" y="2143116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1" descr="0_7e14_aac81596_L.jpe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071678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261049105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43372" y="2214554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260448456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57422" y="3786190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1" descr="0_7e14_aac81596_L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071678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261049105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00892" y="2214554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260448456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24" y="2214554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1" descr="0_7e14_aac81596_L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1" descr="0_7e14_aac81596_L.jpe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643314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1" descr="0_7e14_aac81596_L.jpe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571876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1" descr="0_7e14_aac81596_L.jpe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357826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1" descr="0_7e14_aac81596_L.jpe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1" descr="0_7e14_aac81596_L.jpe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500702"/>
            <a:ext cx="6618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1261049105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71934" y="5643578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1261049105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29454" y="3786190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1261049105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29454" y="5572140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1261049105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71934" y="3786190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1261049105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85852" y="5643578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1261049105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290" y="3857628"/>
            <a:ext cx="798408" cy="8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1260448456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72066" y="3786190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1260448456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14546" y="5643578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1260448456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2462" y="3714752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1260448456.png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9190" y="5715016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1260448456.png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15272" y="5429264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5984" y="2143116"/>
            <a:ext cx="868624" cy="8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42876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в пословицах</a:t>
            </a:r>
            <a:endParaRPr lang="ru-RU" sz="6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66437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За двумя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погонишься, ни одного не поймаешь.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D:\животные анимашки\i0459r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571744"/>
            <a:ext cx="25003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3702" y="507207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зайцами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D:\животные анимашки\i0459r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4" y="1285860"/>
            <a:ext cx="25003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42876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в пословицах</a:t>
            </a:r>
            <a:endParaRPr lang="ru-RU" sz="6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6486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Дай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грядку – изроет весь огород.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D:\животные анимашки\i0435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3116"/>
            <a:ext cx="25003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3702" y="478632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курице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643074" cy="200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35732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в пословицах</a:t>
            </a:r>
            <a:endParaRPr lang="ru-RU" sz="6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6342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Дарёному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зубы не смотрят.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D:\животные анимашки\i0436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6431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512" y="514351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коню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604484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28796"/>
            <a:ext cx="1714512" cy="17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0019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/>
                </a:gradFill>
                <a:effectLst>
                  <a:outerShdw dist="25400" dir="5400000" algn="ctr" rotWithShape="0">
                    <a:srgbClr val="003300"/>
                  </a:outerShdw>
                </a:effectLst>
                <a:latin typeface="Impact"/>
              </a:rPr>
              <a:t>Двойная жизнь животных</a:t>
            </a: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/>
              </a:gradFill>
              <a:effectLst>
                <a:outerShdw dist="25400" dir="5400000" algn="ctr" rotWithShape="0">
                  <a:srgbClr val="0033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Грибы рыжего цвета.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D:\животные анимашки\i0823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57884" y="492919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7e14_aac81596_L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3"/>
            <a:ext cx="150019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0019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/>
                </a:gradFill>
                <a:effectLst>
                  <a:outerShdw dist="25400" dir="5400000" algn="ctr" rotWithShape="0">
                    <a:srgbClr val="003300"/>
                  </a:outerShdw>
                </a:effectLst>
                <a:latin typeface="Impact"/>
              </a:rPr>
              <a:t>Двойная жизнь животных</a:t>
            </a: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/>
              </a:gradFill>
              <a:effectLst>
                <a:outerShdw dist="25400" dir="5400000" algn="ctr" rotWithShape="0">
                  <a:srgbClr val="0033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Приспособления, надевающиеся на ноги электромонтёра,  для лазанья по столбам.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D:\животные анимашки\i0345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071810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:\животные анимашки\i0345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214563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29454" y="464344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610491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05086"/>
            <a:ext cx="1428760" cy="17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538</Words>
  <PresentationFormat>Экран (4:3)</PresentationFormat>
  <Paragraphs>112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Мироновская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Воронина И.Ю.</dc:creator>
  <cp:lastModifiedBy>Наталья</cp:lastModifiedBy>
  <cp:revision>67</cp:revision>
  <dcterms:created xsi:type="dcterms:W3CDTF">2013-01-06T05:31:32Z</dcterms:created>
  <dcterms:modified xsi:type="dcterms:W3CDTF">2016-03-17T06:42:37Z</dcterms:modified>
</cp:coreProperties>
</file>