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3" r:id="rId3"/>
    <p:sldId id="279" r:id="rId4"/>
    <p:sldId id="280" r:id="rId5"/>
    <p:sldId id="277" r:id="rId6"/>
    <p:sldId id="286" r:id="rId7"/>
    <p:sldId id="281" r:id="rId8"/>
    <p:sldId id="285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A20000"/>
    <a:srgbClr val="66CCFF"/>
    <a:srgbClr val="B00000"/>
    <a:srgbClr val="9E0000"/>
    <a:srgbClr val="EA0000"/>
    <a:srgbClr val="FFFFFF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F50E77E-0D1B-4369-8554-C465B60D6831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9DB5624-FA7D-4DFE-B5B3-133D86DEA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008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864E924-0A5E-4017-BEFC-E455E12032D8}" type="slidenum">
              <a:rPr lang="ru-RU" sz="1200">
                <a:latin typeface="+mn-lt"/>
                <a:cs typeface="+mn-cs"/>
              </a:rPr>
              <a:pPr algn="r">
                <a:defRPr/>
              </a:pPr>
              <a:t>1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F55759-F732-4F40-BB6E-C2F4D54EB5CC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F80978A-BE21-4F2A-8A19-E7EC56B321D1}" type="slidenum">
              <a:rPr lang="ru-RU" sz="1200">
                <a:cs typeface="+mn-cs"/>
              </a:rPr>
              <a:pPr algn="r">
                <a:defRPr/>
              </a:pPr>
              <a:t>3</a:t>
            </a:fld>
            <a:endParaRPr lang="ru-RU" sz="120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F1EA3-F87E-43B5-86C0-C99230DC0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CEF7-FB7E-4678-9E53-F65A36035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7F18-9517-4EB6-A83F-07F1D6A7E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5437C-E464-461C-88B3-B8B2BB5DA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FC948-D7D4-4867-B360-EA34C485B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A8FC-28C9-4168-A8C5-3E81CF576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41973-C42F-4016-AE11-D719C1CE7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2383A-D0C8-4996-A678-9F5AEE4E0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6945A-047A-4B5A-A918-4C6494639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F836E-D415-4DDF-A7F3-6133DBA43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E792B-EA19-4C26-B44D-9FD2A7904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4D34C10-4967-4D20-B67F-40FBA05E0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3276600" y="4149725"/>
            <a:ext cx="3382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endParaRPr lang="ru-RU" sz="2800" i="1" dirty="0">
              <a:latin typeface="Times New Roman" pitchFamily="18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611188" y="836613"/>
            <a:ext cx="7921625" cy="194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Двадцать шестое февраля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Классная работа</a:t>
            </a:r>
            <a:endParaRPr lang="ru-RU" sz="48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849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Мы все восхищаемся русскими былинами. Нелегкая доля досталась богатырям – защищать родную землю. Много испытаний выпало на их жизненный путь. </a:t>
            </a:r>
          </a:p>
          <a:p>
            <a:pPr indent="457200" algn="just"/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Нападет на землю Соловей – Разбойник, Змей Горыныч, взмахнет богатырь тяжелой палицей, топнет конь сильными копытами, разбегутся недруги в разные стороны.  А смелым богатырям почет и уважение.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Оцените свою работу</a:t>
            </a:r>
          </a:p>
        </p:txBody>
      </p:sp>
      <p:pic>
        <p:nvPicPr>
          <p:cNvPr id="36866" name="Picture 2" descr="http://manuscr.chat.ru/16/pix/47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980728"/>
            <a:ext cx="3543300" cy="24003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139952" y="980728"/>
            <a:ext cx="2377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Семь потов сошло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(отметка  «5»)</a:t>
            </a:r>
          </a:p>
        </p:txBody>
      </p:sp>
      <p:pic>
        <p:nvPicPr>
          <p:cNvPr id="36868" name="Picture 4" descr="http://chtooznachaet.ru/wp-content/uploads/2014/04/%D0%94%D0%B5%D0%BB%D0%BE-%D0%B2-%D1%88%D0%BB%D1%8F%D0%BF%D0%B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01008"/>
            <a:ext cx="3240360" cy="302433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547664" y="3501008"/>
            <a:ext cx="19062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 в шляпе  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(отметка «4»)</a:t>
            </a:r>
          </a:p>
        </p:txBody>
      </p:sp>
      <p:pic>
        <p:nvPicPr>
          <p:cNvPr id="36872" name="Picture 8" descr="http://kroha.klasna.com/uploads/editor/1129/70123/sitepage_27/125184_html_m7bcfeee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573016"/>
            <a:ext cx="3816424" cy="295232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860032" y="3789040"/>
            <a:ext cx="1948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Спустя рукава 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(отметка «3»)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5" name="Rectangle 125"/>
          <p:cNvSpPr>
            <a:spLocks noChangeArrowheads="1"/>
          </p:cNvSpPr>
          <p:nvPr/>
        </p:nvSpPr>
        <p:spPr bwMode="auto">
          <a:xfrm>
            <a:off x="468313" y="1773238"/>
            <a:ext cx="82073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endParaRPr lang="ru-RU" sz="3200" i="1" dirty="0">
              <a:latin typeface="Times New Roman" pitchFamily="18" charset="0"/>
            </a:endParaRPr>
          </a:p>
        </p:txBody>
      </p:sp>
      <p:sp>
        <p:nvSpPr>
          <p:cNvPr id="10366" name="Rectangle 126"/>
          <p:cNvSpPr>
            <a:spLocks noChangeArrowheads="1"/>
          </p:cNvSpPr>
          <p:nvPr/>
        </p:nvSpPr>
        <p:spPr bwMode="auto">
          <a:xfrm>
            <a:off x="0" y="2924944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ru-RU" sz="4400" dirty="0" smtClean="0">
                <a:solidFill>
                  <a:srgbClr val="9E0000"/>
                </a:solidFill>
                <a:latin typeface="Times New Roman" pitchFamily="18" charset="0"/>
              </a:rPr>
              <a:t>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</a:rPr>
              <a:t>б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</a:rPr>
              <a:t>гатыри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76672"/>
            <a:ext cx="6529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>
                  <a:solidFill>
                    <a:srgbClr val="A2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Словарная работа</a:t>
            </a:r>
            <a:endParaRPr lang="ru-RU" sz="5400" b="1" cap="none" spc="0" dirty="0">
              <a:ln w="1905">
                <a:solidFill>
                  <a:srgbClr val="A20000"/>
                </a:solidFill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2132856"/>
            <a:ext cx="22076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9E0000"/>
                </a:solidFill>
                <a:latin typeface="Times New Roman" pitchFamily="18" charset="0"/>
              </a:rPr>
              <a:t>сильные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060848"/>
            <a:ext cx="18405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9E0000"/>
                </a:solidFill>
                <a:latin typeface="Times New Roman" pitchFamily="18" charset="0"/>
              </a:rPr>
              <a:t>ловкие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4149080"/>
            <a:ext cx="19543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9E0000"/>
                </a:solidFill>
                <a:latin typeface="Times New Roman" pitchFamily="18" charset="0"/>
              </a:rPr>
              <a:t>смелые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060848"/>
            <a:ext cx="2198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9E0000"/>
                </a:solidFill>
                <a:latin typeface="Times New Roman" pitchFamily="18" charset="0"/>
              </a:rPr>
              <a:t>храбрые</a:t>
            </a:r>
            <a:endParaRPr lang="ru-RU" sz="4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04248" y="2060848"/>
            <a:ext cx="18853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9E0000"/>
                </a:solidFill>
                <a:latin typeface="Times New Roman" pitchFamily="18" charset="0"/>
              </a:rPr>
              <a:t>удалые</a:t>
            </a:r>
            <a:endParaRPr lang="ru-RU" sz="4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95288" y="404813"/>
            <a:ext cx="8280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endParaRPr lang="ru-RU" sz="3200" b="1" i="1" dirty="0">
              <a:latin typeface="Times New Roman" pitchFamily="18" charset="0"/>
            </a:endParaRPr>
          </a:p>
        </p:txBody>
      </p:sp>
      <p:pic>
        <p:nvPicPr>
          <p:cNvPr id="3" name="Рисунок 2" descr="«Богатыри»-Васнецо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5589240"/>
            <a:ext cx="86409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Кто автор этой картины?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Какие известные богатыри на ней изображены?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vit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4725144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Кто вспомнит эту картину В.Васнецова?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0"/>
            <a:ext cx="9144000" cy="13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ru-RU" sz="4000" b="1" dirty="0" smtClean="0">
                <a:solidFill>
                  <a:srgbClr val="B00000"/>
                </a:solidFill>
                <a:latin typeface="Times New Roman" pitchFamily="18" charset="0"/>
              </a:rPr>
              <a:t>Запишите словосочетания в нужных формах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ru-RU" sz="40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996952"/>
            <a:ext cx="1217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Д.п.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293096"/>
            <a:ext cx="13293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</a:rPr>
              <a:t>Тв.п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419872" y="1556792"/>
            <a:ext cx="50405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395536" y="1412776"/>
            <a:ext cx="7903574" cy="707886"/>
            <a:chOff x="395536" y="1412776"/>
            <a:chExt cx="7903574" cy="70788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95536" y="1412776"/>
              <a:ext cx="790357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Им.п.  могучие русские богатыри</a:t>
              </a:r>
              <a:endParaRPr lang="ru-RU" sz="4000" b="1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292080" y="1556792"/>
              <a:ext cx="5040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95536" y="2204864"/>
            <a:ext cx="8201732" cy="707886"/>
            <a:chOff x="395536" y="2204864"/>
            <a:chExt cx="8201732" cy="70788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95536" y="2204864"/>
              <a:ext cx="820173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</a:rPr>
                <a:t>Р.п.      могучих русских богатырей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19872" y="2348880"/>
              <a:ext cx="5040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364088" y="2348880"/>
              <a:ext cx="5040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395536" y="3645024"/>
            <a:ext cx="8166466" cy="707886"/>
            <a:chOff x="395536" y="3645024"/>
            <a:chExt cx="8166466" cy="70788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95536" y="3645024"/>
              <a:ext cx="816646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В.п.     могучих русских богатырей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347864" y="3789040"/>
              <a:ext cx="57606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292080" y="3789040"/>
              <a:ext cx="57606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67544" y="4941168"/>
            <a:ext cx="8748357" cy="707886"/>
            <a:chOff x="467544" y="4941168"/>
            <a:chExt cx="8748357" cy="70788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67544" y="4941168"/>
              <a:ext cx="874835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err="1" smtClean="0">
                  <a:solidFill>
                    <a:srgbClr val="002060"/>
                  </a:solidFill>
                  <a:latin typeface="Times New Roman" pitchFamily="18" charset="0"/>
                </a:rPr>
                <a:t>П.п</a:t>
              </a: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     о </a:t>
              </a:r>
              <a:r>
                <a:rPr lang="ru-RU" sz="4000" b="1" smtClean="0">
                  <a:solidFill>
                    <a:srgbClr val="002060"/>
                  </a:solidFill>
                  <a:latin typeface="Times New Roman" pitchFamily="18" charset="0"/>
                </a:rPr>
                <a:t>могучих </a:t>
              </a:r>
              <a:r>
                <a:rPr lang="ru-RU" sz="4000" b="1" smtClean="0">
                  <a:solidFill>
                    <a:srgbClr val="002060"/>
                  </a:solidFill>
                  <a:latin typeface="Times New Roman" pitchFamily="18" charset="0"/>
                </a:rPr>
                <a:t>русских </a:t>
              </a: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богатырях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707904" y="5085184"/>
              <a:ext cx="57606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796136" y="5085184"/>
              <a:ext cx="64807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2088231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Дательный и творительный падежи имён прилагательных множественного числа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964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Дательный и творительный падежи </a:t>
            </a:r>
          </a:p>
          <a:p>
            <a:r>
              <a:rPr lang="ru-RU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имен прилагательных множественного числа</a:t>
            </a:r>
            <a:endParaRPr lang="ru-RU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988840"/>
            <a:ext cx="6523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Д.п. </a:t>
            </a:r>
            <a:r>
              <a:rPr lang="ru-RU" sz="2800" dirty="0" smtClean="0"/>
              <a:t>(Кому? Чему?) богатырям</a:t>
            </a:r>
          </a:p>
          <a:p>
            <a:r>
              <a:rPr lang="ru-RU" sz="2800" dirty="0" smtClean="0"/>
              <a:t>богатырям (как</a:t>
            </a:r>
            <a:r>
              <a:rPr lang="ru-RU" sz="2800" b="1" dirty="0" smtClean="0">
                <a:solidFill>
                  <a:srgbClr val="FF0000"/>
                </a:solidFill>
              </a:rPr>
              <a:t>им</a:t>
            </a:r>
            <a:r>
              <a:rPr lang="ru-RU" sz="2800" dirty="0" smtClean="0"/>
              <a:t>?) могуч</a:t>
            </a:r>
            <a:r>
              <a:rPr lang="ru-RU" sz="2800" b="1" dirty="0" smtClean="0">
                <a:solidFill>
                  <a:srgbClr val="FF0000"/>
                </a:solidFill>
              </a:rPr>
              <a:t>им</a:t>
            </a:r>
            <a:r>
              <a:rPr lang="ru-RU" sz="2800" dirty="0" smtClean="0"/>
              <a:t> русск</a:t>
            </a:r>
            <a:r>
              <a:rPr lang="ru-RU" sz="2800" b="1" dirty="0" smtClean="0">
                <a:solidFill>
                  <a:srgbClr val="FF0000"/>
                </a:solidFill>
              </a:rPr>
              <a:t>им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501008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/>
              <a:t>Тв</a:t>
            </a:r>
            <a:r>
              <a:rPr lang="ru-RU" sz="2800" b="1" dirty="0" smtClean="0"/>
              <a:t>. п. </a:t>
            </a:r>
            <a:r>
              <a:rPr lang="ru-RU" sz="2800" dirty="0" smtClean="0"/>
              <a:t>(Кем? Чем?) богатырями </a:t>
            </a:r>
          </a:p>
          <a:p>
            <a:r>
              <a:rPr lang="ru-RU" sz="2800" dirty="0" smtClean="0"/>
              <a:t>богатырями (как</a:t>
            </a:r>
            <a:r>
              <a:rPr lang="ru-RU" sz="2800" b="1" dirty="0" smtClean="0">
                <a:solidFill>
                  <a:srgbClr val="FF0000"/>
                </a:solidFill>
              </a:rPr>
              <a:t>ими</a:t>
            </a:r>
            <a:r>
              <a:rPr lang="ru-RU" sz="2800" dirty="0" smtClean="0"/>
              <a:t>?)  могуч</a:t>
            </a:r>
            <a:r>
              <a:rPr lang="ru-RU" sz="2800" b="1" dirty="0" smtClean="0">
                <a:solidFill>
                  <a:srgbClr val="FF0000"/>
                </a:solidFill>
              </a:rPr>
              <a:t>ими</a:t>
            </a:r>
            <a:r>
              <a:rPr lang="ru-RU" sz="2800" dirty="0" smtClean="0"/>
              <a:t> русск</a:t>
            </a:r>
            <a:r>
              <a:rPr lang="ru-RU" sz="2800" b="1" dirty="0" smtClean="0">
                <a:solidFill>
                  <a:srgbClr val="FF0000"/>
                </a:solidFill>
              </a:rPr>
              <a:t>ими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0"/>
            <a:ext cx="9144000" cy="13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ru-RU" sz="4000" b="1" dirty="0" smtClean="0">
                <a:solidFill>
                  <a:srgbClr val="B00000"/>
                </a:solidFill>
                <a:latin typeface="Times New Roman" pitchFamily="18" charset="0"/>
              </a:rPr>
              <a:t>Запишите словосочетания в нужных формах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ru-RU" sz="40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19872" y="1556792"/>
            <a:ext cx="50405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4"/>
          <p:cNvGrpSpPr/>
          <p:nvPr/>
        </p:nvGrpSpPr>
        <p:grpSpPr>
          <a:xfrm>
            <a:off x="395536" y="1412776"/>
            <a:ext cx="7903574" cy="707886"/>
            <a:chOff x="395536" y="1412776"/>
            <a:chExt cx="7903574" cy="70788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95536" y="1412776"/>
              <a:ext cx="790357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Им.п.  могучие русские богатыри</a:t>
              </a:r>
              <a:endParaRPr lang="ru-RU" sz="4000" b="1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292080" y="1556792"/>
              <a:ext cx="5040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"/>
          <p:cNvGrpSpPr/>
          <p:nvPr/>
        </p:nvGrpSpPr>
        <p:grpSpPr>
          <a:xfrm>
            <a:off x="395536" y="2204864"/>
            <a:ext cx="8201732" cy="707886"/>
            <a:chOff x="395536" y="2204864"/>
            <a:chExt cx="8201732" cy="70788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95536" y="2204864"/>
              <a:ext cx="820173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</a:rPr>
                <a:t>Р.п.      могучих русских богатырей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19872" y="2348880"/>
              <a:ext cx="5040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364088" y="2348880"/>
              <a:ext cx="5040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20"/>
          <p:cNvGrpSpPr/>
          <p:nvPr/>
        </p:nvGrpSpPr>
        <p:grpSpPr>
          <a:xfrm>
            <a:off x="395536" y="3645024"/>
            <a:ext cx="8166466" cy="707886"/>
            <a:chOff x="395536" y="3645024"/>
            <a:chExt cx="8166466" cy="70788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95536" y="3645024"/>
              <a:ext cx="816646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В.п.     могучих русских богатырей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347864" y="3789040"/>
              <a:ext cx="57606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292080" y="3789040"/>
              <a:ext cx="57606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23"/>
          <p:cNvGrpSpPr/>
          <p:nvPr/>
        </p:nvGrpSpPr>
        <p:grpSpPr>
          <a:xfrm>
            <a:off x="467544" y="4941168"/>
            <a:ext cx="8833380" cy="707886"/>
            <a:chOff x="467544" y="4941168"/>
            <a:chExt cx="8833380" cy="70788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67544" y="4941168"/>
              <a:ext cx="883338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err="1" smtClean="0">
                  <a:solidFill>
                    <a:srgbClr val="002060"/>
                  </a:solidFill>
                  <a:latin typeface="Times New Roman" pitchFamily="18" charset="0"/>
                </a:rPr>
                <a:t>П.п</a:t>
              </a: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     о могучих сильных богатырях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707904" y="5085184"/>
              <a:ext cx="57606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796136" y="5085184"/>
              <a:ext cx="64807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95536" y="2996952"/>
            <a:ext cx="8424936" cy="707886"/>
            <a:chOff x="395536" y="2996952"/>
            <a:chExt cx="8424936" cy="70788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95536" y="2996952"/>
              <a:ext cx="842493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Д.п.     </a:t>
              </a:r>
              <a:r>
                <a:rPr lang="ru-RU" sz="4000" b="1" dirty="0">
                  <a:solidFill>
                    <a:srgbClr val="002060"/>
                  </a:solidFill>
                  <a:latin typeface="Times New Roman" pitchFamily="18" charset="0"/>
                </a:rPr>
                <a:t>м</a:t>
              </a: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огучим русским богатырям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347864" y="3140968"/>
              <a:ext cx="720080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436096" y="3140968"/>
              <a:ext cx="64807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" y="4293096"/>
            <a:ext cx="9144000" cy="707886"/>
            <a:chOff x="1" y="4293096"/>
            <a:chExt cx="9144000" cy="70788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" y="4293096"/>
              <a:ext cx="9144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4000" b="1" dirty="0" err="1" smtClean="0">
                  <a:solidFill>
                    <a:srgbClr val="002060"/>
                  </a:solidFill>
                  <a:latin typeface="Times New Roman" pitchFamily="18" charset="0"/>
                </a:rPr>
                <a:t>Тв.п</a:t>
              </a:r>
              <a:r>
                <a:rPr lang="ru-RU" sz="4000" b="1" dirty="0" smtClean="0">
                  <a:solidFill>
                    <a:srgbClr val="002060"/>
                  </a:solidFill>
                  <a:latin typeface="Times New Roman" pitchFamily="18" charset="0"/>
                </a:rPr>
                <a:t>. могучими русскими богатырями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699792" y="4437112"/>
              <a:ext cx="93610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004048" y="4437112"/>
              <a:ext cx="1008112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99592" y="2564904"/>
          <a:ext cx="741682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Творительный падеж</a:t>
                      </a:r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Дательный</a:t>
                      </a:r>
                      <a:r>
                        <a:rPr lang="ru-RU" sz="2800" baseline="0" dirty="0" smtClean="0">
                          <a:solidFill>
                            <a:srgbClr val="002060"/>
                          </a:solidFill>
                        </a:rPr>
                        <a:t> падеж</a:t>
                      </a:r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бравыми конями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дремучими лесами 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топкими болотами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бравым коням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дремучим лесам</a:t>
                      </a:r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топким болотам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5260" y="260648"/>
            <a:ext cx="897874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Запишите словосочетания в данных формах,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выделите окончания:</a:t>
            </a:r>
          </a:p>
          <a:p>
            <a:r>
              <a:rPr lang="ru-RU" sz="3600" b="1" dirty="0" smtClean="0">
                <a:latin typeface="Monotype Corsiva" pitchFamily="66" charset="0"/>
              </a:rPr>
              <a:t> бравые кони, дремучие леса, топкие болота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1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00000"/>
      </a:hlink>
      <a:folHlink>
        <a:srgbClr val="FFB7C5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262</Words>
  <Application>Microsoft Office PowerPoint</Application>
  <PresentationFormat>Экран (4:3)</PresentationFormat>
  <Paragraphs>60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Дательный и творительный падежи имён прилагательных множественного числа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Лицей №21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Рагоза Анжелика Александровна</cp:lastModifiedBy>
  <cp:revision>141</cp:revision>
  <dcterms:created xsi:type="dcterms:W3CDTF">2008-11-04T10:38:21Z</dcterms:created>
  <dcterms:modified xsi:type="dcterms:W3CDTF">2016-03-24T09:18:29Z</dcterms:modified>
</cp:coreProperties>
</file>