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F3A3B-F10C-48E4-A515-ED57E9C3AB3A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787A6-BB13-4D85-8B0C-BA7AFFCDA0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657B67-597C-4876-8F5B-8F83E95E39C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3820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kern="1200" dirty="0" smtClean="0">
                <a:latin typeface="Monotype Corsiva" pitchFamily="66" charset="0"/>
              </a:rPr>
              <a:t/>
            </a:r>
            <a:br>
              <a:rPr lang="ru-RU" sz="5400" kern="1200" dirty="0" smtClean="0">
                <a:latin typeface="Monotype Corsiva" pitchFamily="66" charset="0"/>
              </a:rPr>
            </a:br>
            <a:r>
              <a:rPr lang="ru-RU" sz="5400" kern="1200" dirty="0" smtClean="0">
                <a:latin typeface="Monotype Corsiva" pitchFamily="66" charset="0"/>
              </a:rPr>
              <a:t>Изложение.</a:t>
            </a:r>
            <a:br>
              <a:rPr lang="ru-RU" sz="5400" kern="1200" dirty="0" smtClean="0">
                <a:latin typeface="Monotype Corsiva" pitchFamily="66" charset="0"/>
              </a:rPr>
            </a:br>
            <a:r>
              <a:rPr lang="ru-RU" sz="5400" kern="1200" dirty="0" smtClean="0">
                <a:latin typeface="Monotype Corsiva" pitchFamily="66" charset="0"/>
              </a:rPr>
              <a:t>Весенний звон.</a:t>
            </a:r>
            <a:r>
              <a:rPr lang="ru-RU" kern="1200" dirty="0" smtClean="0">
                <a:latin typeface="Monotype Corsiva" pitchFamily="66" charset="0"/>
              </a:rPr>
              <a:t/>
            </a:r>
            <a:br>
              <a:rPr lang="ru-RU" kern="1200" dirty="0" smtClean="0">
                <a:latin typeface="Monotype Corsiva" pitchFamily="66" charset="0"/>
              </a:rPr>
            </a:br>
            <a:endParaRPr lang="ru-RU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657600" y="5257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150000"/>
            </a:pPr>
            <a:endParaRPr lang="ru-RU" sz="32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19400" y="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/>
            </a:r>
            <a:br>
              <a:rPr lang="en-US" sz="2000" b="1">
                <a:solidFill>
                  <a:schemeClr val="bg1"/>
                </a:solidFill>
              </a:rPr>
            </a:b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9200" y="5105400"/>
            <a:ext cx="6400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Русский язык.  2 класс.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УМК «Перспективная начальная школа».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Monotype Corsiva" pitchFamily="66" charset="0"/>
              </a:rPr>
              <a:t>Синица тоже поскользнулась – повисла вниз головой.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2" descr="Ледяной дождь в МосквеБлог фотографа Andy Nightmaar Блог фотографа Andy Nightma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84076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Работа с текстом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4582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latin typeface="Monotype Corsiva" pitchFamily="66" charset="0"/>
              </a:rPr>
              <a:t>      Почему синица повисла вниз головой?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smtClean="0">
                <a:latin typeface="Monotype Corsiva" pitchFamily="66" charset="0"/>
              </a:rPr>
              <a:t>Ворона с лёту ухнула в самую гущину сучьев – вот наделала звону!</a:t>
            </a:r>
          </a:p>
        </p:txBody>
      </p:sp>
      <p:pic>
        <p:nvPicPr>
          <p:cNvPr id="5" name="Picture 2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87020"/>
            <a:ext cx="6027712" cy="4537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Зима. Морозы. Вороны... :: Tatiana Spitsina - Социальная сеть о фотографии ФотоК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Работа с текстом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latin typeface="Monotype Corsiva" pitchFamily="66" charset="0"/>
              </a:rPr>
              <a:t>    Объясните смысл словосочетания    «с лёту ухнула».</a:t>
            </a:r>
          </a:p>
          <a:p>
            <a:pPr eaLnBrk="1" hangingPunct="1">
              <a:buFontTx/>
              <a:buNone/>
            </a:pPr>
            <a:r>
              <a:rPr lang="ru-RU" sz="4400" smtClean="0">
                <a:latin typeface="Monotype Corsiva" pitchFamily="66" charset="0"/>
              </a:rPr>
              <a:t>     Что значит «в самую гущину сучьев»?</a:t>
            </a:r>
          </a:p>
          <a:p>
            <a:pPr eaLnBrk="1" hangingPunct="1">
              <a:buFontTx/>
              <a:buNone/>
            </a:pPr>
            <a:r>
              <a:rPr lang="ru-RU" sz="4400" smtClean="0">
                <a:latin typeface="Monotype Corsiva" pitchFamily="66" charset="0"/>
              </a:rPr>
              <a:t>     Почему раздался звон?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18488" cy="5649913"/>
          </a:xfrm>
        </p:spPr>
        <p:txBody>
          <a:bodyPr/>
          <a:lstStyle/>
          <a:p>
            <a:pPr marL="514350" indent="-514350" eaLnBrk="1" hangingPunct="1"/>
            <a:r>
              <a:rPr lang="ru-RU" smtClean="0">
                <a:latin typeface="Monotype Corsiva" pitchFamily="66" charset="0"/>
              </a:rPr>
              <a:t>Схватил   ….   .</a:t>
            </a:r>
          </a:p>
          <a:p>
            <a:pPr marL="514350" indent="-514350" eaLnBrk="1" hangingPunct="1"/>
            <a:r>
              <a:rPr lang="ru-RU" smtClean="0">
                <a:latin typeface="Monotype Corsiva" pitchFamily="66" charset="0"/>
              </a:rPr>
              <a:t>Каждая …….. ветка …………… в ………  ……..   .</a:t>
            </a:r>
          </a:p>
          <a:p>
            <a:pPr marL="514350" indent="-514350" eaLnBrk="1" hangingPunct="1"/>
            <a:r>
              <a:rPr lang="ru-RU" smtClean="0">
                <a:latin typeface="Monotype Corsiva" pitchFamily="66" charset="0"/>
              </a:rPr>
              <a:t>Сел  ……     на ………. сучок – да и …………. …….     , как с  …………...</a:t>
            </a:r>
          </a:p>
          <a:p>
            <a:pPr marL="514350" indent="-514350" eaLnBrk="1" hangingPunct="1"/>
            <a:r>
              <a:rPr lang="ru-RU" smtClean="0">
                <a:latin typeface="Monotype Corsiva" pitchFamily="66" charset="0"/>
              </a:rPr>
              <a:t>…..  тоже  поскользнулась  -  повисла ……. …….   .</a:t>
            </a:r>
          </a:p>
          <a:p>
            <a:pPr marL="514350" indent="-514350" eaLnBrk="1" hangingPunct="1"/>
            <a:r>
              <a:rPr lang="ru-RU" smtClean="0">
                <a:latin typeface="Monotype Corsiva" pitchFamily="66" charset="0"/>
              </a:rPr>
              <a:t>….. с  лёту  ………… в гущину …………..  -  …. наделала  ....   !</a:t>
            </a:r>
          </a:p>
          <a:p>
            <a:pPr marL="514350" indent="-514350" eaLnBrk="1" hangingPunct="1">
              <a:buFontTx/>
              <a:buNone/>
            </a:pPr>
            <a:endParaRPr lang="ru-RU" smtClean="0"/>
          </a:p>
          <a:p>
            <a:pPr marL="514350" indent="-514350" eaLnBrk="1" hangingPunct="1">
              <a:buFont typeface="Wingdings" pitchFamily="2" charset="2"/>
              <a:buChar char="ü"/>
            </a:pPr>
            <a:endParaRPr lang="ru-RU" smtClean="0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Работа с текстом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Объясните орфограммы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3505200" cy="4857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схв…тил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м...ро…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ве…ка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(…) делась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(в) л…дяной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в…р…бей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360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ru-RU" sz="3600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67200" y="1371600"/>
            <a:ext cx="4495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150000"/>
              <a:buFont typeface="Wingdings" pitchFamily="2" charset="2"/>
              <a:buChar char="v"/>
              <a:defRPr/>
            </a:pPr>
            <a:r>
              <a:rPr lang="ru-RU" sz="3600" kern="0" dirty="0">
                <a:latin typeface="Monotype Corsiva" pitchFamily="66" charset="0"/>
              </a:rPr>
              <a:t>(</a:t>
            </a:r>
            <a:r>
              <a:rPr lang="ru-RU" sz="3600" kern="0" dirty="0" err="1">
                <a:latin typeface="Monotype Corsiva" pitchFamily="66" charset="0"/>
              </a:rPr>
              <a:t>п</a:t>
            </a:r>
            <a:r>
              <a:rPr lang="ru-RU" sz="3600" kern="0" dirty="0">
                <a:latin typeface="Monotype Corsiva" pitchFamily="66" charset="0"/>
              </a:rPr>
              <a:t>…) к…</a:t>
            </a:r>
            <a:r>
              <a:rPr lang="ru-RU" sz="3600" kern="0" dirty="0" err="1">
                <a:latin typeface="Monotype Corsiva" pitchFamily="66" charset="0"/>
              </a:rPr>
              <a:t>тился</a:t>
            </a:r>
            <a:endParaRPr lang="ru-RU" sz="3600" kern="0" dirty="0">
              <a:latin typeface="Monotype Corsiva" pitchFamily="66" charset="0"/>
            </a:endParaRPr>
          </a:p>
          <a:p>
            <a:pPr marL="342900" indent="-342900" algn="l">
              <a:spcBef>
                <a:spcPct val="20000"/>
              </a:spcBef>
              <a:buSzPct val="150000"/>
              <a:buFont typeface="Wingdings" pitchFamily="2" charset="2"/>
              <a:buChar char="v"/>
              <a:defRPr/>
            </a:pPr>
            <a:r>
              <a:rPr lang="ru-RU" sz="3600" kern="0" dirty="0" err="1">
                <a:latin typeface="Monotype Corsiva" pitchFamily="66" charset="0"/>
              </a:rPr>
              <a:t>в</a:t>
            </a:r>
            <a:r>
              <a:rPr lang="ru-RU" sz="3600" kern="0" dirty="0">
                <a:latin typeface="Monotype Corsiva" pitchFamily="66" charset="0"/>
              </a:rPr>
              <a:t>ни…</a:t>
            </a:r>
          </a:p>
          <a:p>
            <a:pPr marL="342900" indent="-342900" algn="l">
              <a:spcBef>
                <a:spcPct val="20000"/>
              </a:spcBef>
              <a:buSzPct val="150000"/>
              <a:buFont typeface="Wingdings" pitchFamily="2" charset="2"/>
              <a:buChar char="v"/>
              <a:defRPr/>
            </a:pPr>
            <a:r>
              <a:rPr lang="ru-RU" sz="3600" kern="0" dirty="0">
                <a:latin typeface="Monotype Corsiva" pitchFamily="66" charset="0"/>
              </a:rPr>
              <a:t>(с) горки</a:t>
            </a:r>
          </a:p>
          <a:p>
            <a:pPr marL="342900" indent="-342900" algn="l">
              <a:spcBef>
                <a:spcPct val="20000"/>
              </a:spcBef>
              <a:buSzPct val="150000"/>
              <a:buFont typeface="Wingdings" pitchFamily="2" charset="2"/>
              <a:buChar char="v"/>
              <a:defRPr/>
            </a:pPr>
            <a:r>
              <a:rPr lang="ru-RU" sz="3600" kern="0" dirty="0">
                <a:latin typeface="Monotype Corsiva" pitchFamily="66" charset="0"/>
              </a:rPr>
              <a:t>с…</a:t>
            </a:r>
            <a:r>
              <a:rPr lang="ru-RU" sz="3600" kern="0" dirty="0" err="1">
                <a:latin typeface="Monotype Corsiva" pitchFamily="66" charset="0"/>
              </a:rPr>
              <a:t>ница</a:t>
            </a:r>
            <a:endParaRPr lang="ru-RU" sz="3600" kern="0" dirty="0">
              <a:latin typeface="Monotype Corsiva" pitchFamily="66" charset="0"/>
            </a:endParaRPr>
          </a:p>
          <a:p>
            <a:pPr marL="342900" indent="-342900" algn="l">
              <a:spcBef>
                <a:spcPct val="20000"/>
              </a:spcBef>
              <a:buSzPct val="150000"/>
              <a:buFont typeface="Wingdings" pitchFamily="2" charset="2"/>
              <a:buChar char="v"/>
              <a:defRPr/>
            </a:pPr>
            <a:r>
              <a:rPr lang="ru-RU" sz="3600" kern="0" dirty="0">
                <a:latin typeface="Monotype Corsiva" pitchFamily="66" charset="0"/>
              </a:rPr>
              <a:t>(</a:t>
            </a:r>
            <a:r>
              <a:rPr lang="ru-RU" sz="3600" kern="0" dirty="0" err="1">
                <a:latin typeface="Monotype Corsiva" pitchFamily="66" charset="0"/>
              </a:rPr>
              <a:t>п</a:t>
            </a:r>
            <a:r>
              <a:rPr lang="ru-RU" sz="3600" kern="0" dirty="0">
                <a:latin typeface="Monotype Corsiva" pitchFamily="66" charset="0"/>
              </a:rPr>
              <a:t>…)  </a:t>
            </a:r>
            <a:r>
              <a:rPr lang="ru-RU" sz="3600" kern="0" dirty="0" err="1">
                <a:latin typeface="Monotype Corsiva" pitchFamily="66" charset="0"/>
              </a:rPr>
              <a:t>ск</a:t>
            </a:r>
            <a:r>
              <a:rPr lang="ru-RU" sz="3600" kern="0" dirty="0">
                <a:latin typeface="Monotype Corsiva" pitchFamily="66" charset="0"/>
              </a:rPr>
              <a:t>…</a:t>
            </a:r>
            <a:r>
              <a:rPr lang="ru-RU" sz="3600" kern="0" dirty="0" err="1">
                <a:latin typeface="Monotype Corsiva" pitchFamily="66" charset="0"/>
              </a:rPr>
              <a:t>льзнулась</a:t>
            </a:r>
            <a:endParaRPr lang="ru-RU" sz="3600" kern="0" dirty="0">
              <a:latin typeface="Monotype Corsiva" pitchFamily="66" charset="0"/>
            </a:endParaRPr>
          </a:p>
          <a:p>
            <a:pPr marL="342900" indent="-342900" algn="l">
              <a:spcBef>
                <a:spcPct val="20000"/>
              </a:spcBef>
              <a:buSzPct val="150000"/>
              <a:buFont typeface="Wingdings" pitchFamily="2" charset="2"/>
              <a:buChar char="v"/>
              <a:defRPr/>
            </a:pPr>
            <a:r>
              <a:rPr lang="ru-RU" sz="3600" kern="0" dirty="0">
                <a:latin typeface="Monotype Corsiva" pitchFamily="66" charset="0"/>
              </a:rPr>
              <a:t>(п…) висла</a:t>
            </a:r>
          </a:p>
          <a:p>
            <a:pPr marL="342900" indent="-342900" algn="l">
              <a:spcBef>
                <a:spcPct val="20000"/>
              </a:spcBef>
              <a:buSzPct val="150000"/>
              <a:buFont typeface="Wingdings" pitchFamily="2" charset="2"/>
              <a:buChar char="v"/>
              <a:defRPr/>
            </a:pPr>
            <a:r>
              <a:rPr lang="ru-RU" sz="3600" kern="0" dirty="0">
                <a:latin typeface="Monotype Corsiva" pitchFamily="66" charset="0"/>
              </a:rPr>
              <a:t>г…л…вой</a:t>
            </a:r>
          </a:p>
          <a:p>
            <a:pPr marL="342900" indent="-342900" algn="l">
              <a:spcBef>
                <a:spcPct val="20000"/>
              </a:spcBef>
              <a:buSzPct val="150000"/>
              <a:buFont typeface="Wingdings" pitchFamily="2" charset="2"/>
              <a:buChar char="v"/>
              <a:defRPr/>
            </a:pPr>
            <a:endParaRPr lang="ru-RU" sz="3600" kern="0" dirty="0">
              <a:latin typeface="Monotype Corsiva" pitchFamily="66" charset="0"/>
            </a:endParaRPr>
          </a:p>
          <a:p>
            <a:pPr marL="342900" indent="-342900" algn="l">
              <a:spcBef>
                <a:spcPct val="20000"/>
              </a:spcBef>
              <a:buSzPct val="150000"/>
              <a:buFont typeface="Wingdings" pitchFamily="2" charset="2"/>
              <a:buChar char="v"/>
              <a:defRPr/>
            </a:pPr>
            <a:endParaRPr lang="ru-RU" sz="3600" kern="0" dirty="0">
              <a:latin typeface="Monotype Corsiva" pitchFamily="66" charset="0"/>
            </a:endParaRPr>
          </a:p>
          <a:p>
            <a:pPr marL="342900" indent="-342900" algn="l">
              <a:spcBef>
                <a:spcPct val="20000"/>
              </a:spcBef>
              <a:buSzPct val="150000"/>
              <a:defRPr/>
            </a:pPr>
            <a:endParaRPr lang="ru-RU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Объясните орфограммы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1371600"/>
            <a:ext cx="3505200" cy="4857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в…рона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(с) лёту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суч…ев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600" smtClean="0">
                <a:latin typeface="Monotype Corsiva" pitchFamily="66" charset="0"/>
              </a:rPr>
              <a:t>(н…) делала</a:t>
            </a:r>
          </a:p>
          <a:p>
            <a:pPr eaLnBrk="1" hangingPunct="1">
              <a:buFontTx/>
              <a:buNone/>
            </a:pPr>
            <a:endParaRPr lang="ru-RU" sz="3600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18488" cy="5649913"/>
          </a:xfrm>
        </p:spPr>
        <p:txBody>
          <a:bodyPr/>
          <a:lstStyle/>
          <a:p>
            <a:pPr marL="514350" indent="-514350" eaLnBrk="1" hangingPunct="1"/>
            <a:r>
              <a:rPr lang="ru-RU" dirty="0" smtClean="0">
                <a:latin typeface="Monotype Corsiva" pitchFamily="66" charset="0"/>
              </a:rPr>
              <a:t>Схватил   ….   .</a:t>
            </a:r>
          </a:p>
          <a:p>
            <a:pPr marL="514350" indent="-514350" eaLnBrk="1" hangingPunct="1"/>
            <a:r>
              <a:rPr lang="ru-RU" dirty="0" smtClean="0">
                <a:latin typeface="Monotype Corsiva" pitchFamily="66" charset="0"/>
              </a:rPr>
              <a:t>Каждая …….. ветка …………… в ………  ……..   .</a:t>
            </a:r>
          </a:p>
          <a:p>
            <a:pPr marL="514350" indent="-514350" eaLnBrk="1" hangingPunct="1"/>
            <a:r>
              <a:rPr lang="ru-RU" dirty="0" smtClean="0">
                <a:latin typeface="Monotype Corsiva" pitchFamily="66" charset="0"/>
              </a:rPr>
              <a:t>Сел  ……     на ………. сучок – да и …………. …….     , как с  …………...</a:t>
            </a:r>
          </a:p>
          <a:p>
            <a:pPr marL="514350" indent="-514350" eaLnBrk="1" hangingPunct="1"/>
            <a:r>
              <a:rPr lang="ru-RU" dirty="0" smtClean="0">
                <a:latin typeface="Monotype Corsiva" pitchFamily="66" charset="0"/>
              </a:rPr>
              <a:t>…..  тоже  поскользнулась  -  повисла ……. …….   .</a:t>
            </a:r>
          </a:p>
          <a:p>
            <a:pPr marL="514350" indent="-514350" eaLnBrk="1" hangingPunct="1"/>
            <a:r>
              <a:rPr lang="ru-RU" dirty="0" smtClean="0">
                <a:latin typeface="Monotype Corsiva" pitchFamily="66" charset="0"/>
              </a:rPr>
              <a:t>….. с  лёту  ………… в гущину …………..  -  …. наделала  ....   !</a:t>
            </a:r>
          </a:p>
          <a:p>
            <a:pPr marL="514350" indent="-514350" eaLnBrk="1" hangingPunct="1">
              <a:buFontTx/>
              <a:buNone/>
            </a:pPr>
            <a:endParaRPr lang="ru-RU" dirty="0" smtClean="0"/>
          </a:p>
          <a:p>
            <a:pPr marL="514350" indent="-514350" eaLnBrk="1" hangingPunct="1"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Работа с текстом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457200"/>
            <a:ext cx="5943600" cy="1470025"/>
          </a:xfrm>
        </p:spPr>
        <p:txBody>
          <a:bodyPr/>
          <a:lstStyle/>
          <a:p>
            <a:pPr eaLnBrk="1" hangingPunct="1"/>
            <a:r>
              <a:rPr lang="ru-RU" sz="8000" dirty="0" smtClean="0">
                <a:latin typeface="Monotype Corsiva" pitchFamily="66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Учебник – с.52 упр.33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Работа с текстом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Monotype Corsiva" pitchFamily="66" charset="0"/>
              </a:rPr>
              <a:t>Почему текст называется «Весенний звон»?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Monotype Corsiva" pitchFamily="66" charset="0"/>
              </a:rPr>
              <a:t>О каких птицах рассказывается в тексте?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Monotype Corsiva" pitchFamily="66" charset="0"/>
              </a:rPr>
              <a:t>Опишите природу.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Monotype Corsiva" pitchFamily="66" charset="0"/>
              </a:rPr>
              <a:t>Что говорится о воробье?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Monotype Corsiva" pitchFamily="66" charset="0"/>
              </a:rPr>
              <a:t>Что случилось с синицей?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Monotype Corsiva" pitchFamily="66" charset="0"/>
              </a:rPr>
              <a:t>Как ворона наделала звону?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Схватил мороз.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8" name="Picture 4" descr="Скачать картинку бесплатно ПРИРОДА, ЛЕС, ДЕРЕВЬЯ, РЕЧКА, СНЕГ, ЗИМА, фотка 376930- я, красивые обои на GoodFon.co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344816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Работа с текстом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latin typeface="Monotype Corsiva" pitchFamily="66" charset="0"/>
              </a:rPr>
              <a:t>      Как вы понимаете выражение «схватил мороз»?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Monotype Corsiva" pitchFamily="66" charset="0"/>
              </a:rPr>
              <a:t>Каждая мокрая ветка оделась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 ледяной чехольчик.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8434" name="Picture 2" descr="Фото Четыре фотографии покрытых льдом веток деревь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461" y="2825552"/>
            <a:ext cx="6242539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Скачать изображение макро, лед, зима, ветка, сосульки скачат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133600"/>
            <a:ext cx="3962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Работа с текстом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latin typeface="Monotype Corsiva" pitchFamily="66" charset="0"/>
              </a:rPr>
              <a:t>      Что такое «ледяной чехольчик»?</a:t>
            </a:r>
          </a:p>
          <a:p>
            <a:pPr eaLnBrk="1" hangingPunct="1">
              <a:buFontTx/>
              <a:buNone/>
            </a:pPr>
            <a:r>
              <a:rPr lang="ru-RU" sz="4400" smtClean="0">
                <a:latin typeface="Monotype Corsiva" pitchFamily="66" charset="0"/>
              </a:rPr>
              <a:t>       Найдите в предложении олицетворение.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Monotype Corsiva" pitchFamily="66" charset="0"/>
              </a:rPr>
              <a:t>Сел воробей на наклонный сучок – да и покатился вниз, как с горки.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 descr="Обои на рабочий стол зима, мороз, лёд, сосульки, ветки, воробей, изображение 235439- FonForDay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1981200"/>
            <a:ext cx="6055568" cy="4557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Работа с текстом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4582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latin typeface="Monotype Corsiva" pitchFamily="66" charset="0"/>
              </a:rPr>
              <a:t>      Почему воробей покатился вниз?</a:t>
            </a:r>
          </a:p>
          <a:p>
            <a:pPr eaLnBrk="1" hangingPunct="1">
              <a:buFontTx/>
              <a:buNone/>
            </a:pPr>
            <a:r>
              <a:rPr lang="ru-RU" sz="4400" smtClean="0">
                <a:latin typeface="Monotype Corsiva" pitchFamily="66" charset="0"/>
              </a:rPr>
              <a:t>      Найдите в предложении сравнение.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</TotalTime>
  <Words>320</Words>
  <PresentationFormat>Экран (4:3)</PresentationFormat>
  <Paragraphs>67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Изложение. Весенний звон. </vt:lpstr>
      <vt:lpstr>Учебник – с.52 упр.33</vt:lpstr>
      <vt:lpstr>Работа с текстом</vt:lpstr>
      <vt:lpstr>Схватил мороз.</vt:lpstr>
      <vt:lpstr>Работа с текстом</vt:lpstr>
      <vt:lpstr>Каждая мокрая ветка оделась  в ледяной чехольчик.</vt:lpstr>
      <vt:lpstr>Работа с текстом</vt:lpstr>
      <vt:lpstr>Сел воробей на наклонный сучок – да и покатился вниз, как с горки.</vt:lpstr>
      <vt:lpstr>Работа с текстом</vt:lpstr>
      <vt:lpstr>Синица тоже поскользнулась – повисла вниз головой. </vt:lpstr>
      <vt:lpstr>Работа с текстом</vt:lpstr>
      <vt:lpstr>Ворона с лёту ухнула в самую гущину сучьев – вот наделала звону!</vt:lpstr>
      <vt:lpstr>Слайд 13</vt:lpstr>
      <vt:lpstr>Работа с текстом</vt:lpstr>
      <vt:lpstr>Работа с текстом</vt:lpstr>
      <vt:lpstr>Объясните орфограммы</vt:lpstr>
      <vt:lpstr>Объясните орфограммы</vt:lpstr>
      <vt:lpstr>Работа с текстом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Изложение. Весенний звон. </dc:title>
  <dc:creator>Алина</dc:creator>
  <cp:lastModifiedBy>Алина</cp:lastModifiedBy>
  <cp:revision>2</cp:revision>
  <dcterms:created xsi:type="dcterms:W3CDTF">2016-03-26T18:24:46Z</dcterms:created>
  <dcterms:modified xsi:type="dcterms:W3CDTF">2016-03-27T12:13:10Z</dcterms:modified>
</cp:coreProperties>
</file>