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1" r:id="rId4"/>
    <p:sldId id="263" r:id="rId5"/>
    <p:sldId id="264" r:id="rId6"/>
    <p:sldId id="267" r:id="rId7"/>
    <p:sldId id="265" r:id="rId8"/>
    <p:sldId id="266" r:id="rId9"/>
    <p:sldId id="268" r:id="rId10"/>
    <p:sldId id="289" r:id="rId11"/>
    <p:sldId id="271" r:id="rId12"/>
    <p:sldId id="272" r:id="rId13"/>
    <p:sldId id="290" r:id="rId14"/>
    <p:sldId id="275" r:id="rId15"/>
    <p:sldId id="282" r:id="rId16"/>
    <p:sldId id="291" r:id="rId17"/>
    <p:sldId id="276" r:id="rId18"/>
    <p:sldId id="286" r:id="rId19"/>
    <p:sldId id="287" r:id="rId20"/>
    <p:sldId id="281" r:id="rId21"/>
    <p:sldId id="285" r:id="rId22"/>
    <p:sldId id="277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3D75C-AC0E-47CB-80AD-5F8C6774C27B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76426-534B-476A-842C-96E018043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7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6426-534B-476A-842C-96E0180435F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023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94DB3-A7FC-41D6-8E0D-3166F0D98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555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yandex.ru/images/search?text=%D1%81%D0%BC%D0%B0%D0%B9%D0%BB%D0%B8%D0%BA%D0%B8%20%D0%BA%D0%B0%D1%80%D1%82%D0%B8%D0%BD%D0%BA%D0%B8%20%D0%B4%D0%BB%D1%8F%20%D0%B4%D0%B5%D1%82%D0%B5%D0%B9%20%D0%BD%D0%B0%20%D1%83%D1%80%D0%BE%D0%BA&amp;img_url=http://doc4web.ru/uploads/files/66/66002/hello_html_m16fef1c4.png&amp;pos=2&amp;rpt=simage&amp;stype=image&amp;lr=11179&amp;noreask=1&amp;source=wiz&amp;uinfo=sw-1441-sh-810-ww-1423-wh-678-pd-1-wp-16x9_1368x768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Pictures\Мои рисунки\Школа\учебные предметы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791" y="2135118"/>
            <a:ext cx="6160418" cy="415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01833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Муниципальное автономное общеобразовательное учреждение Белоярского района</a:t>
            </a:r>
          </a:p>
          <a:p>
            <a:pPr algn="ctr"/>
            <a:r>
              <a:rPr lang="ru-RU" dirty="0" smtClean="0"/>
              <a:t>«Средняя общеобразовательная школа </a:t>
            </a:r>
            <a:r>
              <a:rPr lang="ru-RU" dirty="0" err="1" smtClean="0"/>
              <a:t>п.Лыхма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математики в 4 классе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Единицы площади. Ар. Гектар.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6453336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288756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Автор: ПОСТНОВА СВЕТЛАНА ЮРЬЕВНА, учитель </a:t>
            </a:r>
            <a:r>
              <a:rPr lang="ru-RU" b="1" dirty="0"/>
              <a:t>начальных классов </a:t>
            </a:r>
          </a:p>
        </p:txBody>
      </p:sp>
    </p:spTree>
    <p:extLst>
      <p:ext uri="{BB962C8B-B14F-4D97-AF65-F5344CB8AC3E}">
        <p14:creationId xmlns:p14="http://schemas.microsoft.com/office/powerpoint/2010/main" val="239691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Olga\AppData\Local\Microsoft\Windows\Temporary Internet Files\Content.IE5\7HLTLIAV\MCj0238023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920"/>
            <a:ext cx="448627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684213" y="8367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Оцени себя!</a:t>
            </a:r>
          </a:p>
        </p:txBody>
      </p:sp>
    </p:spTree>
    <p:extLst>
      <p:ext uri="{BB962C8B-B14F-4D97-AF65-F5344CB8AC3E}">
        <p14:creationId xmlns:p14="http://schemas.microsoft.com/office/powerpoint/2010/main" val="30069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152" y="1412776"/>
            <a:ext cx="81785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Выразите в </a:t>
            </a:r>
            <a:r>
              <a:rPr lang="ru-RU" sz="4400" b="1" dirty="0">
                <a:solidFill>
                  <a:srgbClr val="C00000"/>
                </a:solidFill>
              </a:rPr>
              <a:t>м²</a:t>
            </a:r>
            <a:r>
              <a:rPr lang="ru-RU" sz="4400" dirty="0"/>
              <a:t>: </a:t>
            </a:r>
            <a:r>
              <a:rPr lang="ru-RU" sz="4400" b="1" dirty="0"/>
              <a:t>4 га; 5 га; 62а; 12а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5942" y="2492896"/>
            <a:ext cx="91499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Выразите в </a:t>
            </a:r>
            <a:r>
              <a:rPr lang="ru-RU" sz="4400" b="1" dirty="0">
                <a:solidFill>
                  <a:srgbClr val="C00000"/>
                </a:solidFill>
              </a:rPr>
              <a:t>а</a:t>
            </a:r>
            <a:r>
              <a:rPr lang="ru-RU" sz="4400" dirty="0"/>
              <a:t>: </a:t>
            </a:r>
            <a:r>
              <a:rPr lang="ru-RU" sz="4400" b="1" dirty="0"/>
              <a:t>27га;  8га 3 а;  96000 м²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3302" y="4064099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900 м² 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587" y="5157192"/>
            <a:ext cx="23323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13000 га </a:t>
            </a:r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684213" y="10017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Тренируемся!</a:t>
            </a:r>
            <a:r>
              <a:rPr lang="ru-RU" sz="7200" b="1" dirty="0" smtClean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7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510" y="3429000"/>
            <a:ext cx="4224469" cy="31683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48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684213" y="10017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Работа в парах</a:t>
            </a:r>
            <a:r>
              <a:rPr lang="ru-RU" sz="5400" b="1" dirty="0" smtClean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3168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 ряд:</a:t>
            </a:r>
          </a:p>
          <a:p>
            <a:r>
              <a:rPr lang="ru-RU" sz="4400" b="1" dirty="0"/>
              <a:t>с</a:t>
            </a:r>
            <a:r>
              <a:rPr lang="ru-RU" sz="4400" b="1" dirty="0" smtClean="0"/>
              <a:t>.92 № 2(а); № 3(а)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86237" y="2564904"/>
            <a:ext cx="3168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2</a:t>
            </a:r>
            <a:r>
              <a:rPr lang="ru-RU" sz="4400" b="1" dirty="0" smtClean="0">
                <a:solidFill>
                  <a:srgbClr val="C00000"/>
                </a:solidFill>
              </a:rPr>
              <a:t> ряд:</a:t>
            </a:r>
          </a:p>
          <a:p>
            <a:r>
              <a:rPr lang="ru-RU" sz="4400" b="1" dirty="0"/>
              <a:t>с</a:t>
            </a:r>
            <a:r>
              <a:rPr lang="ru-RU" sz="4400" b="1" dirty="0" smtClean="0"/>
              <a:t>.92 № 2(а); № 3(б)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36096" y="4077072"/>
            <a:ext cx="3168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3</a:t>
            </a:r>
            <a:r>
              <a:rPr lang="ru-RU" sz="4400" b="1" dirty="0" smtClean="0">
                <a:solidFill>
                  <a:srgbClr val="C00000"/>
                </a:solidFill>
              </a:rPr>
              <a:t> ряд:</a:t>
            </a:r>
          </a:p>
          <a:p>
            <a:r>
              <a:rPr lang="ru-RU" sz="4400" b="1" dirty="0"/>
              <a:t>с</a:t>
            </a:r>
            <a:r>
              <a:rPr lang="ru-RU" sz="4400" b="1" dirty="0" smtClean="0"/>
              <a:t>.92 № 2(а); № 3(в)</a:t>
            </a:r>
          </a:p>
        </p:txBody>
      </p:sp>
      <p:pic>
        <p:nvPicPr>
          <p:cNvPr id="2051" name="Picture 3" descr="C:\Users\user\Desktop\Pictures\Мои рисунки\Школа\на уроке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52736"/>
            <a:ext cx="3185451" cy="21863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5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Olga\AppData\Local\Microsoft\Windows\Temporary Internet Files\Content.IE5\7HLTLIAV\MCj0238023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920"/>
            <a:ext cx="448627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684213" y="8367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Оцени себя!</a:t>
            </a:r>
          </a:p>
        </p:txBody>
      </p:sp>
    </p:spTree>
    <p:extLst>
      <p:ext uri="{BB962C8B-B14F-4D97-AF65-F5344CB8AC3E}">
        <p14:creationId xmlns:p14="http://schemas.microsoft.com/office/powerpoint/2010/main" val="30069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Расположите </a:t>
            </a:r>
            <a:r>
              <a:rPr lang="ru-RU" sz="4400" b="1" dirty="0"/>
              <a:t>числа в порядке </a:t>
            </a:r>
            <a:r>
              <a:rPr lang="ru-RU" sz="4400" b="1" dirty="0" smtClean="0"/>
              <a:t>возрастания</a:t>
            </a:r>
            <a:r>
              <a:rPr lang="ru-RU" sz="4400" b="1" dirty="0"/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075482"/>
            <a:ext cx="90363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500 м²;  </a:t>
            </a:r>
            <a:r>
              <a:rPr lang="ru-RU" sz="4400" b="1" dirty="0" smtClean="0">
                <a:solidFill>
                  <a:srgbClr val="C00000"/>
                </a:solidFill>
              </a:rPr>
              <a:t> 400 </a:t>
            </a:r>
            <a:r>
              <a:rPr lang="ru-RU" sz="4400" b="1" dirty="0">
                <a:solidFill>
                  <a:srgbClr val="C00000"/>
                </a:solidFill>
              </a:rPr>
              <a:t>см²;  </a:t>
            </a:r>
            <a:r>
              <a:rPr lang="ru-RU" sz="4400" b="1" dirty="0" smtClean="0">
                <a:solidFill>
                  <a:srgbClr val="C00000"/>
                </a:solidFill>
              </a:rPr>
              <a:t> 3 </a:t>
            </a:r>
            <a:r>
              <a:rPr lang="ru-RU" sz="4400" b="1" dirty="0">
                <a:solidFill>
                  <a:srgbClr val="C00000"/>
                </a:solidFill>
              </a:rPr>
              <a:t>а;  </a:t>
            </a:r>
            <a:r>
              <a:rPr lang="ru-RU" sz="4400" b="1" dirty="0" smtClean="0">
                <a:solidFill>
                  <a:srgbClr val="C00000"/>
                </a:solidFill>
              </a:rPr>
              <a:t>  2 </a:t>
            </a:r>
            <a:r>
              <a:rPr lang="ru-RU" sz="4400" b="1" dirty="0">
                <a:solidFill>
                  <a:srgbClr val="C00000"/>
                </a:solidFill>
              </a:rPr>
              <a:t>см²</a:t>
            </a:r>
            <a:r>
              <a:rPr lang="ru-RU" sz="4400" b="1" dirty="0" smtClean="0">
                <a:solidFill>
                  <a:srgbClr val="C00000"/>
                </a:solidFill>
              </a:rPr>
              <a:t>;    7 га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106075"/>
            <a:ext cx="85042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2 см²; </a:t>
            </a:r>
            <a:r>
              <a:rPr lang="ru-RU" sz="4400" b="1" i="1" dirty="0" smtClean="0">
                <a:solidFill>
                  <a:srgbClr val="C00000"/>
                </a:solidFill>
              </a:rPr>
              <a:t>  400 </a:t>
            </a:r>
            <a:r>
              <a:rPr lang="ru-RU" sz="4400" b="1" i="1" dirty="0">
                <a:solidFill>
                  <a:srgbClr val="C00000"/>
                </a:solidFill>
              </a:rPr>
              <a:t>см²; </a:t>
            </a:r>
            <a:r>
              <a:rPr lang="ru-RU" sz="4400" b="1" i="1" dirty="0" smtClean="0">
                <a:solidFill>
                  <a:srgbClr val="C00000"/>
                </a:solidFill>
              </a:rPr>
              <a:t>  3 </a:t>
            </a:r>
            <a:r>
              <a:rPr lang="ru-RU" sz="4400" b="1" i="1" dirty="0">
                <a:solidFill>
                  <a:srgbClr val="C00000"/>
                </a:solidFill>
              </a:rPr>
              <a:t>а; </a:t>
            </a:r>
            <a:r>
              <a:rPr lang="ru-RU" sz="4400" b="1" i="1" dirty="0" smtClean="0">
                <a:solidFill>
                  <a:srgbClr val="C00000"/>
                </a:solidFill>
              </a:rPr>
              <a:t>  500 </a:t>
            </a:r>
            <a:r>
              <a:rPr lang="ru-RU" sz="4400" b="1" i="1" dirty="0">
                <a:solidFill>
                  <a:srgbClr val="C00000"/>
                </a:solidFill>
              </a:rPr>
              <a:t>м²; </a:t>
            </a:r>
            <a:r>
              <a:rPr lang="ru-RU" sz="4400" b="1" i="1" dirty="0" smtClean="0">
                <a:solidFill>
                  <a:srgbClr val="C00000"/>
                </a:solidFill>
              </a:rPr>
              <a:t>  7га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6" name="Picture 2" descr="C:\Users\user\Desktop\Pictures\Мои рисунки\Школа\Буратино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755" y="2996952"/>
            <a:ext cx="2658659" cy="36608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32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1746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Единицы площади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54355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5400" b="1" dirty="0" smtClean="0"/>
              <a:t>1 см²                              мм²</a:t>
            </a:r>
          </a:p>
          <a:p>
            <a:pPr>
              <a:lnSpc>
                <a:spcPct val="90000"/>
              </a:lnSpc>
              <a:buNone/>
            </a:pPr>
            <a:r>
              <a:rPr lang="ru-RU" sz="5400" b="1" dirty="0" smtClean="0"/>
              <a:t>1 </a:t>
            </a:r>
            <a:r>
              <a:rPr lang="ru-RU" sz="5400" b="1" dirty="0"/>
              <a:t>дм</a:t>
            </a:r>
            <a:r>
              <a:rPr lang="ru-RU" sz="5400" b="1" baseline="30000" dirty="0"/>
              <a:t>2                                            </a:t>
            </a:r>
            <a:r>
              <a:rPr lang="ru-RU" sz="5400" b="1" dirty="0"/>
              <a:t>см</a:t>
            </a:r>
            <a:r>
              <a:rPr lang="ru-RU" sz="5400" b="1" baseline="30000" dirty="0"/>
              <a:t>2</a:t>
            </a:r>
            <a:endParaRPr lang="ru-RU" sz="5400" b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5400" b="1" dirty="0" smtClean="0"/>
              <a:t>1 м</a:t>
            </a:r>
            <a:r>
              <a:rPr lang="ru-RU" sz="5400" b="1" baseline="30000" dirty="0" smtClean="0"/>
              <a:t>2                                                </a:t>
            </a:r>
            <a:r>
              <a:rPr lang="ru-RU" sz="5400" b="1" dirty="0" smtClean="0"/>
              <a:t>дм</a:t>
            </a:r>
            <a:r>
              <a:rPr lang="ru-RU" sz="5400" b="1" baseline="30000" dirty="0" smtClean="0"/>
              <a:t>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5400" b="1" dirty="0" smtClean="0"/>
              <a:t>1 а</a:t>
            </a:r>
            <a:r>
              <a:rPr lang="ru-RU" sz="5400" b="1" baseline="30000" dirty="0" smtClean="0"/>
              <a:t>                                                    </a:t>
            </a:r>
            <a:r>
              <a:rPr lang="ru-RU" sz="5400" b="1" dirty="0" smtClean="0"/>
              <a:t>м</a:t>
            </a:r>
            <a:r>
              <a:rPr lang="ru-RU" sz="5400" b="1" baseline="30000" dirty="0" smtClean="0"/>
              <a:t>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5400" b="1" dirty="0" smtClean="0"/>
              <a:t>1 га</a:t>
            </a:r>
            <a:r>
              <a:rPr lang="ru-RU" sz="5400" b="1" baseline="30000" dirty="0" smtClean="0"/>
              <a:t>                                             </a:t>
            </a:r>
            <a:r>
              <a:rPr lang="ru-RU" sz="5400" b="1" dirty="0" smtClean="0"/>
              <a:t>    а</a:t>
            </a:r>
            <a:r>
              <a:rPr lang="ru-RU" sz="5400" b="1" baseline="30000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5400" b="1" dirty="0" smtClean="0"/>
              <a:t>1 км</a:t>
            </a:r>
            <a:r>
              <a:rPr lang="ru-RU" sz="5400" b="1" baseline="30000" dirty="0" smtClean="0"/>
              <a:t>2                                              </a:t>
            </a:r>
            <a:r>
              <a:rPr lang="ru-RU" sz="5400" b="1" dirty="0" smtClean="0"/>
              <a:t>га</a:t>
            </a:r>
            <a:endParaRPr lang="ru-RU" sz="5400" b="1" baseline="30000" dirty="0" smtClean="0"/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2700338" y="1125538"/>
            <a:ext cx="3213100" cy="5472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273519412"/>
      </p:ext>
    </p:extLst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76" grpId="0" animBg="1"/>
      <p:bldP spid="2867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Olga\AppData\Local\Microsoft\Windows\Temporary Internet Files\Content.IE5\7HLTLIAV\MCj0238023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920"/>
            <a:ext cx="448627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684213" y="8367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Оцени себя!</a:t>
            </a:r>
          </a:p>
        </p:txBody>
      </p:sp>
    </p:spTree>
    <p:extLst>
      <p:ext uri="{BB962C8B-B14F-4D97-AF65-F5344CB8AC3E}">
        <p14:creationId xmlns:p14="http://schemas.microsoft.com/office/powerpoint/2010/main" val="30069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779251" y="184760"/>
            <a:ext cx="7772400" cy="22361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Домашнее задание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4971" y="1556792"/>
            <a:ext cx="68913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с</a:t>
            </a:r>
            <a:r>
              <a:rPr lang="ru-RU" sz="4400" b="1" dirty="0" smtClean="0"/>
              <a:t>. </a:t>
            </a:r>
            <a:r>
              <a:rPr lang="ru-RU" sz="4400" b="1" dirty="0"/>
              <a:t>92 </a:t>
            </a:r>
            <a:r>
              <a:rPr lang="ru-RU" sz="4400" b="1" dirty="0" smtClean="0"/>
              <a:t>  № </a:t>
            </a:r>
            <a:r>
              <a:rPr lang="ru-RU" sz="4400" b="1" dirty="0"/>
              <a:t>4 (б</a:t>
            </a:r>
            <a:r>
              <a:rPr lang="ru-RU" sz="4400" b="1" dirty="0" smtClean="0"/>
              <a:t>)</a:t>
            </a:r>
          </a:p>
          <a:p>
            <a:endParaRPr lang="ru-RU" sz="4400" b="1" dirty="0" smtClean="0"/>
          </a:p>
          <a:p>
            <a:r>
              <a:rPr lang="ru-RU" sz="4400" b="1" dirty="0" smtClean="0"/>
              <a:t>Составить и решить задачу </a:t>
            </a:r>
            <a:r>
              <a:rPr lang="ru-RU" sz="4400" b="1" dirty="0"/>
              <a:t>с новыми единицами измерения площади.</a:t>
            </a:r>
          </a:p>
        </p:txBody>
      </p:sp>
      <p:pic>
        <p:nvPicPr>
          <p:cNvPr id="3074" name="Picture 2" descr="C:\Users\user\Desktop\Pictures\Мои рисунки\Школа\ученик 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66" y="1321220"/>
            <a:ext cx="1747403" cy="263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35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Pictures\Мои рисунки\Школа\шк доска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173" y="1772816"/>
            <a:ext cx="645248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12"/>
          <p:cNvSpPr>
            <a:spLocks noChangeArrowheads="1" noChangeShapeType="1" noTextEdit="1"/>
          </p:cNvSpPr>
          <p:nvPr/>
        </p:nvSpPr>
        <p:spPr bwMode="auto">
          <a:xfrm rot="-911472">
            <a:off x="92710" y="525881"/>
            <a:ext cx="4932362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Что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можно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 измерить соткой?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606979" y="2441567"/>
            <a:ext cx="1512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сад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292080" y="2439524"/>
            <a:ext cx="259176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огород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338327" y="3199305"/>
            <a:ext cx="24846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стадион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419872" y="3968746"/>
            <a:ext cx="432154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площадь 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дачных участков </a:t>
            </a:r>
          </a:p>
        </p:txBody>
      </p:sp>
      <p:pic>
        <p:nvPicPr>
          <p:cNvPr id="8" name="Picture 2" descr="C:\Users\user\Desktop\Pictures\Мои рисунки\Школа\Буратино 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437936"/>
            <a:ext cx="3129275" cy="223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8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Pictures\Мои рисунки\Школа\Буратино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437936"/>
            <a:ext cx="3129275" cy="223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Pictures\Мои рисунки\Школа\шк доска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173" y="1772816"/>
            <a:ext cx="645248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308786" y="2456740"/>
            <a:ext cx="46811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поля 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 посевами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470367" y="3237572"/>
            <a:ext cx="43579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площадь 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города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359901" y="4107098"/>
            <a:ext cx="463002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площадь 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лесных угодий </a:t>
            </a:r>
          </a:p>
        </p:txBody>
      </p:sp>
      <p:sp>
        <p:nvSpPr>
          <p:cNvPr id="8" name="WordArt 12"/>
          <p:cNvSpPr>
            <a:spLocks noChangeArrowheads="1" noChangeShapeType="1" noTextEdit="1"/>
          </p:cNvSpPr>
          <p:nvPr/>
        </p:nvSpPr>
        <p:spPr bwMode="auto">
          <a:xfrm rot="-911472">
            <a:off x="92710" y="525881"/>
            <a:ext cx="4932362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Что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можно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 измерить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гектаром?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332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NOTEBO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54"/>
            <a:ext cx="6218238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 </a:t>
            </a:r>
          </a:p>
        </p:txBody>
      </p:sp>
      <p:pic>
        <p:nvPicPr>
          <p:cNvPr id="5124" name="Picture 6" descr="GEOME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583" y="1845619"/>
            <a:ext cx="2355904" cy="259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STENOP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818" y="353219"/>
            <a:ext cx="5327650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9"/>
          <p:cNvSpPr>
            <a:spLocks noChangeArrowheads="1"/>
          </p:cNvSpPr>
          <p:nvPr/>
        </p:nvSpPr>
        <p:spPr bwMode="auto">
          <a:xfrm>
            <a:off x="2627784" y="1484313"/>
            <a:ext cx="4679950" cy="200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sz="4000" dirty="0">
                <a:solidFill>
                  <a:srgbClr val="FF0066"/>
                </a:solidFill>
              </a:rPr>
              <a:t>    </a:t>
            </a:r>
            <a:r>
              <a:rPr lang="ru-RU" sz="4000" b="1" i="1" dirty="0" smtClean="0">
                <a:solidFill>
                  <a:srgbClr val="C00000"/>
                </a:solidFill>
              </a:rPr>
              <a:t>23 ноября.</a:t>
            </a:r>
            <a:endParaRPr lang="ru-RU" sz="4000" b="1" i="1" dirty="0">
              <a:solidFill>
                <a:srgbClr val="C00000"/>
              </a:solidFill>
            </a:endParaRPr>
          </a:p>
          <a:p>
            <a:pPr eaLnBrk="1" hangingPunct="1"/>
            <a:r>
              <a:rPr lang="ru-RU" sz="3600" b="1" i="1" dirty="0">
                <a:solidFill>
                  <a:srgbClr val="000099"/>
                </a:solidFill>
              </a:rPr>
              <a:t>  Классная работа.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ru-RU" sz="3600" b="1" i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72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87337"/>
            <a:ext cx="5718572" cy="9159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5400" b="1" dirty="0" smtClean="0">
                <a:solidFill>
                  <a:srgbClr val="C00000"/>
                </a:solidFill>
              </a:rPr>
              <a:t>Рефлексия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133600"/>
            <a:ext cx="8496300" cy="412115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A0A10"/>
                </a:solidFill>
              </a:rPr>
              <a:t>Что вам больше всего понравилось на уроке?</a:t>
            </a:r>
          </a:p>
          <a:p>
            <a:pPr eaLnBrk="1" hangingPunct="1"/>
            <a:r>
              <a:rPr lang="ru-RU" b="1" dirty="0" smtClean="0">
                <a:solidFill>
                  <a:srgbClr val="0A0A10"/>
                </a:solidFill>
              </a:rPr>
              <a:t>Какие трудности у вас возникли на уроке?</a:t>
            </a:r>
          </a:p>
          <a:p>
            <a:pPr eaLnBrk="1" hangingPunct="1"/>
            <a:r>
              <a:rPr lang="ru-RU" b="1" dirty="0" smtClean="0">
                <a:solidFill>
                  <a:srgbClr val="0A0A10"/>
                </a:solidFill>
              </a:rPr>
              <a:t>Как вы их преодолевали?</a:t>
            </a:r>
          </a:p>
          <a:p>
            <a:pPr eaLnBrk="1" hangingPunct="1"/>
            <a:r>
              <a:rPr lang="ru-RU" b="1" dirty="0" smtClean="0">
                <a:solidFill>
                  <a:srgbClr val="0A0A10"/>
                </a:solidFill>
              </a:rPr>
              <a:t>С каким настроением вы заканчиваете урок?</a:t>
            </a:r>
            <a:endParaRPr lang="ru-RU" sz="2800" b="1" dirty="0" smtClean="0"/>
          </a:p>
        </p:txBody>
      </p:sp>
      <p:pic>
        <p:nvPicPr>
          <p:cNvPr id="50180" name="Picture 4" descr="Удовольстви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71885">
            <a:off x="561602" y="404812"/>
            <a:ext cx="1692275" cy="15970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605" name="Picture 5" descr="В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7010">
            <a:off x="6732588" y="333375"/>
            <a:ext cx="1798637" cy="17399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533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43808" y="606388"/>
            <a:ext cx="5976664" cy="1108719"/>
          </a:xfrm>
        </p:spPr>
        <p:txBody>
          <a:bodyPr>
            <a:no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уроке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комфортно и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понятно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5" name="Рисунок 4" descr="http://im0-tub-ru.yandex.net/i?id=f0f7e329beb5ba369013cf9bd16a7652&amp;n=24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0" t="6683" r="1887" b="50000"/>
          <a:stretch/>
        </p:blipFill>
        <p:spPr bwMode="auto">
          <a:xfrm>
            <a:off x="928565" y="4725144"/>
            <a:ext cx="167024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0-tub-ru.yandex.net/i?id=f0f7e329beb5ba369013cf9bd16a7652&amp;n=24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4" r="64690" b="48600"/>
          <a:stretch/>
        </p:blipFill>
        <p:spPr bwMode="auto">
          <a:xfrm>
            <a:off x="899592" y="2492896"/>
            <a:ext cx="172819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0-tub-ru.yandex.net/i?id=f0f7e329beb5ba369013cf9bd16a7652&amp;n=24">
            <a:hlinkClick r:id="rId2" tgtFrame="&quot;_blank&quot;"/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3" t="6829" r="33499" b="50000"/>
          <a:stretch/>
        </p:blipFill>
        <p:spPr bwMode="auto">
          <a:xfrm>
            <a:off x="870619" y="332656"/>
            <a:ext cx="1728192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бъект 3"/>
          <p:cNvSpPr txBox="1">
            <a:spLocks/>
          </p:cNvSpPr>
          <p:nvPr/>
        </p:nvSpPr>
        <p:spPr>
          <a:xfrm>
            <a:off x="2912546" y="2534847"/>
            <a:ext cx="5976664" cy="1706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 немного затруднялся, не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понятно.</a:t>
            </a: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2912546" y="4725144"/>
            <a:ext cx="5976664" cy="11087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 было трудно, ничего не понял.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80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275" y="0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Лови ошибку!</a:t>
            </a:r>
            <a:br>
              <a:rPr lang="ru-RU" sz="5400" b="1" dirty="0">
                <a:solidFill>
                  <a:srgbClr val="C00000"/>
                </a:solidFill>
              </a:rPr>
            </a:br>
            <a:r>
              <a:rPr lang="ru-RU" b="1" dirty="0" smtClean="0"/>
              <a:t>1 </a:t>
            </a:r>
            <a:r>
              <a:rPr lang="ru-RU" b="1" dirty="0"/>
              <a:t>мм</a:t>
            </a:r>
            <a:r>
              <a:rPr lang="ru-RU" b="1" baseline="30000" dirty="0"/>
              <a:t>2</a:t>
            </a:r>
            <a:r>
              <a:rPr lang="ru-RU" b="1" dirty="0"/>
              <a:t>      </a:t>
            </a:r>
            <a:r>
              <a:rPr lang="ru-RU" b="1" dirty="0" smtClean="0"/>
              <a:t>   </a:t>
            </a:r>
            <a:r>
              <a:rPr lang="ru-RU" b="1" dirty="0"/>
              <a:t>1см</a:t>
            </a:r>
            <a:r>
              <a:rPr lang="ru-RU" b="1" baseline="30000" dirty="0"/>
              <a:t>2</a:t>
            </a:r>
            <a:r>
              <a:rPr lang="ru-RU" b="1" dirty="0"/>
              <a:t>       </a:t>
            </a:r>
            <a:r>
              <a:rPr lang="ru-RU" b="1" dirty="0" smtClean="0"/>
              <a:t>    1дм</a:t>
            </a:r>
            <a:r>
              <a:rPr lang="ru-RU" b="1" baseline="30000" dirty="0" smtClean="0"/>
              <a:t>2</a:t>
            </a:r>
            <a:r>
              <a:rPr lang="ru-RU" b="1" dirty="0" smtClean="0"/>
              <a:t>             1м</a:t>
            </a:r>
            <a:r>
              <a:rPr lang="ru-RU" b="1" baseline="30000" dirty="0" smtClean="0"/>
              <a:t>2</a:t>
            </a:r>
            <a:r>
              <a:rPr lang="ru-RU" b="1" dirty="0" smtClean="0"/>
              <a:t>          </a:t>
            </a:r>
            <a:r>
              <a:rPr lang="ru-RU" b="1" dirty="0"/>
              <a:t>1а     </a:t>
            </a:r>
            <a:r>
              <a:rPr lang="ru-RU" b="1" dirty="0" smtClean="0"/>
              <a:t>      1га                  </a:t>
            </a:r>
            <a:br>
              <a:rPr lang="ru-RU" b="1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b="1" dirty="0" smtClean="0"/>
              <a:t>100              </a:t>
            </a:r>
            <a:r>
              <a:rPr lang="ru-RU" b="1" dirty="0"/>
              <a:t>100   </a:t>
            </a:r>
            <a:r>
              <a:rPr lang="ru-RU" b="1" dirty="0" smtClean="0"/>
              <a:t>          </a:t>
            </a:r>
            <a:r>
              <a:rPr lang="ru-RU" b="1" dirty="0"/>
              <a:t>100 </a:t>
            </a:r>
            <a:r>
              <a:rPr lang="ru-RU" b="1" dirty="0" smtClean="0"/>
              <a:t>            </a:t>
            </a:r>
            <a:r>
              <a:rPr lang="ru-RU" b="1" dirty="0"/>
              <a:t>100  </a:t>
            </a:r>
            <a:r>
              <a:rPr lang="ru-RU" b="1" dirty="0" smtClean="0"/>
              <a:t>     </a:t>
            </a:r>
            <a:r>
              <a:rPr lang="ru-RU" b="1" dirty="0"/>
              <a:t>100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Rectangle 2"/>
          <p:cNvSpPr txBox="1">
            <a:spLocks/>
          </p:cNvSpPr>
          <p:nvPr/>
        </p:nvSpPr>
        <p:spPr>
          <a:xfrm>
            <a:off x="779251" y="184760"/>
            <a:ext cx="7772400" cy="22361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72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539749" y="1916832"/>
            <a:ext cx="4037013" cy="4497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dirty="0" smtClean="0"/>
              <a:t>4га=40000м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 </a:t>
            </a:r>
          </a:p>
          <a:p>
            <a:pPr>
              <a:defRPr/>
            </a:pPr>
            <a:r>
              <a:rPr lang="ru-RU" sz="4000" dirty="0" smtClean="0"/>
              <a:t>5га=500 м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 </a:t>
            </a:r>
          </a:p>
          <a:p>
            <a:pPr>
              <a:defRPr/>
            </a:pPr>
            <a:r>
              <a:rPr lang="ru-RU" sz="4000" dirty="0" smtClean="0"/>
              <a:t>62а=6200 м</a:t>
            </a:r>
            <a:r>
              <a:rPr lang="ru-RU" sz="4000" baseline="30000" dirty="0" smtClean="0"/>
              <a:t>2</a:t>
            </a:r>
          </a:p>
          <a:p>
            <a:pPr>
              <a:defRPr/>
            </a:pPr>
            <a:r>
              <a:rPr lang="ru-RU" sz="4000" dirty="0" smtClean="0"/>
              <a:t> 27га=270а </a:t>
            </a:r>
          </a:p>
          <a:p>
            <a:pPr>
              <a:defRPr/>
            </a:pPr>
            <a:r>
              <a:rPr lang="ru-RU" sz="4000" dirty="0" smtClean="0"/>
              <a:t>8га3а=830а </a:t>
            </a:r>
          </a:p>
          <a:p>
            <a:pPr>
              <a:defRPr/>
            </a:pPr>
            <a:r>
              <a:rPr lang="ru-RU" sz="4000" dirty="0" smtClean="0"/>
              <a:t>96000 м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=960а 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5289600" y="1923047"/>
            <a:ext cx="2625928" cy="44973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000" dirty="0" smtClean="0"/>
              <a:t>Верно!</a:t>
            </a:r>
          </a:p>
          <a:p>
            <a:pPr>
              <a:defRPr/>
            </a:pPr>
            <a:r>
              <a:rPr lang="ru-RU" sz="4000" dirty="0" smtClean="0"/>
              <a:t>Неверно!</a:t>
            </a:r>
          </a:p>
          <a:p>
            <a:pPr>
              <a:defRPr/>
            </a:pPr>
            <a:r>
              <a:rPr lang="ru-RU" sz="4000" dirty="0" smtClean="0"/>
              <a:t>Верно!</a:t>
            </a:r>
          </a:p>
          <a:p>
            <a:pPr>
              <a:defRPr/>
            </a:pPr>
            <a:r>
              <a:rPr lang="ru-RU" sz="4000" dirty="0" smtClean="0"/>
              <a:t>Неверно!</a:t>
            </a:r>
          </a:p>
          <a:p>
            <a:pPr>
              <a:defRPr/>
            </a:pPr>
            <a:r>
              <a:rPr lang="ru-RU" sz="4000" dirty="0" smtClean="0"/>
              <a:t>Неверно!</a:t>
            </a:r>
          </a:p>
          <a:p>
            <a:pPr>
              <a:defRPr/>
            </a:pPr>
            <a:r>
              <a:rPr lang="ru-RU" sz="4000" dirty="0" smtClean="0"/>
              <a:t>Верно!</a:t>
            </a:r>
          </a:p>
          <a:p>
            <a:pPr>
              <a:defRPr/>
            </a:pPr>
            <a:endParaRPr lang="ru-RU" dirty="0" smtClean="0"/>
          </a:p>
        </p:txBody>
      </p:sp>
      <p:sp>
        <p:nvSpPr>
          <p:cNvPr id="12" name="Выгнутая вниз стрелка 11"/>
          <p:cNvSpPr/>
          <p:nvPr/>
        </p:nvSpPr>
        <p:spPr>
          <a:xfrm>
            <a:off x="2267744" y="1196752"/>
            <a:ext cx="933624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низ стрелка 12"/>
          <p:cNvSpPr/>
          <p:nvPr/>
        </p:nvSpPr>
        <p:spPr>
          <a:xfrm>
            <a:off x="3265015" y="1196752"/>
            <a:ext cx="933624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низ стрелка 13"/>
          <p:cNvSpPr/>
          <p:nvPr/>
        </p:nvSpPr>
        <p:spPr>
          <a:xfrm>
            <a:off x="4355976" y="1196752"/>
            <a:ext cx="933624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>
            <a:off x="5402118" y="1196752"/>
            <a:ext cx="933624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>
            <a:off x="6335742" y="1215302"/>
            <a:ext cx="933624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Pictures\Мои рисунки\Школа\учебные предметы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0" y="41028"/>
            <a:ext cx="9128010" cy="605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79512" y="6072636"/>
            <a:ext cx="8784976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за урок! </a:t>
            </a:r>
            <a:endParaRPr lang="ru-RU" sz="36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17056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06759" y="273990"/>
            <a:ext cx="81827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Есть ли на рисунке равные фигуры?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84213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331913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331913" y="21336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331913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979613" y="2781300"/>
            <a:ext cx="720725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348038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3348038" y="21336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995738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3995738" y="21336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3995738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5435600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5435600" y="21336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6084888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7380288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8027988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8027988" y="21336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6732588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6732588" y="53006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7380288" y="53006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8027988" y="53006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8027988" y="46529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684213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1331913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1979613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1331913" y="53006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4716463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4067175" y="594995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4067175" y="53006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auto">
          <a:xfrm>
            <a:off x="4067175" y="46529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4067175" y="40052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3419475" y="400526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48711" y="2796454"/>
            <a:ext cx="473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7019925" y="4581525"/>
            <a:ext cx="473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7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3348038" y="4868863"/>
            <a:ext cx="473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6</a:t>
            </a:r>
          </a:p>
        </p:txBody>
      </p: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539750" y="4941888"/>
            <a:ext cx="473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5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5940425" y="3429000"/>
            <a:ext cx="473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3203575" y="1484313"/>
            <a:ext cx="473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7451725" y="2708275"/>
            <a:ext cx="473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4</a:t>
            </a:r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5435600" y="1484313"/>
            <a:ext cx="647700" cy="649287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8027988" y="2781300"/>
            <a:ext cx="647700" cy="649288"/>
          </a:xfrm>
          <a:prstGeom prst="rect">
            <a:avLst/>
          </a:prstGeom>
          <a:solidFill>
            <a:srgbClr val="FFFF66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9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3" y="548680"/>
            <a:ext cx="88681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переходе от 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меньших 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 измерения к  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большим выполняется…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812" y="1933675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деление</a:t>
            </a:r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105835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переходе от 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больших 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 к 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меньшим </a:t>
            </a:r>
            <a:r>
              <a:rPr lang="ru-RU" sz="4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выполняется </a:t>
            </a: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8245" y="4531274"/>
            <a:ext cx="4087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умножение</a:t>
            </a:r>
            <a:endParaRPr lang="ru-RU" sz="6000" b="1" dirty="0"/>
          </a:p>
        </p:txBody>
      </p:sp>
      <p:pic>
        <p:nvPicPr>
          <p:cNvPr id="6" name="Picture 2" descr="C:\Users\user\Desktop\Pictures\Мои рисунки\Школа\Буратино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4"/>
          <a:stretch/>
        </p:blipFill>
        <p:spPr bwMode="auto">
          <a:xfrm>
            <a:off x="179512" y="4531273"/>
            <a:ext cx="2085975" cy="20669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97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53285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км</a:t>
            </a:r>
            <a:r>
              <a:rPr lang="ru-RU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1 000 000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</a:t>
            </a:r>
            <a:r>
              <a:rPr lang="ru-RU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</a:t>
            </a:r>
            <a:r>
              <a:rPr lang="ru-RU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10 000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</a:t>
            </a:r>
            <a:r>
              <a:rPr lang="ru-RU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1629" y="2348880"/>
            <a:ext cx="46544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</a:t>
            </a:r>
            <a:r>
              <a:rPr lang="ru-RU" sz="4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100см</a:t>
            </a:r>
            <a:r>
              <a:rPr lang="ru-RU" sz="4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дм² =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10 000 мм²</a:t>
            </a:r>
          </a:p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см² = 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мм²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164" y="4480510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того, чтобы вычислить </a:t>
            </a:r>
            <a:r>
              <a:rPr lang="en-US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ru-RU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прямоугольника </a:t>
            </a:r>
            <a:r>
              <a:rPr lang="ru-RU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…</a:t>
            </a:r>
            <a:endParaRPr lang="ru-RU" sz="4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3358" y="5733256"/>
            <a:ext cx="7316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лину умножить на ширину</a:t>
            </a:r>
            <a:endParaRPr lang="ru-RU" sz="4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Users\user\Desktop\Pictures\Мои рисунки\Школа\Буратино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4"/>
          <a:stretch/>
        </p:blipFill>
        <p:spPr bwMode="auto">
          <a:xfrm>
            <a:off x="892010" y="2479653"/>
            <a:ext cx="2085975" cy="20669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38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Olga\AppData\Local\Microsoft\Windows\Temporary Internet Files\Content.IE5\7HLTLIAV\MCj0238023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920"/>
            <a:ext cx="448627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/>
          </p:cNvSpPr>
          <p:nvPr/>
        </p:nvSpPr>
        <p:spPr>
          <a:xfrm>
            <a:off x="684213" y="83671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7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Оцени себя!</a:t>
            </a:r>
          </a:p>
        </p:txBody>
      </p:sp>
    </p:spTree>
    <p:extLst>
      <p:ext uri="{BB962C8B-B14F-4D97-AF65-F5344CB8AC3E}">
        <p14:creationId xmlns:p14="http://schemas.microsoft.com/office/powerpoint/2010/main" val="127252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Расположите </a:t>
            </a:r>
            <a:r>
              <a:rPr lang="ru-RU" sz="4800" b="1" dirty="0">
                <a:solidFill>
                  <a:srgbClr val="C00000"/>
                </a:solidFill>
              </a:rPr>
              <a:t>числа в порядке </a:t>
            </a:r>
            <a:r>
              <a:rPr lang="ru-RU" sz="4800" b="1" dirty="0" smtClean="0">
                <a:solidFill>
                  <a:srgbClr val="C00000"/>
                </a:solidFill>
              </a:rPr>
              <a:t>возрастания</a:t>
            </a:r>
            <a:r>
              <a:rPr lang="ru-RU" sz="4800" b="1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075482"/>
            <a:ext cx="903638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600" b="1" dirty="0"/>
              <a:t>500 м²;  </a:t>
            </a:r>
            <a:r>
              <a:rPr lang="ru-RU" sz="4600" b="1" dirty="0" smtClean="0"/>
              <a:t>400 </a:t>
            </a:r>
            <a:r>
              <a:rPr lang="ru-RU" sz="4600" b="1" dirty="0"/>
              <a:t>см²;  </a:t>
            </a:r>
            <a:r>
              <a:rPr lang="ru-RU" sz="4600" b="1" dirty="0" smtClean="0"/>
              <a:t>3 </a:t>
            </a:r>
            <a:r>
              <a:rPr lang="ru-RU" sz="4600" b="1" dirty="0"/>
              <a:t>а;  </a:t>
            </a:r>
            <a:r>
              <a:rPr lang="ru-RU" sz="4600" b="1" dirty="0" smtClean="0"/>
              <a:t> 2 </a:t>
            </a:r>
            <a:r>
              <a:rPr lang="ru-RU" sz="4600" b="1" dirty="0"/>
              <a:t>см²</a:t>
            </a:r>
            <a:r>
              <a:rPr lang="ru-RU" sz="4600" b="1" dirty="0" smtClean="0"/>
              <a:t>;   7 га</a:t>
            </a:r>
            <a:endParaRPr lang="ru-RU" sz="4600" dirty="0"/>
          </a:p>
        </p:txBody>
      </p:sp>
      <p:pic>
        <p:nvPicPr>
          <p:cNvPr id="1026" name="Picture 2" descr="C:\Users\user\Desktop\Pictures\Мои рисунки\Школа\Буратино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2875701"/>
            <a:ext cx="2658659" cy="36608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8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NOTEBO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18238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/>
              <a:t> </a:t>
            </a:r>
          </a:p>
        </p:txBody>
      </p:sp>
      <p:pic>
        <p:nvPicPr>
          <p:cNvPr id="5124" name="Picture 6" descr="GEOME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750" y="1845618"/>
            <a:ext cx="2420745" cy="279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STENOP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5327650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9"/>
          <p:cNvSpPr>
            <a:spLocks noChangeArrowheads="1"/>
          </p:cNvSpPr>
          <p:nvPr/>
        </p:nvSpPr>
        <p:spPr bwMode="auto">
          <a:xfrm>
            <a:off x="1835696" y="1484313"/>
            <a:ext cx="5328692" cy="315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4000" dirty="0">
                <a:solidFill>
                  <a:srgbClr val="FF0066"/>
                </a:solidFill>
              </a:rPr>
              <a:t>    </a:t>
            </a:r>
            <a:r>
              <a:rPr lang="ru-RU" sz="4000" b="1" i="1" dirty="0" smtClean="0">
                <a:solidFill>
                  <a:srgbClr val="C00000"/>
                </a:solidFill>
              </a:rPr>
              <a:t>Тема урока</a:t>
            </a:r>
          </a:p>
          <a:p>
            <a:pPr algn="ctr" eaLnBrk="1" hangingPunct="1"/>
            <a:endParaRPr lang="ru-RU" sz="4000" b="1" i="1" dirty="0">
              <a:solidFill>
                <a:srgbClr val="FF0066"/>
              </a:solidFill>
            </a:endParaRPr>
          </a:p>
          <a:p>
            <a:pPr algn="ctr" eaLnBrk="1" hangingPunct="1"/>
            <a:r>
              <a:rPr lang="ru-RU" sz="3600" b="1" i="1" dirty="0">
                <a:solidFill>
                  <a:srgbClr val="000099"/>
                </a:solidFill>
              </a:rPr>
              <a:t>  Н</a:t>
            </a:r>
            <a:r>
              <a:rPr lang="ru-RU" sz="3600" b="1" i="1" dirty="0" smtClean="0">
                <a:solidFill>
                  <a:srgbClr val="000099"/>
                </a:solidFill>
              </a:rPr>
              <a:t>овые единицы площади</a:t>
            </a:r>
            <a:endParaRPr lang="ru-RU" sz="3600" b="1" i="1" dirty="0">
              <a:solidFill>
                <a:srgbClr val="000099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ru-RU" sz="3600" b="1" i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37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3284984"/>
            <a:ext cx="6444393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/>
              <a:t>1 а = 100 м²        </a:t>
            </a:r>
            <a:endParaRPr lang="ru-RU" sz="7200" b="1" dirty="0" smtClean="0"/>
          </a:p>
          <a:p>
            <a:r>
              <a:rPr lang="ru-RU" sz="7200" b="1" dirty="0" smtClean="0"/>
              <a:t>1 га = 100 </a:t>
            </a:r>
            <a:r>
              <a:rPr lang="ru-RU" sz="7200" b="1" dirty="0"/>
              <a:t>а </a:t>
            </a:r>
            <a:endParaRPr lang="ru-RU" sz="7200" b="1" dirty="0" smtClean="0"/>
          </a:p>
          <a:p>
            <a:r>
              <a:rPr lang="ru-RU" sz="7200" b="1" dirty="0" smtClean="0"/>
              <a:t>1 а =10000 </a:t>
            </a:r>
            <a:r>
              <a:rPr lang="ru-RU" sz="7200" b="1" dirty="0"/>
              <a:t>м²</a:t>
            </a:r>
            <a:endParaRPr lang="ru-RU" sz="7200" dirty="0"/>
          </a:p>
        </p:txBody>
      </p:sp>
      <p:sp>
        <p:nvSpPr>
          <p:cNvPr id="3" name="Rectangle 2"/>
          <p:cNvSpPr txBox="1">
            <a:spLocks/>
          </p:cNvSpPr>
          <p:nvPr/>
        </p:nvSpPr>
        <p:spPr>
          <a:xfrm>
            <a:off x="684213" y="10017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Запомни!</a:t>
            </a:r>
            <a:r>
              <a:rPr lang="ru-RU" sz="7200" b="1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АР</a:t>
            </a:r>
            <a:endParaRPr lang="ru-RU" sz="7200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139952" y="2132856"/>
            <a:ext cx="86409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129900" y="3284984"/>
            <a:ext cx="73824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411760" y="22930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ГЕКТАР</a:t>
            </a:r>
            <a:endParaRPr lang="ru-RU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28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434</Words>
  <Application>Microsoft Office PowerPoint</Application>
  <PresentationFormat>Экран (4:3)</PresentationFormat>
  <Paragraphs>105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Единицы площади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Начальные4</cp:lastModifiedBy>
  <cp:revision>30</cp:revision>
  <dcterms:created xsi:type="dcterms:W3CDTF">2015-11-21T14:43:10Z</dcterms:created>
  <dcterms:modified xsi:type="dcterms:W3CDTF">2016-03-31T12:12:51Z</dcterms:modified>
</cp:coreProperties>
</file>