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2" r:id="rId4"/>
    <p:sldId id="284" r:id="rId5"/>
    <p:sldId id="295" r:id="rId6"/>
    <p:sldId id="298" r:id="rId7"/>
    <p:sldId id="297" r:id="rId8"/>
    <p:sldId id="287" r:id="rId9"/>
    <p:sldId id="259" r:id="rId10"/>
    <p:sldId id="272" r:id="rId11"/>
    <p:sldId id="265" r:id="rId12"/>
    <p:sldId id="28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00FF00"/>
    <a:srgbClr val="ADBFF1"/>
    <a:srgbClr val="996633"/>
    <a:srgbClr val="3399FF"/>
    <a:srgbClr val="99CC00"/>
    <a:srgbClr val="FF0000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608119-07A9-44A6-96B8-FB2854F6A0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16E96-8A2E-4977-9BEE-B19F917BEC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E3A98C-C9F3-4846-A586-1D06E08F6A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2B43A-147D-4C07-9483-D688C68347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738C0-A09A-482D-8A95-30CB866CA5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CC55D4-EF9E-478A-B664-C371195130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87F3C-0A67-485E-BECA-32980FB194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8AF79-C9FE-4086-9BD0-CE95981E2B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C829B2-948B-4505-8CC2-981052C308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7D08A4-E86E-4549-B841-660C5906FA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A68A8D-EFE4-4B41-8632-29FF0172BE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C8716783-6BAE-449F-A150-D272F0EE87D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13" Type="http://schemas.openxmlformats.org/officeDocument/2006/relationships/image" Target="../media/image30.png"/><Relationship Id="rId3" Type="http://schemas.openxmlformats.org/officeDocument/2006/relationships/image" Target="../media/image20.gif"/><Relationship Id="rId7" Type="http://schemas.openxmlformats.org/officeDocument/2006/relationships/image" Target="../media/image24.gif"/><Relationship Id="rId12" Type="http://schemas.openxmlformats.org/officeDocument/2006/relationships/image" Target="../media/image29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23.gif"/><Relationship Id="rId11" Type="http://schemas.openxmlformats.org/officeDocument/2006/relationships/image" Target="../media/image28.gif"/><Relationship Id="rId5" Type="http://schemas.openxmlformats.org/officeDocument/2006/relationships/image" Target="../media/image22.gif"/><Relationship Id="rId10" Type="http://schemas.openxmlformats.org/officeDocument/2006/relationships/image" Target="../media/image27.gif"/><Relationship Id="rId4" Type="http://schemas.openxmlformats.org/officeDocument/2006/relationships/image" Target="../media/image21.jpeg"/><Relationship Id="rId9" Type="http://schemas.openxmlformats.org/officeDocument/2006/relationships/image" Target="../media/image2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8;&#1072;&#1090;&#1100;&#1103;&#1085;&#1072;\Desktop\&#1082;%20&#1086;&#1090;&#1082;&#1088;&#1099;&#1090;&#1086;&#1084;&#1091;%20&#1091;&#1088;&#1086;&#1082;&#1091;\Gruppa-SPEYSkosmos-S&#1048;NEVA-(muzofon.com).mp3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8662" y="1785926"/>
            <a:ext cx="7486648" cy="12858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3108" y="5357802"/>
            <a:ext cx="5572164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Урок математики и окружающего мира в 1 «Б» классе.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9" name="Picture 7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742113"/>
          </a:xfrm>
          <a:prstGeom prst="rect">
            <a:avLst/>
          </a:prstGeom>
          <a:solidFill>
            <a:srgbClr val="DDDDDD"/>
          </a:solidFill>
        </p:spPr>
      </p:pic>
      <p:sp>
        <p:nvSpPr>
          <p:cNvPr id="33796" name="Text Box 4"/>
          <p:cNvSpPr txBox="1">
            <a:spLocks noGrp="1" noChangeArrowheads="1"/>
          </p:cNvSpPr>
          <p:nvPr>
            <p:ph type="body" idx="1"/>
          </p:nvPr>
        </p:nvSpPr>
        <p:spPr>
          <a:xfrm>
            <a:off x="468313" y="4581525"/>
            <a:ext cx="8218487" cy="990615"/>
          </a:xfrm>
          <a:solidFill>
            <a:srgbClr val="DDDDDD"/>
          </a:solidFill>
          <a:ln w="38100">
            <a:solidFill>
              <a:schemeClr val="bg2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 sz="2800" dirty="0"/>
              <a:t>	</a:t>
            </a:r>
            <a:r>
              <a:rPr lang="ru-RU" sz="2800" dirty="0" smtClean="0"/>
              <a:t> Первое звено  - 10 см, второе звено- на 2см короче.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33797" name="Picture 5" descr="3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1071546"/>
            <a:ext cx="3313112" cy="3227387"/>
          </a:xfrm>
          <a:prstGeom prst="rect">
            <a:avLst/>
          </a:prstGeom>
          <a:noFill/>
        </p:spPr>
      </p:pic>
      <p:pic>
        <p:nvPicPr>
          <p:cNvPr id="5122" name="Picture 2" descr="hello_html_1cf31b0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357166"/>
            <a:ext cx="1985955" cy="259844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00100" y="6072206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10 – 2 = 8 см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0" name="Picture 2" descr="78372451_4059800_1223222396_gifs_blings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2857500" cy="2609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Задача </a:t>
            </a:r>
            <a:endParaRPr lang="ru-RU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0298" y="2714620"/>
            <a:ext cx="4429156" cy="2428892"/>
          </a:xfrm>
          <a:solidFill>
            <a:srgbClr val="DFDA00"/>
          </a:solidFill>
          <a:ln w="38100">
            <a:solidFill>
              <a:srgbClr val="CC6600"/>
            </a:solidFill>
          </a:ln>
        </p:spPr>
        <p:txBody>
          <a:bodyPr/>
          <a:lstStyle/>
          <a:p>
            <a:pPr>
              <a:lnSpc>
                <a:spcPct val="200000"/>
              </a:lnSpc>
              <a:buFontTx/>
              <a:buNone/>
            </a:pPr>
            <a:r>
              <a:rPr lang="ru-RU" sz="2800" b="1" dirty="0" smtClean="0">
                <a:latin typeface="Comic Sans MS" pitchFamily="66" charset="0"/>
              </a:rPr>
              <a:t>Петя – 16 с.</a:t>
            </a:r>
          </a:p>
          <a:p>
            <a:pPr>
              <a:lnSpc>
                <a:spcPct val="200000"/>
              </a:lnSpc>
              <a:buFontTx/>
              <a:buNone/>
            </a:pPr>
            <a:r>
              <a:rPr lang="ru-RU" sz="2800" b="1" dirty="0" smtClean="0">
                <a:latin typeface="Comic Sans MS" pitchFamily="66" charset="0"/>
              </a:rPr>
              <a:t>Вася - ?, на 6 с. м.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357298"/>
            <a:ext cx="878684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ru-RU" b="1" dirty="0" smtClean="0"/>
              <a:t>Петя увидел в телескоп 16 созвездий, а Вася – на 6 меньше. Сколько созвездий увидел Вася?</a:t>
            </a:r>
            <a:endParaRPr lang="ru-RU" dirty="0"/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 rot="16200000" flipV="1">
            <a:off x="5322099" y="3250405"/>
            <a:ext cx="928694" cy="857256"/>
          </a:xfrm>
          <a:prstGeom prst="bentConnector3">
            <a:avLst>
              <a:gd name="adj1" fmla="val 99988"/>
            </a:avLst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857620" y="4357694"/>
            <a:ext cx="21431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57290" y="5429264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16 - 6 = 10 (с.)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</p:spPr>
      </p:pic>
      <p:pic>
        <p:nvPicPr>
          <p:cNvPr id="9222" name="Picture 6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</p:spPr>
      </p:pic>
      <p:pic>
        <p:nvPicPr>
          <p:cNvPr id="9223" name="Picture 7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</p:spPr>
      </p:pic>
      <p:pic>
        <p:nvPicPr>
          <p:cNvPr id="9224" name="Picture 8" descr="black4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6200000">
            <a:off x="-33337" y="5857875"/>
            <a:ext cx="1428750" cy="571500"/>
          </a:xfrm>
          <a:prstGeom prst="rect">
            <a:avLst/>
          </a:prstGeom>
          <a:noFill/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23696382">
            <a:off x="4211638" y="1700213"/>
            <a:ext cx="1657350" cy="1104900"/>
          </a:xfrm>
          <a:prstGeom prst="rect">
            <a:avLst/>
          </a:prstGeom>
          <a:noFill/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</p:spPr>
      </p:pic>
      <p:pic>
        <p:nvPicPr>
          <p:cNvPr id="925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  <p:bldP spid="9227" grpId="0" animBg="1"/>
      <p:bldP spid="9227" grpId="1" animBg="1"/>
      <p:bldP spid="9227" grpId="2" animBg="1"/>
      <p:bldP spid="9231" grpId="0" animBg="1"/>
      <p:bldP spid="9231" grpId="1" animBg="1"/>
      <p:bldP spid="9233" grpId="0" animBg="1"/>
      <p:bldP spid="9233" grpId="1" animBg="1"/>
      <p:bldP spid="9234" grpId="0" animBg="1"/>
      <p:bldP spid="9234" grpId="1" animBg="1"/>
      <p:bldP spid="9235" grpId="0" animBg="1"/>
      <p:bldP spid="9235" grpId="1" animBg="1"/>
      <p:bldP spid="9236" grpId="0" animBg="1"/>
      <p:bldP spid="923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тьяна\Desktop\arth (17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69463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357166"/>
            <a:ext cx="4714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dirty="0" smtClean="0">
                <a:solidFill>
                  <a:srgbClr val="FFC000"/>
                </a:solidFill>
              </a:rPr>
              <a:t>Блиц-опрос 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643050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1.Что такое Солнце?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428868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2. Что такое звезды?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3286124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3.Как называется наша планета?</a:t>
            </a:r>
          </a:p>
          <a:p>
            <a:r>
              <a:rPr lang="ru-RU" sz="3200" dirty="0" smtClean="0">
                <a:solidFill>
                  <a:srgbClr val="FFC000"/>
                </a:solidFill>
              </a:rPr>
              <a:t>4.Что является спутником Земли?</a:t>
            </a:r>
          </a:p>
          <a:p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4857760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5.Что такое созвездие?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472" y="5500701"/>
            <a:ext cx="8572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6.</a:t>
            </a:r>
            <a:r>
              <a:rPr lang="ru-RU" sz="3200" spc="600" dirty="0" smtClean="0">
                <a:ln w="38100"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Что изучает астроном?</a:t>
            </a:r>
          </a:p>
          <a:p>
            <a:pPr algn="just"/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1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14282" y="0"/>
            <a:ext cx="1128154" cy="171448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425966" y="3167390"/>
            <a:ext cx="292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25966" y="3167390"/>
            <a:ext cx="2920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21506" name="Picture 2" descr="Поздравлялка Детки ЛЕТО-ОСЕНЬ 2009. - Форум хабаровских родителей ХабМам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428736"/>
            <a:ext cx="2924175" cy="1343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Татьяна\Desktop\arth (17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6" cy="6946360"/>
          </a:xfrm>
          <a:prstGeom prst="rect">
            <a:avLst/>
          </a:prstGeom>
          <a:noFill/>
        </p:spPr>
      </p:pic>
      <p:pic>
        <p:nvPicPr>
          <p:cNvPr id="10242" name="Picture 2" descr="http://uslide.ru/images/2/8550/960/img2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358346" cy="7286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214290"/>
            <a:ext cx="8572560" cy="6500858"/>
          </a:xfrm>
          <a:solidFill>
            <a:srgbClr val="ADBFF1"/>
          </a:solidFill>
          <a:ln w="38100">
            <a:solidFill>
              <a:srgbClr val="3399FF"/>
            </a:solidFill>
          </a:ln>
        </p:spPr>
        <p:txBody>
          <a:bodyPr/>
          <a:lstStyle/>
          <a:p>
            <a:pPr algn="ctr">
              <a:buFontTx/>
              <a:buNone/>
            </a:pPr>
            <a:r>
              <a:rPr lang="ru-RU" dirty="0">
                <a:latin typeface="Comic Sans MS" pitchFamily="66" charset="0"/>
              </a:rPr>
              <a:t>Каждый год 12 апреля в нашей</a:t>
            </a:r>
          </a:p>
          <a:p>
            <a:pPr algn="ctr">
              <a:buFontTx/>
              <a:buNone/>
            </a:pPr>
            <a:r>
              <a:rPr lang="ru-RU" dirty="0">
                <a:latin typeface="Comic Sans MS" pitchFamily="66" charset="0"/>
              </a:rPr>
              <a:t>стране отмечается </a:t>
            </a:r>
          </a:p>
          <a:p>
            <a:pPr algn="r">
              <a:buFontTx/>
              <a:buNone/>
            </a:pPr>
            <a:r>
              <a:rPr lang="ru-RU" u="sng" dirty="0">
                <a:solidFill>
                  <a:srgbClr val="FF0000"/>
                </a:solidFill>
                <a:latin typeface="Comic Sans MS" pitchFamily="66" charset="0"/>
              </a:rPr>
              <a:t>День космонавтики</a:t>
            </a:r>
            <a:r>
              <a:rPr lang="ru-RU" dirty="0">
                <a:latin typeface="Comic Sans MS" pitchFamily="66" charset="0"/>
              </a:rPr>
              <a:t> </a:t>
            </a:r>
          </a:p>
          <a:p>
            <a:pPr algn="r">
              <a:buFontTx/>
              <a:buNone/>
            </a:pPr>
            <a:r>
              <a:rPr lang="ru-RU" dirty="0">
                <a:latin typeface="Comic Sans MS" pitchFamily="66" charset="0"/>
              </a:rPr>
              <a:t>в </a:t>
            </a:r>
            <a:r>
              <a:rPr lang="ru-RU" dirty="0" smtClean="0">
                <a:latin typeface="Comic Sans MS" pitchFamily="66" charset="0"/>
              </a:rPr>
              <a:t>ознаменование</a:t>
            </a:r>
          </a:p>
          <a:p>
            <a:pPr algn="r">
              <a:buFontTx/>
              <a:buNone/>
            </a:pP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первого полёта </a:t>
            </a:r>
          </a:p>
          <a:p>
            <a:pPr algn="r">
              <a:buFontTx/>
              <a:buNone/>
            </a:pPr>
            <a:r>
              <a:rPr lang="ru-RU" dirty="0">
                <a:latin typeface="Comic Sans MS" pitchFamily="66" charset="0"/>
              </a:rPr>
              <a:t>человека в космос.</a:t>
            </a:r>
          </a:p>
        </p:txBody>
      </p:sp>
      <p:pic>
        <p:nvPicPr>
          <p:cNvPr id="1026" name="Picture 2" descr="C:\Users\Татьяна\Desktop\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857364"/>
            <a:ext cx="4381504" cy="428628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929190" y="4000504"/>
            <a:ext cx="37147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 2016 году наша страна </a:t>
            </a:r>
            <a:r>
              <a:rPr lang="ru-RU" b="1" smtClean="0"/>
              <a:t>празднует 55-ю годовщину </a:t>
            </a:r>
            <a:r>
              <a:rPr lang="ru-RU" b="1" dirty="0" smtClean="0"/>
              <a:t>полета Юрия Гагарина в космос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bigslide.ru/images/22/21208/960/img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149 из 8609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68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43240" y="714356"/>
            <a:ext cx="44291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rgbClr val="FFC000"/>
                </a:solidFill>
              </a:rPr>
              <a:t>Устный счет</a:t>
            </a:r>
            <a:endParaRPr lang="ru-RU" sz="44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1785926"/>
            <a:ext cx="70009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Сколько ушей у двух мышей?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Сколько хвостов у трех котов?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-Назовите двузначные числа от 10 до 20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Назовите число, состоящее из 1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и 8 ед., 1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и 9 ед. 2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и 0 ед. 1 </a:t>
            </a:r>
            <a:r>
              <a:rPr lang="ru-RU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дес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и 0 ед.</a:t>
            </a:r>
          </a:p>
          <a:p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000636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0+6 6+3  9+1  10+7 17-7  10+10 20-1 19-10 9-9</a:t>
            </a:r>
          </a:p>
          <a:p>
            <a:pPr algn="ctr"/>
            <a:endParaRPr lang="ru-RU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14290"/>
            <a:ext cx="2286000" cy="20478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000100" y="4357694"/>
            <a:ext cx="69294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C000"/>
                </a:solidFill>
              </a:rPr>
              <a:t>Круговые примеры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а 149 из 8609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6884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1538" y="500042"/>
          <a:ext cx="7215240" cy="1785950"/>
        </p:xfrm>
        <a:graphic>
          <a:graphicData uri="http://schemas.openxmlformats.org/drawingml/2006/table">
            <a:tbl>
              <a:tblPr/>
              <a:tblGrid>
                <a:gridCol w="901905"/>
                <a:gridCol w="901905"/>
                <a:gridCol w="901905"/>
                <a:gridCol w="901905"/>
                <a:gridCol w="901905"/>
                <a:gridCol w="901905"/>
                <a:gridCol w="901905"/>
                <a:gridCol w="901905"/>
              </a:tblGrid>
              <a:tr h="892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9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0" dirty="0" err="1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</a:t>
                      </a:r>
                      <a:endParaRPr lang="ru-RU" sz="4400" b="0" dirty="0">
                        <a:solidFill>
                          <a:srgbClr val="FFC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0" dirty="0" err="1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  <a:endParaRPr lang="ru-RU" sz="4400" b="0" dirty="0">
                        <a:solidFill>
                          <a:srgbClr val="FFC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4400" b="0" dirty="0">
                          <a:solidFill>
                            <a:srgbClr val="FFC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" name="Picture 4" descr="Картинка 23 из 467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14282" y="2451244"/>
            <a:ext cx="3071834" cy="4256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286116" y="3500438"/>
            <a:ext cx="5072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 о </a:t>
            </a:r>
            <a:r>
              <a:rPr lang="ru-RU" sz="3600" b="1" dirty="0" err="1" smtClean="0">
                <a:solidFill>
                  <a:schemeClr val="bg1"/>
                </a:solidFill>
              </a:rPr>
              <a:t>з</a:t>
            </a:r>
            <a:r>
              <a:rPr lang="ru-RU" sz="3600" b="1" dirty="0" smtClean="0">
                <a:solidFill>
                  <a:schemeClr val="bg1"/>
                </a:solidFill>
              </a:rPr>
              <a:t> в е </a:t>
            </a:r>
            <a:r>
              <a:rPr lang="ru-RU" sz="3600" b="1" dirty="0" err="1" smtClean="0">
                <a:solidFill>
                  <a:schemeClr val="bg1"/>
                </a:solidFill>
              </a:rPr>
              <a:t>з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err="1" smtClean="0">
                <a:solidFill>
                  <a:schemeClr val="bg1"/>
                </a:solidFill>
              </a:rPr>
              <a:t>д</a:t>
            </a:r>
            <a:r>
              <a:rPr lang="ru-RU" sz="3600" b="1" dirty="0" smtClean="0">
                <a:solidFill>
                  <a:schemeClr val="bg1"/>
                </a:solidFill>
              </a:rPr>
              <a:t> и е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6911975" cy="1152525"/>
          </a:xfrm>
        </p:spPr>
        <p:txBody>
          <a:bodyPr/>
          <a:lstStyle/>
          <a:p>
            <a:endParaRPr lang="ru-RU" b="1">
              <a:solidFill>
                <a:schemeClr val="hlink"/>
              </a:solidFill>
            </a:endParaRP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2916238" y="1268413"/>
            <a:ext cx="471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endParaRPr lang="ru-RU" sz="1800" b="0">
              <a:effectLst/>
              <a:latin typeface="Arial" charset="0"/>
            </a:endParaRPr>
          </a:p>
        </p:txBody>
      </p:sp>
      <p:sp>
        <p:nvSpPr>
          <p:cNvPr id="75781" name="AutoShape 5"/>
          <p:cNvSpPr>
            <a:spLocks noChangeArrowheads="1"/>
          </p:cNvSpPr>
          <p:nvPr/>
        </p:nvSpPr>
        <p:spPr bwMode="auto">
          <a:xfrm>
            <a:off x="6516688" y="549275"/>
            <a:ext cx="647700" cy="576263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786" name="AutoShape 10"/>
          <p:cNvSpPr>
            <a:spLocks noChangeArrowheads="1"/>
          </p:cNvSpPr>
          <p:nvPr/>
        </p:nvSpPr>
        <p:spPr bwMode="auto">
          <a:xfrm>
            <a:off x="2843213" y="5300663"/>
            <a:ext cx="647700" cy="576262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787" name="AutoShape 11"/>
          <p:cNvSpPr>
            <a:spLocks noChangeArrowheads="1"/>
          </p:cNvSpPr>
          <p:nvPr/>
        </p:nvSpPr>
        <p:spPr bwMode="auto">
          <a:xfrm>
            <a:off x="7524750" y="3644900"/>
            <a:ext cx="647700" cy="576263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5788" name="AutoShape 12"/>
          <p:cNvSpPr>
            <a:spLocks noChangeArrowheads="1"/>
          </p:cNvSpPr>
          <p:nvPr/>
        </p:nvSpPr>
        <p:spPr bwMode="auto">
          <a:xfrm>
            <a:off x="539750" y="1412875"/>
            <a:ext cx="647700" cy="576263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0" name="Gruppa-SPEYSkosmos-SИNEVA-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86776" y="6143644"/>
            <a:ext cx="304800" cy="304800"/>
          </a:xfrm>
          <a:prstGeom prst="rect">
            <a:avLst/>
          </a:prstGeom>
        </p:spPr>
      </p:pic>
      <p:pic>
        <p:nvPicPr>
          <p:cNvPr id="11" name="Picture 2" descr="Картинка 80 из 36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" name="Picture 6" descr="r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389432">
            <a:off x="5480758" y="4090999"/>
            <a:ext cx="2861903" cy="16842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33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1337"/>
                            </p:stCondLst>
                            <p:childTnLst>
                              <p:par>
                                <p:cTn id="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285728"/>
            <a:ext cx="607223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Числовые звезды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285860"/>
            <a:ext cx="5122863" cy="4895850"/>
          </a:xfrm>
          <a:solidFill>
            <a:srgbClr val="FFCC66"/>
          </a:solidFill>
          <a:ln w="38100">
            <a:solidFill>
              <a:srgbClr val="669900"/>
            </a:solidFill>
          </a:ln>
        </p:spPr>
        <p:txBody>
          <a:bodyPr/>
          <a:lstStyle/>
          <a:p>
            <a:pPr>
              <a:buNone/>
            </a:pPr>
            <a:r>
              <a:rPr lang="ru-RU" sz="2800" dirty="0">
                <a:latin typeface="Comic Sans MS" pitchFamily="66" charset="0"/>
              </a:rPr>
              <a:t>	</a:t>
            </a:r>
          </a:p>
        </p:txBody>
      </p:sp>
      <p:sp>
        <p:nvSpPr>
          <p:cNvPr id="13" name="5-конечная звезда 12"/>
          <p:cNvSpPr/>
          <p:nvPr/>
        </p:nvSpPr>
        <p:spPr>
          <a:xfrm>
            <a:off x="1000100" y="1643050"/>
            <a:ext cx="1571636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19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5-конечная звезда 13"/>
          <p:cNvSpPr/>
          <p:nvPr/>
        </p:nvSpPr>
        <p:spPr>
          <a:xfrm>
            <a:off x="1000100" y="3000372"/>
            <a:ext cx="1571636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15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" name="5-конечная звезда 14"/>
          <p:cNvSpPr/>
          <p:nvPr/>
        </p:nvSpPr>
        <p:spPr>
          <a:xfrm>
            <a:off x="3428992" y="1571612"/>
            <a:ext cx="1571636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5-конечная звезда 15"/>
          <p:cNvSpPr/>
          <p:nvPr/>
        </p:nvSpPr>
        <p:spPr>
          <a:xfrm>
            <a:off x="3643306" y="4786322"/>
            <a:ext cx="1571636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17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5-конечная звезда 16"/>
          <p:cNvSpPr/>
          <p:nvPr/>
        </p:nvSpPr>
        <p:spPr>
          <a:xfrm>
            <a:off x="928662" y="4714884"/>
            <a:ext cx="1571636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5-конечная звезда 17"/>
          <p:cNvSpPr/>
          <p:nvPr/>
        </p:nvSpPr>
        <p:spPr>
          <a:xfrm>
            <a:off x="3500430" y="3143248"/>
            <a:ext cx="1571636" cy="114300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9" name="Рисунок 18" descr="Слайд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2428868"/>
            <a:ext cx="228601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</TotalTime>
  <Words>224</Words>
  <Application>Microsoft Office PowerPoint</Application>
  <PresentationFormat>Экран (4:3)</PresentationFormat>
  <Paragraphs>56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Числовые звезды</vt:lpstr>
      <vt:lpstr>Слайд 10</vt:lpstr>
      <vt:lpstr>Задача </vt:lpstr>
      <vt:lpstr>Слайд 12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Пользователь Windows</cp:lastModifiedBy>
  <cp:revision>64</cp:revision>
  <dcterms:created xsi:type="dcterms:W3CDTF">2011-03-10T14:10:58Z</dcterms:created>
  <dcterms:modified xsi:type="dcterms:W3CDTF">2016-04-05T18:25:23Z</dcterms:modified>
</cp:coreProperties>
</file>