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9E"/>
    <a:srgbClr val="00CC00"/>
    <a:srgbClr val="FF3300"/>
    <a:srgbClr val="008000"/>
    <a:srgbClr val="000099"/>
    <a:srgbClr val="99FF33"/>
    <a:srgbClr val="99FFCC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B7CF92-F2ED-493B-ACE5-729A9BA21FC6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53547B-1148-4283-972D-D6FFFE9787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6EFA-5B4E-4DC2-8817-623632EE3CFF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C8C0-442C-42D0-A971-EDCE4962D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8C4E-C04F-43A2-8642-3D16BE5891ED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733E-F852-4582-9FAB-245CDADC90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ACF7-F525-4B07-B9D0-DF30B8151EB7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6043-E494-4BDA-8E8C-A06A972CE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5538-8510-4382-B139-4E2FD1D30F04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9B27-954F-46EF-8711-348E90FEDC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4863"/>
            </a:gs>
            <a:gs pos="30000">
              <a:srgbClr val="005978"/>
            </a:gs>
            <a:gs pos="100000">
              <a:srgbClr val="5E94B1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1161-416C-4B66-B1A4-D4BC11CB9C0F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161C-E0A4-4D3C-9DD7-2CDB80CDAD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C0F-41EB-40C9-A9CC-D620AF94A239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2099-F521-448F-B51E-BA07303C7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4C6A-F40B-4B14-ADC5-A9E070AB9E27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4EDB-2D72-45E0-90C3-61EE532DE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71E5-8D57-4294-B1B1-333A03C975AA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78B5-090E-449F-ABC2-45034392B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EFCC-F251-45B9-9723-4AA2E9EB86DD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FFE2-A868-4767-9A76-E974AB9E5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EC18-F289-405B-ABC0-1407B7AF5B8C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16D3-E0C6-49B1-9255-28DD2071D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19BD-C10D-4A88-BFA2-D178AF47324B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1FB5-D328-43FB-925A-D486B05CE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38B44-74B1-4798-884C-E760AA82BCB2}" type="datetimeFigureOut">
              <a:rPr lang="ru-RU"/>
              <a:pPr>
                <a:defRPr/>
              </a:pPr>
              <a:t>04.04.2016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10FCA-F31E-4340-A07C-BC994CCD75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ransition advClick="0" advTm="5000">
    <p:wipe dir="u"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077;&#1075;\Desktop\&#1087;&#1088;&#1077;&#1079;&#1077;&#1085;&#1090;&#1072;&#1094;&#1080;&#1103;\&#1053;&#1086;&#1074;&#1072;&#1103;%20&#1087;&#1072;&#1087;&#1082;&#1072;\327dc89e7cd14b2af568b9e386387bcc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6488668"/>
            <a:ext cx="4644008" cy="369332"/>
          </a:xfrm>
          <a:prstGeom prst="rect">
            <a:avLst/>
          </a:prstGeom>
          <a:solidFill>
            <a:srgbClr val="00759E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ln w="0">
                  <a:solidFill>
                    <a:srgbClr val="FF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Смородская Галина Алексеевна</a:t>
            </a:r>
            <a:endParaRPr lang="ru-RU" cap="all" dirty="0">
              <a:ln w="0">
                <a:solidFill>
                  <a:srgbClr val="FF0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3488" cy="24356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Н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0099"/>
                </a:solidFill>
                <a:latin typeface="Comic Sans MS" pitchFamily="66" charset="0"/>
                <a:cs typeface="Aharoni" pitchFamily="2" charset="-79"/>
              </a:rPr>
              <a:t>е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т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66"/>
                </a:solidFill>
                <a:latin typeface="Comic Sans MS" pitchFamily="66" charset="0"/>
                <a:cs typeface="Aharoni" pitchFamily="2" charset="-79"/>
              </a:rPr>
              <a:t>р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а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CC00"/>
                </a:solidFill>
                <a:latin typeface="Comic Sans MS" pitchFamily="66" charset="0"/>
                <a:cs typeface="Aharoni" pitchFamily="2" charset="-79"/>
              </a:rPr>
              <a:t>д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9FFCC"/>
                </a:solidFill>
                <a:latin typeface="Comic Sans MS" pitchFamily="66" charset="0"/>
                <a:cs typeface="Aharoni" pitchFamily="2" charset="-79"/>
              </a:rPr>
              <a:t>и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ц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и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0099"/>
                </a:solidFill>
                <a:latin typeface="Comic Sans MS" pitchFamily="66" charset="0"/>
                <a:cs typeface="Aharoni" pitchFamily="2" charset="-79"/>
              </a:rPr>
              <a:t>о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Aharoni" pitchFamily="2" charset="-79"/>
              </a:rPr>
              <a:t>н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966FF"/>
                </a:solidFill>
                <a:latin typeface="Comic Sans MS" pitchFamily="66" charset="0"/>
                <a:cs typeface="Aharoni" pitchFamily="2" charset="-79"/>
              </a:rPr>
              <a:t>н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0099"/>
                </a:solidFill>
                <a:latin typeface="Comic Sans MS" pitchFamily="66" charset="0"/>
                <a:cs typeface="Aharoni" pitchFamily="2" charset="-79"/>
              </a:rPr>
              <a:t>ы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9FF33"/>
                </a:solidFill>
                <a:latin typeface="Comic Sans MS" pitchFamily="66" charset="0"/>
                <a:cs typeface="Aharoni" pitchFamily="2" charset="-79"/>
              </a:rPr>
              <a:t>е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66CC"/>
                </a:solidFill>
                <a:latin typeface="Comic Sans MS" pitchFamily="66" charset="0"/>
                <a:cs typeface="Aharoni" pitchFamily="2" charset="-79"/>
              </a:rPr>
              <a:t>т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е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3300"/>
                </a:solidFill>
                <a:latin typeface="Comic Sans MS" pitchFamily="66" charset="0"/>
                <a:cs typeface="Aharoni" pitchFamily="2" charset="-79"/>
              </a:rPr>
              <a:t>х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CC00"/>
                </a:solidFill>
                <a:latin typeface="Comic Sans MS" pitchFamily="66" charset="0"/>
                <a:cs typeface="Aharoni" pitchFamily="2" charset="-79"/>
              </a:rPr>
              <a:t>н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9FFCC"/>
                </a:solidFill>
                <a:latin typeface="Comic Sans MS" pitchFamily="66" charset="0"/>
                <a:cs typeface="Aharoni" pitchFamily="2" charset="-79"/>
              </a:rPr>
              <a:t>и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966FF"/>
                </a:solidFill>
                <a:latin typeface="Comic Sans MS" pitchFamily="66" charset="0"/>
                <a:cs typeface="Aharoni" pitchFamily="2" charset="-79"/>
              </a:rPr>
              <a:t>к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Comic Sans MS" pitchFamily="66" charset="0"/>
                <a:cs typeface="Aharoni" pitchFamily="2" charset="-79"/>
              </a:rPr>
              <a:t>и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66"/>
                </a:solidFill>
                <a:latin typeface="Comic Sans MS" pitchFamily="66" charset="0"/>
                <a:cs typeface="Aharoni" pitchFamily="2" charset="-79"/>
              </a:rPr>
              <a:t>р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66FF66"/>
                </a:solidFill>
                <a:latin typeface="Comic Sans MS" pitchFamily="66" charset="0"/>
                <a:cs typeface="Aharoni" pitchFamily="2" charset="-79"/>
              </a:rPr>
              <a:t>и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с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о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Aharoni" pitchFamily="2" charset="-79"/>
              </a:rPr>
              <a:t>в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0099"/>
                </a:solidFill>
                <a:latin typeface="Comic Sans MS" pitchFamily="66" charset="0"/>
                <a:cs typeface="Aharoni" pitchFamily="2" charset="-79"/>
              </a:rPr>
              <a:t>а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966FF"/>
                </a:solidFill>
                <a:latin typeface="Comic Sans MS" pitchFamily="66" charset="0"/>
                <a:cs typeface="Aharoni" pitchFamily="2" charset="-79"/>
              </a:rPr>
              <a:t>н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CC00"/>
                </a:solidFill>
                <a:latin typeface="Comic Sans MS" pitchFamily="66" charset="0"/>
                <a:cs typeface="Aharoni" pitchFamily="2" charset="-79"/>
              </a:rPr>
              <a:t>и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66"/>
                </a:solidFill>
                <a:latin typeface="Comic Sans MS" pitchFamily="66" charset="0"/>
                <a:cs typeface="Aharoni" pitchFamily="2" charset="-79"/>
              </a:rPr>
              <a:t>я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с 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225907"/>
                </a:solidFill>
                <a:latin typeface="Comic Sans MS" pitchFamily="66" charset="0"/>
                <a:cs typeface="Aharoni" pitchFamily="2" charset="-79"/>
              </a:rPr>
              <a:t>м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0066"/>
                </a:solidFill>
                <a:latin typeface="Comic Sans MS" pitchFamily="66" charset="0"/>
                <a:cs typeface="Aharoni" pitchFamily="2" charset="-79"/>
              </a:rPr>
              <a:t>а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Comic Sans MS" pitchFamily="66" charset="0"/>
                <a:cs typeface="Aharoni" pitchFamily="2" charset="-79"/>
              </a:rPr>
              <a:t>л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ы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ш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  <a:cs typeface="Aharoni" pitchFamily="2" charset="-79"/>
              </a:rPr>
              <a:t>а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Comic Sans MS" pitchFamily="66" charset="0"/>
                <a:cs typeface="Aharoni" pitchFamily="2" charset="-79"/>
              </a:rPr>
              <a:t>м</a:t>
            </a:r>
            <a:r>
              <a:rPr lang="ru-RU" sz="5400" smtClean="0">
                <a:ln>
                  <a:solidFill>
                    <a:srgbClr val="00B050"/>
                  </a:solidFill>
                </a:ln>
                <a:solidFill>
                  <a:srgbClr val="FFC000"/>
                </a:solidFill>
                <a:latin typeface="Comic Sans MS" pitchFamily="66" charset="0"/>
                <a:cs typeface="Aharoni" pitchFamily="2" charset="-79"/>
              </a:rPr>
              <a:t>и</a:t>
            </a:r>
            <a:endParaRPr lang="ru-RU" sz="5400">
              <a:ln>
                <a:solidFill>
                  <a:srgbClr val="00B050"/>
                </a:solidFill>
              </a:ln>
              <a:solidFill>
                <a:srgbClr val="FFC000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5" name="Рисунок 4" descr="color-happy-hands-free-desktop-wallpaper-6000x33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19672" y="3212976"/>
            <a:ext cx="5612004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327dc89e7cd14b2af568b9e386387bc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DSC0117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512763"/>
            <a:ext cx="70564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750" y="6092825"/>
            <a:ext cx="7256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Носит одуванчик желтый сарафанчик.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DSC011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603250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9113" y="6021388"/>
            <a:ext cx="4371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Белый снег пушистый.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DSC0118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603250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475" y="6092825"/>
            <a:ext cx="3698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Осенний листопад.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DSC0118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10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263" y="5949950"/>
            <a:ext cx="14620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Дождь.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DSC0118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1038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5949950"/>
            <a:ext cx="42910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Дождик кап, кап ,кап.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DSC011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603250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363" y="6021388"/>
            <a:ext cx="16621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Птички.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DSC0118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603250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3800" y="6021388"/>
            <a:ext cx="15351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Ягодка.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DSC012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603250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938" y="6021388"/>
            <a:ext cx="3548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Зайчик – ушастик.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DSC012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10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4300" y="5949950"/>
            <a:ext cx="33242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Зайка – ушастик.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DSC012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6100" y="6092825"/>
            <a:ext cx="1768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Белочка.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260350"/>
            <a:ext cx="6911975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Известно, немало важную роль в развитии психических процессов играет ранний возраст. Наиболее значимым и актуальным в данном возрасте является рисование. Рисование- очень интересный и в тоже время сложный процесс. В своей работе использую различные техники рисования, в том числе и нетрадиционные. Малышам интересно рисовать пальчиком, ватными палочками, делать рисунок собственной ладошкой, ставить на бумаге кляксы и получать забавный рисунок.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Каждая из техник – это маленькая игра .Их использование способствует развитию у ребенка: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-Мелкой моторики рук и тактильного восприятия.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-Пространственной ориентировке на листе бумаги, глазомера и зрительного восприятия.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-Внимания и усидчивости.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-Наблюдательности, эстетического восприятия, эмоциональной отзывчивости.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8195" name="Рисунок 4" descr="izo1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888" y="4724400"/>
            <a:ext cx="1428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DSC012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10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6021388"/>
            <a:ext cx="1768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Белочка.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DSC012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7900" y="6021388"/>
            <a:ext cx="20447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Аквариум.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DSC012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69342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3800" y="6021388"/>
            <a:ext cx="1624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Космос.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vmestnoe-risovani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c69b5d63fc89b9f67282d78336d71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3584456"/>
            <a:ext cx="4778896" cy="327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DSC01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70056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DSC010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70072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DSC011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707866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175" y="6092825"/>
            <a:ext cx="2157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Солнышко.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DSC011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70056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7900" y="6021388"/>
            <a:ext cx="2071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Матрёшка.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DSC0117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3425" y="549275"/>
            <a:ext cx="70056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838" y="6021388"/>
            <a:ext cx="349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Спрячем зайку.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DSC011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549275"/>
            <a:ext cx="70056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08400" y="6092825"/>
            <a:ext cx="3729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Огоньки на елке.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DSC0117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692150"/>
            <a:ext cx="712946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2138" y="6021388"/>
            <a:ext cx="44243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Цветочек для мамочки.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304</TotalTime>
  <Words>182</Words>
  <Application>Microsoft Office PowerPoint</Application>
  <PresentationFormat>Экран (4:3)</PresentationFormat>
  <Paragraphs>27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Franklin Gothic Book</vt:lpstr>
      <vt:lpstr>Wingdings 2</vt:lpstr>
      <vt:lpstr>Calibri</vt:lpstr>
      <vt:lpstr>Comic Sans MS</vt:lpstr>
      <vt:lpstr>Техническая</vt:lpstr>
      <vt:lpstr>Нетрадиционные техники рисования с малышами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30</cp:revision>
  <dcterms:created xsi:type="dcterms:W3CDTF">2016-04-03T04:45:08Z</dcterms:created>
  <dcterms:modified xsi:type="dcterms:W3CDTF">2016-04-04T02:39:27Z</dcterms:modified>
</cp:coreProperties>
</file>