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70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2276872"/>
            <a:ext cx="6172200" cy="1872208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b="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«МЕДИАКОМПЕТЕНТНОСТЬ ВОСПИТАТЕЛЯ ДОУ КАК СРЕДСТВО ПОВЫШЕНИЯ КАЧЕСТВА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3200" dirty="0" smtClean="0">
                <a:solidFill>
                  <a:srgbClr val="FF0000"/>
                </a:solidFill>
              </a:rPr>
              <a:t> ОБРАЗОВАТЕЛЬНОГО ПРОЦЕССА»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88640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ГОРОДА МОСКВЫ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образовательное учреждение города Москвы 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 с углубленным изучением иностранного языка № 1236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Школа № 1236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отделение «Детский сад» по адресу 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улица Фонвизина, дом 14, корпус 1</a:t>
            </a:r>
            <a:endParaRPr lang="ru-RU" sz="1200" dirty="0"/>
          </a:p>
        </p:txBody>
      </p:sp>
      <p:pic>
        <p:nvPicPr>
          <p:cNvPr id="5" name="Picture 2" descr="C:\Users\Tk\Pictures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908720"/>
            <a:ext cx="822156" cy="98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svao_mo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836712"/>
            <a:ext cx="1100818" cy="93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55576" y="4509120"/>
            <a:ext cx="8077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воспитатель группы №6</a:t>
            </a:r>
          </a:p>
          <a:p>
            <a:pPr algn="r"/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Маркозова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Г.С.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1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07704" y="5877272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Адрес: 127349 г. Москва,  Фонвизина д. 14 к.1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Телефон: 610-13-85</a:t>
            </a: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dou_ds5@ mail.ru</a:t>
            </a:r>
          </a:p>
        </p:txBody>
      </p:sp>
    </p:spTree>
    <p:extLst>
      <p:ext uri="{BB962C8B-B14F-4D97-AF65-F5344CB8AC3E}">
        <p14:creationId xmlns:p14="http://schemas.microsoft.com/office/powerpoint/2010/main" xmlns="" val="399849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54868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420888"/>
            <a:ext cx="6172200" cy="410445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Аргументы «за</a:t>
            </a:r>
            <a:r>
              <a:rPr lang="ru-RU" dirty="0" smtClean="0">
                <a:solidFill>
                  <a:schemeClr val="tx1"/>
                </a:solidFill>
              </a:rPr>
              <a:t>»: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1. Для физического здоровья компьютер не полезен</a:t>
            </a:r>
            <a:r>
              <a:rPr lang="ru-RU" dirty="0" smtClean="0">
                <a:solidFill>
                  <a:schemeClr val="tx1"/>
                </a:solidFill>
              </a:rPr>
              <a:t>. Точно </a:t>
            </a:r>
            <a:r>
              <a:rPr lang="ru-RU" dirty="0">
                <a:solidFill>
                  <a:schemeClr val="tx1"/>
                </a:solidFill>
              </a:rPr>
              <a:t>также, как и телевизор. Точно также, как и книги. Да чтение книг тоже вредит здоровью (зрение, осанка еще в </a:t>
            </a:r>
            <a:r>
              <a:rPr lang="ru-RU" dirty="0" smtClean="0">
                <a:solidFill>
                  <a:schemeClr val="tx1"/>
                </a:solidFill>
              </a:rPr>
              <a:t>до компьютерной </a:t>
            </a:r>
            <a:r>
              <a:rPr lang="ru-RU" dirty="0">
                <a:solidFill>
                  <a:schemeClr val="tx1"/>
                </a:solidFill>
              </a:rPr>
              <a:t>эре).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Однако, если вы хотите дать детям образование, без книг не обойтись. А теперь и без компьютера тоже.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2. Для образования компьютер очень полезен, если использовать хорошие обучающие программы. Все дело не в компьютере, а в программах, которые предлагают детям взрослые. К их выбору следует отнестись со всей серьезностью, поскольку дело это не простое.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3. Если в детстве ребенок поймет, сколько всего интересного и полезного можно узнать, используя компьютер – это убережет его от бездумного время препровождения подростком.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23728" y="548680"/>
            <a:ext cx="6172200" cy="189436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Компьютер в детском саду: зло или благо?</a:t>
            </a: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871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332656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Какие же программы есть для дошкольного образования</a:t>
            </a:r>
            <a:r>
              <a:rPr lang="ru-RU" b="1" dirty="0"/>
              <a:t>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2348880"/>
            <a:ext cx="6172200" cy="3816424"/>
          </a:xfrm>
        </p:spPr>
        <p:txBody>
          <a:bodyPr>
            <a:normAutofit/>
          </a:bodyPr>
          <a:lstStyle/>
          <a:p>
            <a:pPr lvl="0" algn="just"/>
            <a:r>
              <a:rPr lang="ru-RU" sz="3200" dirty="0" smtClean="0">
                <a:solidFill>
                  <a:schemeClr val="tx1"/>
                </a:solidFill>
              </a:rPr>
              <a:t>1.Полезные</a:t>
            </a:r>
            <a:endParaRPr lang="ru-RU" sz="3200" dirty="0">
              <a:solidFill>
                <a:schemeClr val="tx1"/>
              </a:solidFill>
            </a:endParaRPr>
          </a:p>
          <a:p>
            <a:pPr lvl="0" algn="just"/>
            <a:r>
              <a:rPr lang="ru-RU" sz="3200" dirty="0" smtClean="0">
                <a:solidFill>
                  <a:schemeClr val="tx1"/>
                </a:solidFill>
              </a:rPr>
              <a:t>2.Бесполезные</a:t>
            </a:r>
            <a:endParaRPr lang="ru-RU" sz="3200" dirty="0">
              <a:solidFill>
                <a:schemeClr val="tx1"/>
              </a:solidFill>
            </a:endParaRPr>
          </a:p>
          <a:p>
            <a:pPr lvl="0" algn="just"/>
            <a:r>
              <a:rPr lang="ru-RU" sz="3200" dirty="0" smtClean="0">
                <a:solidFill>
                  <a:schemeClr val="tx1"/>
                </a:solidFill>
              </a:rPr>
              <a:t>3.Вредные</a:t>
            </a:r>
            <a:endParaRPr lang="ru-RU" sz="32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0203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620688"/>
            <a:ext cx="6172200" cy="144016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Как можно использовать компьютер в детском саду?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2420888"/>
            <a:ext cx="6172200" cy="3168352"/>
          </a:xfrm>
        </p:spPr>
        <p:txBody>
          <a:bodyPr>
            <a:normAutofit fontScale="92500"/>
          </a:bodyPr>
          <a:lstStyle/>
          <a:p>
            <a:pPr lvl="0" algn="just"/>
            <a:r>
              <a:rPr lang="ru-RU" sz="3200" dirty="0">
                <a:solidFill>
                  <a:schemeClr val="tx1"/>
                </a:solidFill>
              </a:rPr>
              <a:t>Компьютер – тренажер</a:t>
            </a:r>
          </a:p>
          <a:p>
            <a:pPr lvl="0" algn="just"/>
            <a:r>
              <a:rPr lang="ru-RU" sz="3200" dirty="0">
                <a:solidFill>
                  <a:schemeClr val="tx1"/>
                </a:solidFill>
              </a:rPr>
              <a:t>Компьютер – интерактивное наглядное пособие</a:t>
            </a:r>
          </a:p>
          <a:p>
            <a:pPr lvl="0" algn="just"/>
            <a:r>
              <a:rPr lang="ru-RU" sz="3200" dirty="0">
                <a:solidFill>
                  <a:schemeClr val="tx1"/>
                </a:solidFill>
              </a:rPr>
              <a:t>Компьютер – экскурсовод</a:t>
            </a:r>
          </a:p>
          <a:p>
            <a:pPr lvl="0" algn="just"/>
            <a:r>
              <a:rPr lang="ru-RU" sz="3200" dirty="0">
                <a:solidFill>
                  <a:schemeClr val="tx1"/>
                </a:solidFill>
              </a:rPr>
              <a:t>Компьютер – массовик-затейник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515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412776"/>
            <a:ext cx="6172200" cy="3605786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Самый большой вред компьютера в том же, в чём и его достоинство – в его бесконечной увлекательности!</a:t>
            </a:r>
            <a:br>
              <a:rPr lang="ru-RU" sz="3200" dirty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428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548680"/>
            <a:ext cx="6172200" cy="124629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Информационная технология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0" dirty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2348880"/>
            <a:ext cx="597666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/>
              <a:t>Что такое ИКТ?</a:t>
            </a:r>
            <a:endParaRPr lang="ru-RU" sz="4000" dirty="0"/>
          </a:p>
          <a:p>
            <a:pPr algn="just"/>
            <a:endParaRPr lang="ru-RU" dirty="0" smtClean="0"/>
          </a:p>
          <a:p>
            <a:pPr algn="just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Сочетание 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ИКТ связано с двумя видами технологий: информационными и коммуникационными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364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476672"/>
            <a:ext cx="6172200" cy="108012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Коммуникационные технологии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1844824"/>
            <a:ext cx="6408712" cy="3888432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b="0" dirty="0"/>
              <a:t>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Коммуникационные технологии человека с внешней средой (обратный процесс также важен).</a:t>
            </a:r>
          </a:p>
          <a:p>
            <a:pPr algn="just"/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этих коммуникациях компьютер занимает свое место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/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Он обеспечивает, комфортное, индивидуальное, многообразное, высокоинтеллектуальное взаимодействие объектов коммуникации.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4075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332656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>
                <a:solidFill>
                  <a:srgbClr val="FF0000"/>
                </a:solidFill>
              </a:rPr>
              <a:t>Медиакометентность</a:t>
            </a:r>
            <a:r>
              <a:rPr lang="ru-RU" b="1" dirty="0">
                <a:solidFill>
                  <a:srgbClr val="FF0000"/>
                </a:solidFill>
              </a:rPr>
              <a:t> педагога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1988840"/>
            <a:ext cx="6192688" cy="424847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b="0" dirty="0"/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Медиакомпетентность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педагога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подразумевает не только знания и умения работы на компьютере, умение работать с периферийными электронными устройствами: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мультимедийным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проектором, сканером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интерактивной доской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поисковыми системами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Интернета.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3357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0"/>
            <a:ext cx="6172200" cy="1894362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Медиаобразовательная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среда современного </a:t>
            </a:r>
            <a:r>
              <a:rPr lang="ru-RU" b="1" dirty="0" smtClean="0">
                <a:solidFill>
                  <a:srgbClr val="FF0000"/>
                </a:solidFill>
              </a:rPr>
              <a:t>ДО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1772816"/>
            <a:ext cx="6100192" cy="4032448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ru-RU" sz="3200" dirty="0">
                <a:solidFill>
                  <a:schemeClr val="tx1"/>
                </a:solidFill>
              </a:rPr>
              <a:t>В настоящее время каждое дошкольное </a:t>
            </a:r>
            <a:r>
              <a:rPr lang="ru-RU" sz="3200" dirty="0" smtClean="0">
                <a:solidFill>
                  <a:schemeClr val="tx1"/>
                </a:solidFill>
              </a:rPr>
              <a:t>отделение </a:t>
            </a:r>
            <a:r>
              <a:rPr lang="ru-RU" sz="3200" dirty="0">
                <a:solidFill>
                  <a:schemeClr val="tx1"/>
                </a:solidFill>
              </a:rPr>
              <a:t>имеет хотя бы один персональный компьютер, как правило, подключенный к глобальной сети Интернет. </a:t>
            </a:r>
          </a:p>
          <a:p>
            <a:pPr lvl="0" algn="just"/>
            <a:r>
              <a:rPr lang="ru-RU" sz="3200" dirty="0">
                <a:solidFill>
                  <a:schemeClr val="tx1"/>
                </a:solidFill>
              </a:rPr>
              <a:t>В некоторых </a:t>
            </a:r>
            <a:r>
              <a:rPr lang="ru-RU" sz="3200" dirty="0" smtClean="0">
                <a:solidFill>
                  <a:schemeClr val="tx1"/>
                </a:solidFill>
              </a:rPr>
              <a:t>ДО </a:t>
            </a:r>
            <a:r>
              <a:rPr lang="ru-RU" sz="3200" dirty="0">
                <a:solidFill>
                  <a:schemeClr val="tx1"/>
                </a:solidFill>
              </a:rPr>
              <a:t>имеются переносные экраны, </a:t>
            </a:r>
            <a:r>
              <a:rPr lang="ru-RU" sz="3200" dirty="0" err="1">
                <a:solidFill>
                  <a:schemeClr val="tx1"/>
                </a:solidFill>
              </a:rPr>
              <a:t>медиапроекторы</a:t>
            </a:r>
            <a:r>
              <a:rPr lang="ru-RU" sz="3200" dirty="0">
                <a:solidFill>
                  <a:schemeClr val="tx1"/>
                </a:solidFill>
              </a:rPr>
              <a:t>, интерактивные доски.</a:t>
            </a:r>
          </a:p>
          <a:p>
            <a:pPr lvl="0" algn="just"/>
            <a:r>
              <a:rPr lang="ru-RU" sz="3200" dirty="0">
                <a:solidFill>
                  <a:schemeClr val="tx1"/>
                </a:solidFill>
              </a:rPr>
              <a:t>И совсем нет оснащения рабочих мест </a:t>
            </a:r>
            <a:r>
              <a:rPr lang="ru-RU" sz="3200" dirty="0" smtClean="0">
                <a:solidFill>
                  <a:schemeClr val="tx1"/>
                </a:solidFill>
              </a:rPr>
              <a:t>педагогов </a:t>
            </a:r>
            <a:r>
              <a:rPr lang="ru-RU" sz="3200" dirty="0" err="1" smtClean="0">
                <a:solidFill>
                  <a:schemeClr val="tx1"/>
                </a:solidFill>
              </a:rPr>
              <a:t>мультимедийным</a:t>
            </a:r>
            <a:r>
              <a:rPr lang="ru-RU" sz="3200" dirty="0">
                <a:solidFill>
                  <a:schemeClr val="tx1"/>
                </a:solidFill>
              </a:rPr>
              <a:t>, интерактивным, цифровым оборудование и других </a:t>
            </a:r>
            <a:r>
              <a:rPr lang="ru-RU" sz="3200" dirty="0" err="1">
                <a:solidFill>
                  <a:schemeClr val="tx1"/>
                </a:solidFill>
              </a:rPr>
              <a:t>медиатехнологий</a:t>
            </a:r>
            <a:r>
              <a:rPr lang="ru-RU" sz="3200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5531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476672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>
                <a:solidFill>
                  <a:srgbClr val="FF0000"/>
                </a:solidFill>
              </a:rPr>
              <a:t>Медиаинформационный</a:t>
            </a:r>
            <a:r>
              <a:rPr lang="ru-RU" b="1" dirty="0">
                <a:solidFill>
                  <a:srgbClr val="FF0000"/>
                </a:solidFill>
              </a:rPr>
              <a:t> процесс дошкольного образования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2492896"/>
            <a:ext cx="6172200" cy="381642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Это </a:t>
            </a:r>
            <a:r>
              <a:rPr lang="ru-RU" sz="3200" b="0" dirty="0" smtClean="0">
                <a:solidFill>
                  <a:schemeClr val="tx1"/>
                </a:solidFill>
              </a:rPr>
              <a:t>- о</a:t>
            </a:r>
            <a:r>
              <a:rPr lang="ru-RU" sz="3200" dirty="0" smtClean="0">
                <a:solidFill>
                  <a:schemeClr val="tx1"/>
                </a:solidFill>
              </a:rPr>
              <a:t>своение </a:t>
            </a:r>
            <a:r>
              <a:rPr lang="ru-RU" sz="3200" dirty="0">
                <a:solidFill>
                  <a:schemeClr val="tx1"/>
                </a:solidFill>
              </a:rPr>
              <a:t>нового технического оборудования, изучение программного обеспечения и современных электронных образовательных ресурсов (ЭОР), а также внедрение </a:t>
            </a:r>
            <a:r>
              <a:rPr lang="ru-RU" sz="3200" dirty="0" err="1">
                <a:solidFill>
                  <a:schemeClr val="tx1"/>
                </a:solidFill>
              </a:rPr>
              <a:t>медиаинформационных</a:t>
            </a:r>
            <a:r>
              <a:rPr lang="ru-RU" sz="3200" dirty="0">
                <a:solidFill>
                  <a:schemeClr val="tx1"/>
                </a:solidFill>
              </a:rPr>
              <a:t> методов и приемов в процесс обучения и воспитания детей.)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863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476672"/>
            <a:ext cx="6172200" cy="108012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Уровень усвоения и применения ИКТ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2132856"/>
            <a:ext cx="6172200" cy="424206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В </a:t>
            </a:r>
            <a:r>
              <a:rPr lang="ru-RU" sz="3200" dirty="0">
                <a:solidFill>
                  <a:schemeClr val="tx1"/>
                </a:solidFill>
              </a:rPr>
              <a:t>обучении и воспитании детей </a:t>
            </a:r>
            <a:r>
              <a:rPr lang="ru-RU" sz="3200" dirty="0" smtClean="0">
                <a:solidFill>
                  <a:schemeClr val="tx1"/>
                </a:solidFill>
              </a:rPr>
              <a:t>является одним </a:t>
            </a:r>
            <a:r>
              <a:rPr lang="ru-RU" sz="3200" dirty="0">
                <a:solidFill>
                  <a:schemeClr val="tx1"/>
                </a:solidFill>
              </a:rPr>
              <a:t>из показателей образовательной состоятельности </a:t>
            </a:r>
            <a:r>
              <a:rPr lang="ru-RU" sz="3200" dirty="0" smtClean="0">
                <a:solidFill>
                  <a:schemeClr val="tx1"/>
                </a:solidFill>
              </a:rPr>
              <a:t>ДО </a:t>
            </a:r>
            <a:r>
              <a:rPr lang="ru-RU" sz="3200" dirty="0">
                <a:solidFill>
                  <a:schemeClr val="tx1"/>
                </a:solidFill>
              </a:rPr>
              <a:t>и фактически элементом его современного имиджа.</a:t>
            </a:r>
          </a:p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Умение </a:t>
            </a:r>
            <a:r>
              <a:rPr lang="ru-RU" sz="3200" dirty="0">
                <a:solidFill>
                  <a:schemeClr val="tx1"/>
                </a:solidFill>
              </a:rPr>
              <a:t>использовать ИКТ технологии в образовательном процессе </a:t>
            </a:r>
            <a:r>
              <a:rPr lang="ru-RU" sz="3200" dirty="0" smtClean="0">
                <a:solidFill>
                  <a:schemeClr val="tx1"/>
                </a:solidFill>
              </a:rPr>
              <a:t>ДО,  </a:t>
            </a:r>
            <a:r>
              <a:rPr lang="ru-RU" sz="3200" dirty="0">
                <a:solidFill>
                  <a:schemeClr val="tx1"/>
                </a:solidFill>
              </a:rPr>
              <a:t>а главное применять их в своей профессиональной деятельности являются основополагающими приоритетами нового </a:t>
            </a:r>
            <a:r>
              <a:rPr lang="ru-RU" sz="3200" dirty="0" err="1">
                <a:solidFill>
                  <a:schemeClr val="tx1"/>
                </a:solidFill>
              </a:rPr>
              <a:t>медиакомпетентного</a:t>
            </a:r>
            <a:r>
              <a:rPr lang="ru-RU" sz="3200" dirty="0">
                <a:solidFill>
                  <a:schemeClr val="tx1"/>
                </a:solidFill>
              </a:rPr>
              <a:t> стиля педагогической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337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404664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Формирование </a:t>
            </a:r>
            <a:r>
              <a:rPr lang="ru-RU" b="1" dirty="0" err="1">
                <a:solidFill>
                  <a:srgbClr val="FF0000"/>
                </a:solidFill>
              </a:rPr>
              <a:t>медиаинформационного</a:t>
            </a:r>
            <a:r>
              <a:rPr lang="ru-RU" b="1" dirty="0">
                <a:solidFill>
                  <a:srgbClr val="FF0000"/>
                </a:solidFill>
              </a:rPr>
              <a:t> мировоззрения педагогов </a:t>
            </a:r>
            <a:r>
              <a:rPr lang="ru-RU" b="1" dirty="0" smtClean="0">
                <a:solidFill>
                  <a:srgbClr val="FF0000"/>
                </a:solidFill>
              </a:rPr>
              <a:t>ДО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2204864"/>
            <a:ext cx="6400800" cy="3744416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sz="3200" dirty="0">
                <a:solidFill>
                  <a:schemeClr val="tx1"/>
                </a:solidFill>
              </a:rPr>
              <a:t>Технический этап, или этап овладения компьютерной грамотностью. На этом этапе педагог </a:t>
            </a:r>
            <a:r>
              <a:rPr lang="ru-RU" sz="3200" dirty="0" smtClean="0">
                <a:solidFill>
                  <a:schemeClr val="tx1"/>
                </a:solidFill>
              </a:rPr>
              <a:t>ДО </a:t>
            </a:r>
            <a:r>
              <a:rPr lang="ru-RU" sz="3200" dirty="0">
                <a:solidFill>
                  <a:schemeClr val="tx1"/>
                </a:solidFill>
              </a:rPr>
              <a:t>осваивает базовые пользовательские навыки работы на </a:t>
            </a:r>
            <a:r>
              <a:rPr lang="ru-RU" sz="3200" dirty="0" smtClean="0">
                <a:solidFill>
                  <a:schemeClr val="tx1"/>
                </a:solidFill>
              </a:rPr>
              <a:t>компьютере. </a:t>
            </a:r>
            <a:endParaRPr lang="ru-RU" sz="3200" dirty="0">
              <a:solidFill>
                <a:schemeClr val="tx1"/>
              </a:solidFill>
            </a:endParaRPr>
          </a:p>
          <a:p>
            <a:pPr lvl="0" algn="just"/>
            <a:r>
              <a:rPr lang="ru-RU" sz="3200" dirty="0">
                <a:solidFill>
                  <a:schemeClr val="tx1"/>
                </a:solidFill>
              </a:rPr>
              <a:t>Методический этап связан с конкретным видом деятельности, которую осуществляет педагог дошкольного образования: </a:t>
            </a:r>
            <a:r>
              <a:rPr lang="ru-RU" sz="3200" dirty="0" smtClean="0">
                <a:solidFill>
                  <a:schemeClr val="tx1"/>
                </a:solidFill>
              </a:rPr>
              <a:t>музыкальная </a:t>
            </a:r>
            <a:r>
              <a:rPr lang="ru-RU" sz="3200" dirty="0" err="1" smtClean="0">
                <a:solidFill>
                  <a:schemeClr val="tx1"/>
                </a:solidFill>
              </a:rPr>
              <a:t>оод</a:t>
            </a:r>
            <a:r>
              <a:rPr lang="ru-RU" sz="3200" dirty="0" smtClean="0">
                <a:solidFill>
                  <a:schemeClr val="tx1"/>
                </a:solidFill>
              </a:rPr>
              <a:t>, </a:t>
            </a:r>
            <a:r>
              <a:rPr lang="ru-RU" sz="3200" dirty="0">
                <a:solidFill>
                  <a:schemeClr val="tx1"/>
                </a:solidFill>
              </a:rPr>
              <a:t>ФЭМП, ИЗО и др</a:t>
            </a:r>
            <a:r>
              <a:rPr lang="ru-RU" sz="3200" dirty="0" smtClean="0">
                <a:solidFill>
                  <a:schemeClr val="tx1"/>
                </a:solidFill>
              </a:rPr>
              <a:t>. </a:t>
            </a:r>
            <a:endParaRPr lang="ru-RU" sz="3200" dirty="0">
              <a:solidFill>
                <a:schemeClr val="tx1"/>
              </a:solidFill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9781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54868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Компьютер в детском саду: зло или благо?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2204864"/>
            <a:ext cx="6172200" cy="381642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500" dirty="0">
                <a:solidFill>
                  <a:schemeClr val="tx1"/>
                </a:solidFill>
              </a:rPr>
              <a:t>Аргументы «против</a:t>
            </a:r>
            <a:r>
              <a:rPr lang="ru-RU" sz="3500" dirty="0" smtClean="0">
                <a:solidFill>
                  <a:schemeClr val="tx1"/>
                </a:solidFill>
              </a:rPr>
              <a:t>»:</a:t>
            </a:r>
          </a:p>
          <a:p>
            <a:pPr algn="just"/>
            <a:r>
              <a:rPr lang="ru-RU" sz="3500" dirty="0">
                <a:solidFill>
                  <a:schemeClr val="tx1"/>
                </a:solidFill>
              </a:rPr>
              <a:t>1. Компьютеры отрицательно влияют на здоровье детей.</a:t>
            </a:r>
          </a:p>
          <a:p>
            <a:pPr algn="just"/>
            <a:r>
              <a:rPr lang="ru-RU" sz="3500" dirty="0">
                <a:solidFill>
                  <a:schemeClr val="tx1"/>
                </a:solidFill>
              </a:rPr>
              <a:t>2. Компьютерные образовательные игры являются калькой с рабочих тетрадей, уже давно используемых в детских садах, и ничего нового в процесс обучения не вносят. </a:t>
            </a:r>
            <a:endParaRPr lang="ru-RU" sz="3500" dirty="0" smtClean="0">
              <a:solidFill>
                <a:schemeClr val="tx1"/>
              </a:solidFill>
            </a:endParaRPr>
          </a:p>
          <a:p>
            <a:pPr algn="just"/>
            <a:r>
              <a:rPr lang="ru-RU" sz="3500" dirty="0" smtClean="0">
                <a:solidFill>
                  <a:schemeClr val="tx1"/>
                </a:solidFill>
              </a:rPr>
              <a:t>3</a:t>
            </a:r>
            <a:r>
              <a:rPr lang="ru-RU" sz="3500" dirty="0">
                <a:solidFill>
                  <a:schemeClr val="tx1"/>
                </a:solidFill>
              </a:rPr>
              <a:t>. Подростки настолько увлечены компьютерными играми, что часто теряют связь с настоящим миром. Зачем же приучать их к играм с малолетства.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693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221</TotalTime>
  <Words>601</Words>
  <Application>Microsoft Office PowerPoint</Application>
  <PresentationFormat>Экран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Слайд 1</vt:lpstr>
      <vt:lpstr>Информационная технология</vt:lpstr>
      <vt:lpstr>Коммуникационные технологии</vt:lpstr>
      <vt:lpstr>Медиакометентность педагога </vt:lpstr>
      <vt:lpstr>Медиаобразовательная среда современного ДО </vt:lpstr>
      <vt:lpstr>Медиаинформационный процесс дошкольного образования </vt:lpstr>
      <vt:lpstr>Уровень усвоения и применения ИКТ </vt:lpstr>
      <vt:lpstr>Формирование медиаинформационного мировоззрения педагогов ДО </vt:lpstr>
      <vt:lpstr>Компьютер в детском саду: зло или благо? </vt:lpstr>
      <vt:lpstr> </vt:lpstr>
      <vt:lpstr>Какие же программы есть для дошкольного образования? </vt:lpstr>
      <vt:lpstr>Как можно использовать компьютер в детском саду? </vt:lpstr>
      <vt:lpstr>Самый большой вред компьютера в том же, в чём и его достоинство – в его бесконечной увлекательности!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</dc:creator>
  <cp:lastModifiedBy>ГБОУ СОШ 1236 сп 3</cp:lastModifiedBy>
  <cp:revision>12</cp:revision>
  <dcterms:created xsi:type="dcterms:W3CDTF">2016-03-09T05:08:24Z</dcterms:created>
  <dcterms:modified xsi:type="dcterms:W3CDTF">2016-03-14T08:47:42Z</dcterms:modified>
</cp:coreProperties>
</file>