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59" r:id="rId4"/>
    <p:sldId id="261" r:id="rId5"/>
    <p:sldId id="262" r:id="rId6"/>
    <p:sldId id="275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153BC-31C7-490C-A5D4-46C25E81759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8DB412-7E56-4062-AF1A-D075C0351891}">
      <dgm:prSet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ru-RU" sz="1800" i="0" dirty="0" smtClean="0"/>
            <a:t>знакомство с книжной культурой, детской литературой, понимание на слух текстов различных жанров детской литературы</a:t>
          </a:r>
          <a:endParaRPr lang="ru-RU" sz="1800" i="0" dirty="0"/>
        </a:p>
      </dgm:t>
    </dgm:pt>
    <dgm:pt modelId="{AEE3D723-41F2-4DCF-858E-4F27565F1CFA}" type="parTrans" cxnId="{D276C625-27A3-4D0B-9C8E-AF0328348307}">
      <dgm:prSet/>
      <dgm:spPr/>
      <dgm:t>
        <a:bodyPr/>
        <a:lstStyle/>
        <a:p>
          <a:endParaRPr lang="ru-RU"/>
        </a:p>
      </dgm:t>
    </dgm:pt>
    <dgm:pt modelId="{A1B4ABC7-80E5-4980-B95E-F710AEB7D35A}" type="sibTrans" cxnId="{D276C625-27A3-4D0B-9C8E-AF0328348307}">
      <dgm:prSet/>
      <dgm:spPr/>
      <dgm:t>
        <a:bodyPr/>
        <a:lstStyle/>
        <a:p>
          <a:endParaRPr lang="ru-RU"/>
        </a:p>
      </dgm:t>
    </dgm:pt>
    <dgm:pt modelId="{4715E604-E62F-4188-B273-8925580079CE}" type="pres">
      <dgm:prSet presAssocID="{758153BC-31C7-490C-A5D4-46C25E81759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E4F06-542B-494A-AFB9-3064DC9D5B79}" type="pres">
      <dgm:prSet presAssocID="{078DB412-7E56-4062-AF1A-D075C0351891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D276C625-27A3-4D0B-9C8E-AF0328348307}" srcId="{758153BC-31C7-490C-A5D4-46C25E817591}" destId="{078DB412-7E56-4062-AF1A-D075C0351891}" srcOrd="0" destOrd="0" parTransId="{AEE3D723-41F2-4DCF-858E-4F27565F1CFA}" sibTransId="{A1B4ABC7-80E5-4980-B95E-F710AEB7D35A}"/>
    <dgm:cxn modelId="{B1C47DB7-ED8F-432E-93D0-EFD9542AD6F8}" type="presOf" srcId="{758153BC-31C7-490C-A5D4-46C25E817591}" destId="{4715E604-E62F-4188-B273-8925580079CE}" srcOrd="0" destOrd="0" presId="urn:microsoft.com/office/officeart/2005/8/layout/venn1"/>
    <dgm:cxn modelId="{D249B130-A7DB-4BFC-B458-B79180429346}" type="presOf" srcId="{078DB412-7E56-4062-AF1A-D075C0351891}" destId="{4E2E4F06-542B-494A-AFB9-3064DC9D5B79}" srcOrd="0" destOrd="0" presId="urn:microsoft.com/office/officeart/2005/8/layout/venn1"/>
    <dgm:cxn modelId="{2AF0FBA0-3814-441D-8DA0-0F50445F9622}" type="presParOf" srcId="{4715E604-E62F-4188-B273-8925580079CE}" destId="{4E2E4F06-542B-494A-AFB9-3064DC9D5B7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0539E-9437-48DC-8EE5-6700DA5079D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5FB20D-1368-417D-8CEC-F9EFF9AB1213}">
      <dgm:prSet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i="1" dirty="0" smtClean="0"/>
            <a:t>формирование звуковой аналитико-синтетической активности как предпосылки обучения грамоте</a:t>
          </a:r>
          <a:endParaRPr lang="ru-RU" dirty="0"/>
        </a:p>
      </dgm:t>
    </dgm:pt>
    <dgm:pt modelId="{C3877663-2B4C-4A90-8609-6851CBC33B5A}" type="parTrans" cxnId="{A195B804-97CF-4B8E-B74F-6F2B37AE1A8E}">
      <dgm:prSet/>
      <dgm:spPr/>
      <dgm:t>
        <a:bodyPr/>
        <a:lstStyle/>
        <a:p>
          <a:endParaRPr lang="ru-RU"/>
        </a:p>
      </dgm:t>
    </dgm:pt>
    <dgm:pt modelId="{C9A98244-5EE7-4AA2-A60E-DF92B1179932}" type="sibTrans" cxnId="{A195B804-97CF-4B8E-B74F-6F2B37AE1A8E}">
      <dgm:prSet/>
      <dgm:spPr/>
      <dgm:t>
        <a:bodyPr/>
        <a:lstStyle/>
        <a:p>
          <a:endParaRPr lang="ru-RU"/>
        </a:p>
      </dgm:t>
    </dgm:pt>
    <dgm:pt modelId="{067054C6-95E5-4A93-B8E8-163574067EE9}" type="pres">
      <dgm:prSet presAssocID="{A810539E-9437-48DC-8EE5-6700DA5079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9A6B72-315C-44F3-B780-5E9D7916FE7B}" type="pres">
      <dgm:prSet presAssocID="{975FB20D-1368-417D-8CEC-F9EFF9AB1213}" presName="circ1TxSh" presStyleLbl="vennNode1" presStyleIdx="0" presStyleCnt="1" custScaleX="124954"/>
      <dgm:spPr/>
      <dgm:t>
        <a:bodyPr/>
        <a:lstStyle/>
        <a:p>
          <a:endParaRPr lang="ru-RU"/>
        </a:p>
      </dgm:t>
    </dgm:pt>
  </dgm:ptLst>
  <dgm:cxnLst>
    <dgm:cxn modelId="{A195B804-97CF-4B8E-B74F-6F2B37AE1A8E}" srcId="{A810539E-9437-48DC-8EE5-6700DA5079D5}" destId="{975FB20D-1368-417D-8CEC-F9EFF9AB1213}" srcOrd="0" destOrd="0" parTransId="{C3877663-2B4C-4A90-8609-6851CBC33B5A}" sibTransId="{C9A98244-5EE7-4AA2-A60E-DF92B1179932}"/>
    <dgm:cxn modelId="{8B3A3663-1591-43DE-8F1B-A36C53780647}" type="presOf" srcId="{975FB20D-1368-417D-8CEC-F9EFF9AB1213}" destId="{1B9A6B72-315C-44F3-B780-5E9D7916FE7B}" srcOrd="0" destOrd="0" presId="urn:microsoft.com/office/officeart/2005/8/layout/venn1"/>
    <dgm:cxn modelId="{2AA13653-617E-44F0-8B78-D9F54809301D}" type="presOf" srcId="{A810539E-9437-48DC-8EE5-6700DA5079D5}" destId="{067054C6-95E5-4A93-B8E8-163574067EE9}" srcOrd="0" destOrd="0" presId="urn:microsoft.com/office/officeart/2005/8/layout/venn1"/>
    <dgm:cxn modelId="{1F413217-4C95-42AA-9EAF-757496F109B6}" type="presParOf" srcId="{067054C6-95E5-4A93-B8E8-163574067EE9}" destId="{1B9A6B72-315C-44F3-B780-5E9D7916FE7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E818D5-1682-4038-93CA-D02D161E953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001383-95EE-4571-9184-31FA059F983C}">
      <dgm:prSet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ru-RU" i="1" dirty="0" smtClean="0"/>
            <a:t>владение речью как средством общения и культуры</a:t>
          </a:r>
          <a:endParaRPr lang="ru-RU" dirty="0"/>
        </a:p>
      </dgm:t>
    </dgm:pt>
    <dgm:pt modelId="{0DD40077-82CA-4BDD-83D9-9A6F6CFA5998}" type="parTrans" cxnId="{C170270B-B85E-4456-8B7E-1FC27BCDF537}">
      <dgm:prSet/>
      <dgm:spPr/>
      <dgm:t>
        <a:bodyPr/>
        <a:lstStyle/>
        <a:p>
          <a:endParaRPr lang="ru-RU"/>
        </a:p>
      </dgm:t>
    </dgm:pt>
    <dgm:pt modelId="{4DDD6264-6282-4F5B-9529-74E38B8A3293}" type="sibTrans" cxnId="{C170270B-B85E-4456-8B7E-1FC27BCDF537}">
      <dgm:prSet/>
      <dgm:spPr/>
      <dgm:t>
        <a:bodyPr/>
        <a:lstStyle/>
        <a:p>
          <a:endParaRPr lang="ru-RU"/>
        </a:p>
      </dgm:t>
    </dgm:pt>
    <dgm:pt modelId="{373BC535-C01B-45BB-8285-9AA096096E01}" type="pres">
      <dgm:prSet presAssocID="{B2E818D5-1682-4038-93CA-D02D161E953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95BA7-7B34-4ED8-AE2E-18F604866817}" type="pres">
      <dgm:prSet presAssocID="{DD001383-95EE-4571-9184-31FA059F983C}" presName="circ1TxSh" presStyleLbl="vennNode1" presStyleIdx="0" presStyleCnt="1" custScaleX="120828"/>
      <dgm:spPr/>
      <dgm:t>
        <a:bodyPr/>
        <a:lstStyle/>
        <a:p>
          <a:endParaRPr lang="ru-RU"/>
        </a:p>
      </dgm:t>
    </dgm:pt>
  </dgm:ptLst>
  <dgm:cxnLst>
    <dgm:cxn modelId="{ECC9AA13-2878-48E8-868A-E12EEF0F959F}" type="presOf" srcId="{B2E818D5-1682-4038-93CA-D02D161E9532}" destId="{373BC535-C01B-45BB-8285-9AA096096E01}" srcOrd="0" destOrd="0" presId="urn:microsoft.com/office/officeart/2005/8/layout/venn1"/>
    <dgm:cxn modelId="{F82C0C4F-69E2-4B67-9447-D34BDD0AFE22}" type="presOf" srcId="{DD001383-95EE-4571-9184-31FA059F983C}" destId="{7BA95BA7-7B34-4ED8-AE2E-18F604866817}" srcOrd="0" destOrd="0" presId="urn:microsoft.com/office/officeart/2005/8/layout/venn1"/>
    <dgm:cxn modelId="{C170270B-B85E-4456-8B7E-1FC27BCDF537}" srcId="{B2E818D5-1682-4038-93CA-D02D161E9532}" destId="{DD001383-95EE-4571-9184-31FA059F983C}" srcOrd="0" destOrd="0" parTransId="{0DD40077-82CA-4BDD-83D9-9A6F6CFA5998}" sibTransId="{4DDD6264-6282-4F5B-9529-74E38B8A3293}"/>
    <dgm:cxn modelId="{3CA6DA04-1AEA-4BA6-B5BB-54FED17FE095}" type="presParOf" srcId="{373BC535-C01B-45BB-8285-9AA096096E01}" destId="{7BA95BA7-7B34-4ED8-AE2E-18F6048668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7BC147-0041-4F00-9D28-AD32414606C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42C499-A780-41CF-AB6C-1A36B585E075}">
      <dgm:prSet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2000" i="1" dirty="0" smtClean="0"/>
            <a:t>развитие звуковой и интонационной культуры речи, фонематического слуха</a:t>
          </a:r>
          <a:endParaRPr lang="ru-RU" sz="2000" dirty="0"/>
        </a:p>
      </dgm:t>
    </dgm:pt>
    <dgm:pt modelId="{DD148E3B-724D-4EC5-9ADB-11FA20A8818C}" type="parTrans" cxnId="{13A4122A-6D9D-49E5-B6F8-E8F83AA9E364}">
      <dgm:prSet/>
      <dgm:spPr/>
      <dgm:t>
        <a:bodyPr/>
        <a:lstStyle/>
        <a:p>
          <a:endParaRPr lang="ru-RU"/>
        </a:p>
      </dgm:t>
    </dgm:pt>
    <dgm:pt modelId="{1AC05028-DA30-4484-8868-E524B562E7B0}" type="sibTrans" cxnId="{13A4122A-6D9D-49E5-B6F8-E8F83AA9E364}">
      <dgm:prSet/>
      <dgm:spPr/>
      <dgm:t>
        <a:bodyPr/>
        <a:lstStyle/>
        <a:p>
          <a:endParaRPr lang="ru-RU"/>
        </a:p>
      </dgm:t>
    </dgm:pt>
    <dgm:pt modelId="{66EDB3CA-6E74-40D6-B518-C8BCFA5AC246}" type="pres">
      <dgm:prSet presAssocID="{C37BC147-0041-4F00-9D28-AD32414606C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418F1-FEA3-4788-B6E3-8DEB475189F7}" type="pres">
      <dgm:prSet presAssocID="{4D42C499-A780-41CF-AB6C-1A36B585E075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45361C36-0368-4A20-A3CE-E434E1F27D23}" type="presOf" srcId="{C37BC147-0041-4F00-9D28-AD32414606C3}" destId="{66EDB3CA-6E74-40D6-B518-C8BCFA5AC246}" srcOrd="0" destOrd="0" presId="urn:microsoft.com/office/officeart/2005/8/layout/venn1"/>
    <dgm:cxn modelId="{AB30EC63-3431-4497-B175-B94F6C85F00A}" type="presOf" srcId="{4D42C499-A780-41CF-AB6C-1A36B585E075}" destId="{CBF418F1-FEA3-4788-B6E3-8DEB475189F7}" srcOrd="0" destOrd="0" presId="urn:microsoft.com/office/officeart/2005/8/layout/venn1"/>
    <dgm:cxn modelId="{13A4122A-6D9D-49E5-B6F8-E8F83AA9E364}" srcId="{C37BC147-0041-4F00-9D28-AD32414606C3}" destId="{4D42C499-A780-41CF-AB6C-1A36B585E075}" srcOrd="0" destOrd="0" parTransId="{DD148E3B-724D-4EC5-9ADB-11FA20A8818C}" sibTransId="{1AC05028-DA30-4484-8868-E524B562E7B0}"/>
    <dgm:cxn modelId="{2C4CA3F1-E5A6-4D6E-A4EE-64495D7D85B7}" type="presParOf" srcId="{66EDB3CA-6E74-40D6-B518-C8BCFA5AC246}" destId="{CBF418F1-FEA3-4788-B6E3-8DEB475189F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5F6B5D-1875-4C6A-BB4E-205647D76B9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2C8A1F-1591-4967-B087-CEFB48D63139}">
      <dgm:prSet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ru-RU" i="1" dirty="0" smtClean="0"/>
            <a:t>развитие речевого творчества</a:t>
          </a:r>
          <a:endParaRPr lang="ru-RU" dirty="0"/>
        </a:p>
      </dgm:t>
    </dgm:pt>
    <dgm:pt modelId="{9586CDC3-C75E-42BE-83FF-7C2C39DE6501}" type="parTrans" cxnId="{5B69761F-2261-4493-827A-26058A1B97E3}">
      <dgm:prSet/>
      <dgm:spPr/>
      <dgm:t>
        <a:bodyPr/>
        <a:lstStyle/>
        <a:p>
          <a:endParaRPr lang="ru-RU"/>
        </a:p>
      </dgm:t>
    </dgm:pt>
    <dgm:pt modelId="{8F343E9E-E7AB-4F54-A0AA-590277C49946}" type="sibTrans" cxnId="{5B69761F-2261-4493-827A-26058A1B97E3}">
      <dgm:prSet/>
      <dgm:spPr/>
      <dgm:t>
        <a:bodyPr/>
        <a:lstStyle/>
        <a:p>
          <a:endParaRPr lang="ru-RU"/>
        </a:p>
      </dgm:t>
    </dgm:pt>
    <dgm:pt modelId="{AE024DE0-841D-4BB2-A0A9-1E56E5F04164}" type="pres">
      <dgm:prSet presAssocID="{295F6B5D-1875-4C6A-BB4E-205647D76B9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5C416-EFB4-4D35-9CEB-FA14F26458AC}" type="pres">
      <dgm:prSet presAssocID="{862C8A1F-1591-4967-B087-CEFB48D63139}" presName="circ1TxSh" presStyleLbl="vennNode1" presStyleIdx="0" presStyleCnt="1" custScaleY="110172" custLinFactNeighborX="-14153" custLinFactNeighborY="-7931"/>
      <dgm:spPr/>
      <dgm:t>
        <a:bodyPr/>
        <a:lstStyle/>
        <a:p>
          <a:endParaRPr lang="ru-RU"/>
        </a:p>
      </dgm:t>
    </dgm:pt>
  </dgm:ptLst>
  <dgm:cxnLst>
    <dgm:cxn modelId="{A5D60AAC-199F-48E7-B18E-6F63D5C02253}" type="presOf" srcId="{295F6B5D-1875-4C6A-BB4E-205647D76B92}" destId="{AE024DE0-841D-4BB2-A0A9-1E56E5F04164}" srcOrd="0" destOrd="0" presId="urn:microsoft.com/office/officeart/2005/8/layout/venn1"/>
    <dgm:cxn modelId="{B60197FB-B97A-481A-9E3C-C9324261D404}" type="presOf" srcId="{862C8A1F-1591-4967-B087-CEFB48D63139}" destId="{1AC5C416-EFB4-4D35-9CEB-FA14F26458AC}" srcOrd="0" destOrd="0" presId="urn:microsoft.com/office/officeart/2005/8/layout/venn1"/>
    <dgm:cxn modelId="{5B69761F-2261-4493-827A-26058A1B97E3}" srcId="{295F6B5D-1875-4C6A-BB4E-205647D76B92}" destId="{862C8A1F-1591-4967-B087-CEFB48D63139}" srcOrd="0" destOrd="0" parTransId="{9586CDC3-C75E-42BE-83FF-7C2C39DE6501}" sibTransId="{8F343E9E-E7AB-4F54-A0AA-590277C49946}"/>
    <dgm:cxn modelId="{134C7207-62C4-432F-A3CA-22DDD3FC5070}" type="presParOf" srcId="{AE024DE0-841D-4BB2-A0A9-1E56E5F04164}" destId="{1AC5C416-EFB4-4D35-9CEB-FA14F26458A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BD9DBC-98EB-4C4F-ACAC-396FE0F815A0}" type="doc">
      <dgm:prSet loTypeId="urn:microsoft.com/office/officeart/2005/8/layout/venn1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2DA3E63-85C5-47ED-AFEB-187F9C4123DA}">
      <dgm:prSet/>
      <dgm:spPr>
        <a:solidFill>
          <a:srgbClr val="00B050">
            <a:alpha val="50000"/>
          </a:srgbClr>
        </a:solidFill>
      </dgm:spPr>
      <dgm:t>
        <a:bodyPr/>
        <a:lstStyle/>
        <a:p>
          <a:pPr rtl="0"/>
          <a:r>
            <a:rPr lang="ru-RU" i="1" dirty="0" smtClean="0"/>
            <a:t>обогащение активного словаря</a:t>
          </a:r>
          <a:endParaRPr lang="ru-RU" dirty="0"/>
        </a:p>
      </dgm:t>
    </dgm:pt>
    <dgm:pt modelId="{911F60D9-5B30-43D5-8563-580AF54FD288}" type="parTrans" cxnId="{BE85C695-C36F-4DA7-A5A3-8F8A1F6D4E64}">
      <dgm:prSet/>
      <dgm:spPr/>
      <dgm:t>
        <a:bodyPr/>
        <a:lstStyle/>
        <a:p>
          <a:endParaRPr lang="ru-RU"/>
        </a:p>
      </dgm:t>
    </dgm:pt>
    <dgm:pt modelId="{C1036818-05F3-4B25-ACB7-4A23AB45B5D1}" type="sibTrans" cxnId="{BE85C695-C36F-4DA7-A5A3-8F8A1F6D4E64}">
      <dgm:prSet/>
      <dgm:spPr/>
      <dgm:t>
        <a:bodyPr/>
        <a:lstStyle/>
        <a:p>
          <a:endParaRPr lang="ru-RU"/>
        </a:p>
      </dgm:t>
    </dgm:pt>
    <dgm:pt modelId="{0F6C5E19-8F54-441B-943E-10FD56512A7F}" type="pres">
      <dgm:prSet presAssocID="{88BD9DBC-98EB-4C4F-ACAC-396FE0F815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607C4-734A-4A8C-AE9E-AAD261EF0450}" type="pres">
      <dgm:prSet presAssocID="{12DA3E63-85C5-47ED-AFEB-187F9C4123DA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54D53984-95A1-4159-A771-02151D1879AE}" type="presOf" srcId="{12DA3E63-85C5-47ED-AFEB-187F9C4123DA}" destId="{EAE607C4-734A-4A8C-AE9E-AAD261EF0450}" srcOrd="0" destOrd="0" presId="urn:microsoft.com/office/officeart/2005/8/layout/venn1"/>
    <dgm:cxn modelId="{BE85C695-C36F-4DA7-A5A3-8F8A1F6D4E64}" srcId="{88BD9DBC-98EB-4C4F-ACAC-396FE0F815A0}" destId="{12DA3E63-85C5-47ED-AFEB-187F9C4123DA}" srcOrd="0" destOrd="0" parTransId="{911F60D9-5B30-43D5-8563-580AF54FD288}" sibTransId="{C1036818-05F3-4B25-ACB7-4A23AB45B5D1}"/>
    <dgm:cxn modelId="{1F98E95F-D4A6-45C2-8BB6-8272292EDAE5}" type="presOf" srcId="{88BD9DBC-98EB-4C4F-ACAC-396FE0F815A0}" destId="{0F6C5E19-8F54-441B-943E-10FD56512A7F}" srcOrd="0" destOrd="0" presId="urn:microsoft.com/office/officeart/2005/8/layout/venn1"/>
    <dgm:cxn modelId="{C8EBC39B-81DE-4FEB-B2A1-5F67DBD53387}" type="presParOf" srcId="{0F6C5E19-8F54-441B-943E-10FD56512A7F}" destId="{EAE607C4-734A-4A8C-AE9E-AAD261EF045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BC5DF7-260F-45B0-9F10-2ADCE83296DF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690B9D-E858-4D37-B221-958546B4921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000" i="1" dirty="0" smtClean="0">
              <a:solidFill>
                <a:schemeClr val="tx1"/>
              </a:solidFill>
            </a:rPr>
            <a:t>развитие связной, грамматически правильной речи</a:t>
          </a:r>
          <a:endParaRPr lang="ru-RU" sz="2000" dirty="0">
            <a:solidFill>
              <a:schemeClr val="tx1"/>
            </a:solidFill>
          </a:endParaRPr>
        </a:p>
      </dgm:t>
    </dgm:pt>
    <dgm:pt modelId="{400F5BC9-D31C-41BD-B6E9-CF156DFC0E72}" type="parTrans" cxnId="{E4BA6D63-A7D8-486B-9B5B-B8786E8CE50E}">
      <dgm:prSet/>
      <dgm:spPr/>
      <dgm:t>
        <a:bodyPr/>
        <a:lstStyle/>
        <a:p>
          <a:endParaRPr lang="ru-RU"/>
        </a:p>
      </dgm:t>
    </dgm:pt>
    <dgm:pt modelId="{A8B5D54E-EC29-485E-B9B2-1A66FCAB215F}" type="sibTrans" cxnId="{E4BA6D63-A7D8-486B-9B5B-B8786E8CE50E}">
      <dgm:prSet/>
      <dgm:spPr/>
      <dgm:t>
        <a:bodyPr/>
        <a:lstStyle/>
        <a:p>
          <a:endParaRPr lang="ru-RU"/>
        </a:p>
      </dgm:t>
    </dgm:pt>
    <dgm:pt modelId="{926BCBF6-C0D6-43B2-BC5E-20D8DE395E16}" type="pres">
      <dgm:prSet presAssocID="{1EBC5DF7-260F-45B0-9F10-2ADCE83296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B1B157-0677-44D0-86DB-DEBFF22B0E0F}" type="pres">
      <dgm:prSet presAssocID="{30690B9D-E858-4D37-B221-958546B49212}" presName="node" presStyleLbl="node1" presStyleIdx="0" presStyleCnt="1" custScaleX="125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A6D63-A7D8-486B-9B5B-B8786E8CE50E}" srcId="{1EBC5DF7-260F-45B0-9F10-2ADCE83296DF}" destId="{30690B9D-E858-4D37-B221-958546B49212}" srcOrd="0" destOrd="0" parTransId="{400F5BC9-D31C-41BD-B6E9-CF156DFC0E72}" sibTransId="{A8B5D54E-EC29-485E-B9B2-1A66FCAB215F}"/>
    <dgm:cxn modelId="{03760FFC-9AB0-42F6-966C-45CB62740B4C}" type="presOf" srcId="{1EBC5DF7-260F-45B0-9F10-2ADCE83296DF}" destId="{926BCBF6-C0D6-43B2-BC5E-20D8DE395E16}" srcOrd="0" destOrd="0" presId="urn:microsoft.com/office/officeart/2005/8/layout/cycle2"/>
    <dgm:cxn modelId="{456D2051-7077-49AD-B6DF-4FF842128073}" type="presOf" srcId="{30690B9D-E858-4D37-B221-958546B49212}" destId="{04B1B157-0677-44D0-86DB-DEBFF22B0E0F}" srcOrd="0" destOrd="0" presId="urn:microsoft.com/office/officeart/2005/8/layout/cycle2"/>
    <dgm:cxn modelId="{6B6318FA-A465-4860-8DE8-B2175495D18A}" type="presParOf" srcId="{926BCBF6-C0D6-43B2-BC5E-20D8DE395E16}" destId="{04B1B157-0677-44D0-86DB-DEBFF22B0E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E4F06-542B-494A-AFB9-3064DC9D5B79}">
      <dsp:nvSpPr>
        <dsp:cNvPr id="0" name=""/>
        <dsp:cNvSpPr/>
      </dsp:nvSpPr>
      <dsp:spPr>
        <a:xfrm>
          <a:off x="53751" y="0"/>
          <a:ext cx="2736304" cy="273630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/>
            <a:t>знакомство с книжной культурой, детской литературой, понимание на слух текстов различных жанров детской литературы</a:t>
          </a:r>
          <a:endParaRPr lang="ru-RU" sz="1800" i="0" kern="1200" dirty="0"/>
        </a:p>
      </dsp:txBody>
      <dsp:txXfrm>
        <a:off x="454473" y="400722"/>
        <a:ext cx="1934860" cy="1934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A6B72-315C-44F3-B780-5E9D7916FE7B}">
      <dsp:nvSpPr>
        <dsp:cNvPr id="0" name=""/>
        <dsp:cNvSpPr/>
      </dsp:nvSpPr>
      <dsp:spPr>
        <a:xfrm>
          <a:off x="-323439" y="72007"/>
          <a:ext cx="3239167" cy="2592288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формирование звуковой аналитико-синтетической активности как предпосылки обучения грамоте</a:t>
          </a:r>
          <a:endParaRPr lang="ru-RU" sz="1900" kern="1200" dirty="0"/>
        </a:p>
      </dsp:txBody>
      <dsp:txXfrm>
        <a:off x="150926" y="451639"/>
        <a:ext cx="2290437" cy="1833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95BA7-7B34-4ED8-AE2E-18F604866817}">
      <dsp:nvSpPr>
        <dsp:cNvPr id="0" name=""/>
        <dsp:cNvSpPr/>
      </dsp:nvSpPr>
      <dsp:spPr>
        <a:xfrm>
          <a:off x="-46285" y="0"/>
          <a:ext cx="2674058" cy="2213112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владение речью как средством общения и культуры</a:t>
          </a:r>
          <a:endParaRPr lang="ru-RU" sz="2200" kern="1200" dirty="0"/>
        </a:p>
      </dsp:txBody>
      <dsp:txXfrm>
        <a:off x="345322" y="324103"/>
        <a:ext cx="1890844" cy="1564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418F1-FEA3-4788-B6E3-8DEB475189F7}">
      <dsp:nvSpPr>
        <dsp:cNvPr id="0" name=""/>
        <dsp:cNvSpPr/>
      </dsp:nvSpPr>
      <dsp:spPr>
        <a:xfrm>
          <a:off x="35990" y="0"/>
          <a:ext cx="2495936" cy="2495936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развитие звуковой и интонационной культуры речи, фонематического слуха</a:t>
          </a:r>
          <a:endParaRPr lang="ru-RU" sz="2000" kern="1200" dirty="0"/>
        </a:p>
      </dsp:txBody>
      <dsp:txXfrm>
        <a:off x="401511" y="365521"/>
        <a:ext cx="1764894" cy="1764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5C416-EFB4-4D35-9CEB-FA14F26458AC}">
      <dsp:nvSpPr>
        <dsp:cNvPr id="0" name=""/>
        <dsp:cNvSpPr/>
      </dsp:nvSpPr>
      <dsp:spPr>
        <a:xfrm>
          <a:off x="0" y="-111057"/>
          <a:ext cx="2183585" cy="2405699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развитие речевого творчества</a:t>
          </a:r>
          <a:endParaRPr lang="ru-RU" sz="2200" kern="1200" dirty="0"/>
        </a:p>
      </dsp:txBody>
      <dsp:txXfrm>
        <a:off x="319779" y="241249"/>
        <a:ext cx="1544027" cy="1701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607C4-734A-4A8C-AE9E-AAD261EF0450}">
      <dsp:nvSpPr>
        <dsp:cNvPr id="0" name=""/>
        <dsp:cNvSpPr/>
      </dsp:nvSpPr>
      <dsp:spPr>
        <a:xfrm>
          <a:off x="211796" y="0"/>
          <a:ext cx="2298632" cy="2298632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обогащение активного словаря</a:t>
          </a:r>
          <a:endParaRPr lang="ru-RU" sz="2400" kern="1200" dirty="0"/>
        </a:p>
      </dsp:txBody>
      <dsp:txXfrm>
        <a:off x="548423" y="336627"/>
        <a:ext cx="1625378" cy="162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1B157-0677-44D0-86DB-DEBFF22B0E0F}">
      <dsp:nvSpPr>
        <dsp:cNvPr id="0" name=""/>
        <dsp:cNvSpPr/>
      </dsp:nvSpPr>
      <dsp:spPr>
        <a:xfrm>
          <a:off x="288029" y="1216"/>
          <a:ext cx="2606746" cy="207939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развитие связной, грамматически правильной речи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69778" y="305736"/>
        <a:ext cx="1843248" cy="1470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0A12-0247-4A40-B059-28F02319838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855A-6FB2-45D9-8EBE-8B84EB7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группа\Desktop\26514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3"/>
            <a:ext cx="8229600" cy="504056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Применение сюжетных картин  для развития связной речи с детьми подготовительной к школе группы </a:t>
            </a:r>
          </a:p>
          <a:p>
            <a:pPr algn="ctr">
              <a:buNone/>
            </a:pPr>
            <a:endParaRPr lang="ru-RU" sz="1600" b="1" i="1" dirty="0" smtClean="0">
              <a:solidFill>
                <a:srgbClr val="C0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1600" b="1" i="1" dirty="0">
              <a:solidFill>
                <a:srgbClr val="C0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1600" b="1" i="1" dirty="0" smtClean="0">
              <a:solidFill>
                <a:srgbClr val="C0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Подготовила: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воспитатель  </a:t>
            </a:r>
            <a:r>
              <a:rPr lang="en-US" sz="20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кв. категории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   МБДОУ № 47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</a:t>
            </a:r>
            <a:r>
              <a:rPr lang="ru-RU" sz="2000" b="1" i="1" dirty="0" err="1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Черкеева</a:t>
            </a: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Галина </a:t>
            </a:r>
            <a:r>
              <a:rPr lang="ru-RU" sz="2000" b="1" i="1" dirty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тепановна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4338" name="Picture 2" descr="C:\Users\7групп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2483768" y="2348880"/>
            <a:ext cx="3600400" cy="19442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Согласно ФГОС дошкольного образования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«речевое развитие» включает: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0" y="3140968"/>
          <a:ext cx="284380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323528" y="260648"/>
          <a:ext cx="2592288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3142640" y="-8248"/>
          <a:ext cx="2581488" cy="221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2411760" y="4365105"/>
          <a:ext cx="2567918" cy="249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5148064" y="4509120"/>
          <a:ext cx="2526940" cy="218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6012160" y="260648"/>
          <a:ext cx="2722226" cy="229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6012160" y="2571313"/>
          <a:ext cx="3182806" cy="208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групп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177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7группа\Desktop\770494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4865" y="4152564"/>
            <a:ext cx="5616624" cy="2448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5"/>
            <a:ext cx="8640960" cy="38164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       Задачи:</a:t>
            </a:r>
            <a:endParaRPr lang="ru-RU" b="1" dirty="0"/>
          </a:p>
          <a:p>
            <a:pPr fontAlgn="t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Составление авторских </a:t>
            </a:r>
            <a:r>
              <a:rPr lang="ru-RU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конспектов по 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развитию связной речи с применением сюжетных картин;</a:t>
            </a:r>
            <a:endParaRPr lang="ru-RU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t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Подбор наиболее эффективных методов, приёмов, 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способствующих к созданию интереса, мотивации </a:t>
            </a:r>
            <a:r>
              <a:rPr lang="ru-RU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 речевой деятельности 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детей;</a:t>
            </a:r>
            <a:endParaRPr lang="ru-RU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t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Формирование умений и навыков по составлению рассказов по 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сюжетным </a:t>
            </a:r>
            <a:r>
              <a:rPr lang="ru-RU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картинкам;</a:t>
            </a:r>
          </a:p>
          <a:p>
            <a:pPr fontAlgn="t"/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Обогащение словаря и формирование грамматического строя речи детей в процессе работы с </a:t>
            </a:r>
            <a:r>
              <a:rPr 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сюжетными картинами.</a:t>
            </a:r>
            <a:endParaRPr lang="ru-RU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групп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685800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Этапы работы по сюжетной картине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7848872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Анализ содержания картины (определение объектов на картине и установление взаимосвязей между объектами на картине )</a:t>
            </a:r>
          </a:p>
          <a:p>
            <a:pPr algn="ctr"/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04864"/>
            <a:ext cx="7920880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dirty="0" smtClean="0"/>
              <a:t>Составление сравнений, загадок и метафор по картине Составление исходного рассказа по картине</a:t>
            </a:r>
          </a:p>
          <a:p>
            <a:pPr algn="ctr"/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56992"/>
            <a:ext cx="7920880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Представление возможных ощущений с помощью разных</a:t>
            </a:r>
          </a:p>
          <a:p>
            <a:pPr algn="ctr"/>
            <a:r>
              <a:rPr lang="ru-RU" sz="2400" smtClean="0"/>
              <a:t>органов чувств</a:t>
            </a:r>
            <a:endParaRPr lang="ru-RU" sz="2400" dirty="0" smtClean="0"/>
          </a:p>
          <a:p>
            <a:pPr algn="ctr"/>
            <a:r>
              <a:rPr lang="ru-RU" sz="2800" dirty="0" smtClean="0"/>
              <a:t>«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09120"/>
            <a:ext cx="7920880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«Составление речевых зарисовок с использованием</a:t>
            </a:r>
          </a:p>
          <a:p>
            <a:pPr algn="ctr"/>
            <a:r>
              <a:rPr lang="ru-RU" sz="2400" dirty="0" smtClean="0"/>
              <a:t>Разных точек зрения»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661248"/>
            <a:ext cx="7992888" cy="7703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Составление детьми творческих рассказов</a:t>
            </a:r>
            <a:endParaRPr lang="ru-RU" sz="24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283968" y="1844824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55976" y="306896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355976" y="42210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55976" y="5301208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7группа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H:\Галина Степановна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20" y="404665"/>
            <a:ext cx="2301978" cy="1690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37962"/>
            <a:ext cx="2290574" cy="34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5318"/>
            <a:ext cx="2324528" cy="342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53" y="2564904"/>
            <a:ext cx="2415639" cy="350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151" y="2605244"/>
            <a:ext cx="2294335" cy="336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605244"/>
            <a:ext cx="22955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109" y="4725144"/>
            <a:ext cx="2395165" cy="336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4725145"/>
            <a:ext cx="2302957" cy="325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7группа\Desktop\i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32" name="Picture 8" descr="C:\Users\7группа\Desktop\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96752"/>
            <a:ext cx="3672408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C:\Users\7группа\Desktop\Новая папка (2)\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4005064"/>
            <a:ext cx="2592288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7группа\Desktop\xmqgcUhImK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933056"/>
            <a:ext cx="259228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группа\Desktop\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212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7группа</dc:creator>
  <cp:lastModifiedBy>Админ</cp:lastModifiedBy>
  <cp:revision>70</cp:revision>
  <dcterms:created xsi:type="dcterms:W3CDTF">2016-03-16T15:15:51Z</dcterms:created>
  <dcterms:modified xsi:type="dcterms:W3CDTF">2016-04-06T16:49:03Z</dcterms:modified>
</cp:coreProperties>
</file>