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67" r:id="rId17"/>
    <p:sldId id="272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87790413514337"/>
          <c:y val="5.3279489911870703E-2"/>
          <c:w val="0.78343153988753456"/>
          <c:h val="0.5189699959986415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отношение детей к Красной книге</c:v>
                </c:pt>
                <c:pt idx="1">
                  <c:v>отношение детей к живому миру природы</c:v>
                </c:pt>
                <c:pt idx="2">
                  <c:v>умение высказывать идеи и предложения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4.3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отношение детей к Красной книге</c:v>
                </c:pt>
                <c:pt idx="1">
                  <c:v>отношение детей к живому миру природы</c:v>
                </c:pt>
                <c:pt idx="2">
                  <c:v>умение высказывать идеи и предложения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hape val="pyramid"/>
        <c:axId val="118189056"/>
        <c:axId val="118215424"/>
        <c:axId val="0"/>
      </c:bar3DChart>
      <c:catAx>
        <c:axId val="118189056"/>
        <c:scaling>
          <c:orientation val="minMax"/>
        </c:scaling>
        <c:axPos val="b"/>
        <c:tickLblPos val="nextTo"/>
        <c:crossAx val="118215424"/>
        <c:crosses val="autoZero"/>
        <c:auto val="1"/>
        <c:lblAlgn val="ctr"/>
        <c:lblOffset val="100"/>
      </c:catAx>
      <c:valAx>
        <c:axId val="118215424"/>
        <c:scaling>
          <c:orientation val="minMax"/>
        </c:scaling>
        <c:axPos val="l"/>
        <c:majorGridlines/>
        <c:numFmt formatCode="General" sourceLinked="1"/>
        <c:tickLblPos val="nextTo"/>
        <c:crossAx val="11818905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62880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19872" y="529047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Monotype Corsiva" pitchFamily="66" charset="0"/>
              </a:rPr>
              <a:t>Автор: Воспитатель </a:t>
            </a:r>
            <a:r>
              <a:rPr lang="ru-RU" sz="2400" b="1" i="1" dirty="0" err="1" smtClean="0">
                <a:latin typeface="Monotype Corsiva" pitchFamily="66" charset="0"/>
              </a:rPr>
              <a:t>Кузовцова</a:t>
            </a:r>
            <a:r>
              <a:rPr lang="ru-RU" sz="2400" b="1" i="1" dirty="0" smtClean="0">
                <a:latin typeface="Monotype Corsiva" pitchFamily="66" charset="0"/>
              </a:rPr>
              <a:t> В.П.</a:t>
            </a:r>
            <a:endParaRPr lang="ru-RU" sz="2400" b="1" i="1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214290"/>
            <a:ext cx="5357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Муниципальное бюджетное дошкольное образовательное учреждение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« Детский сад комбинированного вида №30 «Берёзка» муниципального образования городской округ Симферополь  Республики Крым</a:t>
            </a:r>
            <a:endParaRPr lang="ru-RU" sz="2000" dirty="0"/>
          </a:p>
        </p:txBody>
      </p:sp>
      <p:pic>
        <p:nvPicPr>
          <p:cNvPr id="11" name="Picture 2" descr="C:\Users\User\Desktop\max_135643353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14554"/>
            <a:ext cx="4698407" cy="286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357166"/>
          <a:ext cx="7472386" cy="621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274"/>
                <a:gridCol w="4255112"/>
              </a:tblGrid>
              <a:tr h="642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6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детской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6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  <a:tr h="154781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Коммуникация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Темы </a:t>
                      </a:r>
                      <a:r>
                        <a:rPr lang="ru-RU" sz="1600" b="1" u="sng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НОД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«Птицы», «Звери», «Как звери зимуют», «Весна в жизни лесных зверей», «Как люди вредят природе», «Как человек охраняет природу», «Человек и природа», «Красная книга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Крыма»,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«Заповедники», «По заповедным местам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Крыма»,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«Поход в весенний крымский лес».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  <a:tr h="2166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Творческие рассказы детей по темам: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«Моё любимое животное», «Лес – это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многоэтажный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дом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для многих жильцов», «Птицы в нашем городе».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Словотворчество детей.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Создание альбома «Красная книга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Крыма»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(рисунки), «Загадки в картинках». Книжки-малышки: «Обитатели леса»</a:t>
                      </a:r>
                    </a:p>
                  </a:txBody>
                  <a:tcPr marL="30057" marR="30057" marT="0" marB="0"/>
                </a:tc>
              </a:tr>
              <a:tr h="1857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Беседы: «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Весенние заботы птиц», «Красная книга – сигнал опасности», «Правила друзей леса», «Земля наш общий дом», «Станем юными защитниками природы», «Как люди помогают лесным обитателям», «Приспособление к условиям жизни», «Водоемы родного края», «Удивительные и редкие растения леса».</a:t>
                      </a:r>
                    </a:p>
                  </a:txBody>
                  <a:tcPr marL="30057" marR="3005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214290"/>
          <a:ext cx="7286676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772"/>
                <a:gridCol w="4161904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детской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  <a:tr h="178595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Художественная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30057" marR="30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Пословицы, поговорки, народные приметы.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Чтение сказок: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Л.Толстой «Белка прыгала с ветки на ветку»,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Д.Мамин-Сибиряк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«Серая шейка», В.Бианки «Хвосты», «Сова», «Мастер без топора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  <a:tr h="2500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Чтение рассказов: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Е.Чарушин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«Про зайчат», «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Волчишко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», «Медвежонок», «Лисята», «Медвежата», В.Бианки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«Как звери готовятся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 зиме», «Голубой зверёк», «Снежная книга», И.Акимушкин «Жил-был медведь», А.Ежов «Лебединый подарок», Т.Тимохина «Серый воробей», </a:t>
                      </a:r>
                      <a:r>
                        <a:rPr lang="ru-RU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М.Сайгин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«Нахальная птица»,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Я.Пинясов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«Доктор Тук-Тук».</a:t>
                      </a:r>
                    </a:p>
                  </a:txBody>
                  <a:tcPr marL="30057" marR="30057" marT="0" marB="0"/>
                </a:tc>
              </a:tr>
              <a:tr h="1428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Чтение стихов: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И.Молчанова-Сибирского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«Живой уголок», В.Орлова «Живой букварь»,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Г.Ладонщиков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«Медведь проснулся», А.Яшин «Покормите птиц», П.Воронько «Журавль»,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Ф.Атянин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«Ласточка».</a:t>
                      </a:r>
                    </a:p>
                  </a:txBody>
                  <a:tcPr marL="30057" marR="3005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285727"/>
          <a:ext cx="7143800" cy="601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718"/>
                <a:gridCol w="3994082"/>
              </a:tblGrid>
              <a:tr h="631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детской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  <a:tr h="13686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Физическое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развитие</a:t>
                      </a:r>
                    </a:p>
                  </a:txBody>
                  <a:tcPr marL="30057" marR="30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Подвижные игры: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«Дети и медведь», «Медведи и пчелы», «Три медведя», «Море волнуется», «Совушка-сова», «Поймай лягушку», «Лягушка и цыплята», «День и ночь», «Хитрая лиса», «Бездомный заяц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  <a:tr h="221081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Ознакомление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с природой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Экологическая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тропа. Экскурсии в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лес, «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Птицы леса», «Растения леса», «Насекомые леса».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Наблюдения: цикл наблюдений за зимующими птицами.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Цикл наблюдений  «Кто прилетает и садится на цветы?».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Наблюдение за трудом людей в природе.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Цикл наблюдений «Растения леса», «Растения луга».</a:t>
                      </a:r>
                    </a:p>
                  </a:txBody>
                  <a:tcPr marL="30057" marR="30057" marT="0" marB="0"/>
                </a:tc>
              </a:tr>
              <a:tr h="1579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Рассматривание картин: Звери наших лесов (альбом).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Плакаты об охране природы и животных.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Серия картин С.Н.Николаевой, </a:t>
                      </a:r>
                      <a:r>
                        <a:rPr lang="ru-RU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Н.Н.Мешковой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«Из жизни диких животных».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И.Шишкин «Утро в сосновом бору».</a:t>
                      </a:r>
                    </a:p>
                  </a:txBody>
                  <a:tcPr marL="30057" marR="3005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85728"/>
          <a:ext cx="7643866" cy="578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204"/>
                <a:gridCol w="4435662"/>
              </a:tblGrid>
              <a:tr h="6807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Раздел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Вид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детской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</a:tr>
              <a:tr h="306343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Художественно- эстетическое развитие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Лепка: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«Ёж», «Жук-олень»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Рисование: «Красная книга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Крыма»,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«Я в лесу», «Я в заповеднике», «Растения», «В зоопарке».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Плакаты: «Охрана природы».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Оригами: «Животные наших лесов», «Бабочки», «Птицы».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Аппликация: «Наш лес», «Золотой луг».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Ручной труд: «Кормушки для птиц».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Конструирование из бросового материала : «Птицы», «В лесу».</a:t>
                      </a:r>
                    </a:p>
                  </a:txBody>
                  <a:tcPr marL="41355" marR="41355" marT="0" marB="0"/>
                </a:tc>
              </a:tr>
              <a:tr h="2042286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«Праздник юных любителей природы».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«Праздник леса».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КВН «Времена года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22 марта – «День воды»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22 апреля – «День Земли».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июня – «День охраны окружающей среды».</a:t>
                      </a:r>
                    </a:p>
                  </a:txBody>
                  <a:tcPr marL="41355" marR="4135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Monotype Corsiva" pitchFamily="66" charset="0"/>
              </a:rPr>
              <a:t>3 этап – заключительный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7500990" cy="526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Monotype Corsiva" pitchFamily="66" charset="0"/>
              </a:rPr>
              <a:t> </a:t>
            </a:r>
            <a:endParaRPr lang="ru-RU" sz="14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Презентация проекта в форме литературно-музыкальной композиции «Мы – друзья природы», выставка детских рисунков: «Их осталось мало».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Оформление и обработка материалов проекта.</a:t>
            </a:r>
          </a:p>
          <a:p>
            <a:pPr lvl="0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Анализ результативности. Диагностика экологического воспитания.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Ожидаемые результаты:</a:t>
            </a:r>
          </a:p>
          <a:p>
            <a:pPr lvl="1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сформировать знания о Красной книге Крыма;</a:t>
            </a:r>
          </a:p>
          <a:p>
            <a:pPr lvl="1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пополнить знания об исчезающих животных и растениях родного края</a:t>
            </a:r>
          </a:p>
          <a:p>
            <a:pPr lvl="1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создание в группе необходимых условий по ознакомлению детей с природой Крыма (подбор библиотеки, фонотеки, развивающих игр, оформление альбомов рисунков);</a:t>
            </a:r>
          </a:p>
          <a:p>
            <a:pPr lvl="1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создание системы работы по ознакомлению детей с природой родного края.</a:t>
            </a:r>
          </a:p>
          <a:p>
            <a:pPr lvl="1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отношение 80% детей к книге не только как к развлечению, а как к источнику познавательных интересов;</a:t>
            </a:r>
          </a:p>
          <a:p>
            <a:pPr lvl="1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более бережное отношение 80% детей к живому миру природы;</a:t>
            </a:r>
          </a:p>
          <a:p>
            <a:pPr lvl="1"/>
            <a:r>
              <a:rPr lang="ru-RU" sz="1600" b="1" dirty="0" smtClean="0">
                <a:solidFill>
                  <a:schemeClr val="tx2"/>
                </a:solidFill>
                <a:latin typeface="Monotype Corsiva" pitchFamily="66" charset="0"/>
              </a:rPr>
              <a:t>умение 60% детей высказывать идеи и предложения;</a:t>
            </a:r>
          </a:p>
          <a:p>
            <a:pPr lvl="1"/>
            <a:endParaRPr lang="ru-RU" sz="16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endParaRPr lang="ru-RU" sz="14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Совместные работы детей и родителей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CAM00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500174"/>
            <a:ext cx="3621897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Ожидаемые результаты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285860"/>
          <a:ext cx="7615262" cy="484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2"/>
                </a:solidFill>
                <a:latin typeface="Monotype Corsiva" pitchFamily="66" charset="0"/>
              </a:rPr>
              <a:t>Спасибо за внимание!!!</a:t>
            </a:r>
            <a:endParaRPr lang="ru-RU" sz="5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35716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532211" y="4360079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357166"/>
            <a:ext cx="7046132" cy="4357718"/>
          </a:xfrm>
          <a:prstGeom prst="roundRect">
            <a:avLst>
              <a:gd name="adj" fmla="val 45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Цель проекта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: </a:t>
            </a:r>
          </a:p>
          <a:p>
            <a:pPr lvl="0"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1.Выявить, какие представители фауны и флоры являются редкими в нашей республике, и поэтому не всегда доступны для наблюдения в окружающей природной среде.</a:t>
            </a:r>
          </a:p>
          <a:p>
            <a:pPr lvl="0" algn="just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2. Расширять представления о содружестве человека и природы, о положительном и отрицательном влиянии человека на природу .</a:t>
            </a:r>
          </a:p>
          <a:p>
            <a:pPr lvl="0" algn="just"/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just"/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just"/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just"/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just"/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488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look.com.ua-105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14752"/>
            <a:ext cx="6991390" cy="2457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23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588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                      Задачи: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428868"/>
            <a:ext cx="7472386" cy="40005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Развивать у детей представления о назначении Красной книги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Углубить знания детей о природном мире Крыма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Посредством знакомства с представителями животного и растительного мира Красной книги Крыма способствовать воспитанию у детей добрых чувств, интереса и любви к окружающему. Воспитывать умение восхищаться красотой родной природы.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Акцентировать внимание детей на увиденном, стимулировать наблюдательность и активность в пополнении собственного личного  опыта наблюдений.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Способствовать развитию творческого потенциала, развитие словотворчества.</a:t>
            </a:r>
          </a:p>
          <a:p>
            <a:endParaRPr lang="ru-RU" dirty="0"/>
          </a:p>
        </p:txBody>
      </p:sp>
      <p:pic>
        <p:nvPicPr>
          <p:cNvPr id="2050" name="Picture 2" descr="C:\Users\User\Desktop\1395295265_341383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3162542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Основные формы </a:t>
            </a:r>
            <a:b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организации проекта:</a:t>
            </a:r>
            <a:b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76867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 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Познавательные занятия.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Экологические беседы, викторины.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Экскурсии на природу, наблюдения.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Экскурсии в Краеведческий музей, сквер «Семинарский»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Поисково-исследовательская деятельность.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Чтение художественной литературы, рассматривание иллюстраций, картин, книг.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Игры: дидактические, словесные, творческие, подвижные.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Художественно-творческая деятельность.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/>
          </a:p>
        </p:txBody>
      </p:sp>
      <p:pic>
        <p:nvPicPr>
          <p:cNvPr id="1027" name="Picture 3" descr="C:\Users\User\Desktop\фото 4речевая\CAM00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860" y="500042"/>
            <a:ext cx="208579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>НОД Лепка «Ёжик проснулся»</a:t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Лежала между ёлками </a:t>
            </a:r>
            <a:b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Подушечка с иголками.</a:t>
            </a:r>
            <a:b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Тихонечко лежала,</a:t>
            </a:r>
            <a:b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Потом вдруг убежала.</a:t>
            </a:r>
            <a:b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00B050"/>
                </a:solidFill>
                <a:latin typeface="Monotype Corsiva" pitchFamily="66" charset="0"/>
              </a:rPr>
              <a:t>(Ёжик)</a:t>
            </a: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endParaRPr lang="ru-RU" sz="3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AM00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259135">
            <a:off x="532465" y="1131125"/>
            <a:ext cx="2465900" cy="3287866"/>
          </a:xfrm>
        </p:spPr>
      </p:pic>
      <p:pic>
        <p:nvPicPr>
          <p:cNvPr id="5" name="Рисунок 4" descr="CAM00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3101">
            <a:off x="6227822" y="1293695"/>
            <a:ext cx="2303858" cy="3071810"/>
          </a:xfrm>
          <a:prstGeom prst="rect">
            <a:avLst/>
          </a:prstGeom>
        </p:spPr>
      </p:pic>
      <p:pic>
        <p:nvPicPr>
          <p:cNvPr id="6" name="Рисунок 5" descr="12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572008"/>
            <a:ext cx="4404111" cy="1965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Оригами «Ландыш»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AM00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Планирование и организация деятельности.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500042"/>
          <a:ext cx="7500990" cy="638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778"/>
                <a:gridCol w="2184755"/>
                <a:gridCol w="2330404"/>
                <a:gridCol w="1238027"/>
                <a:gridCol w="1238026"/>
              </a:tblGrid>
              <a:tr h="384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Цели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Сроки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проведения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</a:tr>
              <a:tr h="288094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этап - подготовительный</a:t>
                      </a:r>
                      <a:endParaRPr lang="ru-RU" sz="2000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0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Анкетирование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родителей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«Природа родного края»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Выявить, знают ли родители понятие «экология»; представителей флоры и фауны Крыма, что рассказывают детям.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</a:tr>
              <a:tr h="960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«Круглый стол»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с участием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родителей и детей.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Обсудить цели и задачи проекта. Сформировать интерес у родителей по созданию условий для реализации проекта.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Воспитатели,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</a:tr>
              <a:tr h="960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Подбор библиотеки, методической литературы, открыток, </a:t>
                      </a:r>
                      <a:r>
                        <a:rPr lang="en-US" sz="140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DVD</a:t>
                      </a:r>
                      <a:r>
                        <a:rPr lang="ru-RU" sz="140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-дисков, наглядно-дидактических пособий.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Развивать у детей интерес к природе родного края. Создать условия для ознакомления детей с Красной книгой Крыма.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Родители,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течении  проекта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</a:tr>
              <a:tr h="1344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Акция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«Подари книгу детскому саду» (произведения о природе).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Пополнить библиотеку группы книгами о природе. Продолжать формировать у родителей и детей желание принимать участие в проведении  мероприятий группы.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Родители,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</a:tr>
              <a:tr h="960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Оформление родительского уголка: размещение консультаций, рекомендаций по теме проекта.</a:t>
                      </a:r>
                      <a:endParaRPr lang="ru-RU" sz="140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Просвещать родителей.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Воспитатели,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Старший воспитатель,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Муз. руководитель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400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41355" marR="4135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latin typeface="Monotype Corsiva" pitchFamily="66" charset="0"/>
              </a:rPr>
              <a:t>Наглядно-дидактический материал по теме</a:t>
            </a:r>
            <a:endParaRPr lang="ru-RU" sz="6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AM00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106" y="1857364"/>
            <a:ext cx="3714775" cy="2786082"/>
          </a:xfrm>
        </p:spPr>
      </p:pic>
      <p:pic>
        <p:nvPicPr>
          <p:cNvPr id="1026" name="Picture 2" descr="F:\ФОТО\красная книга фото\CAM00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784" y="1857364"/>
            <a:ext cx="3714776" cy="2786082"/>
          </a:xfrm>
          <a:prstGeom prst="rect">
            <a:avLst/>
          </a:prstGeom>
          <a:noFill/>
        </p:spPr>
      </p:pic>
      <p:pic>
        <p:nvPicPr>
          <p:cNvPr id="1027" name="Picture 3" descr="F:\ФОТО\красная книга фото\CAM00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786322"/>
            <a:ext cx="2400240" cy="1800180"/>
          </a:xfrm>
          <a:prstGeom prst="rect">
            <a:avLst/>
          </a:prstGeom>
          <a:noFill/>
        </p:spPr>
      </p:pic>
      <p:pic>
        <p:nvPicPr>
          <p:cNvPr id="1028" name="Picture 4" descr="F:\ФОТО\красная книга фото\CAM00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0694" y="4857760"/>
            <a:ext cx="2305021" cy="17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2 этап - основной                                        </a:t>
            </a:r>
            <a:b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Схема осуществления проекта </a:t>
            </a:r>
            <a:b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“Красная книга Крыма” </a:t>
            </a:r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  <a:br>
              <a:rPr lang="ru-RU" sz="36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928801"/>
          <a:ext cx="7229468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4514824"/>
              </a:tblGrid>
              <a:tr h="533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Вид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детской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  <a:tr h="99557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Игровая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 smtClean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Сюжетно-ролевые игры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“Юные спасатели”,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Лесное путешествие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”,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 гостях у жителей Лесного царства,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Зоопарк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”.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  <a:tr h="1792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Дидактические игры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“Четвертый лишний”, “Узнай по описанию”, “Назови семью”, “Чей хвост?”, “Кто где живет?”, “У кого кто?”, “Что будет, если…?”, “Накорми зверей и птиц”, “Человек -  верный друг природы”, “Назови растения луга”, “Назови насекомое”, “Зеленая аптека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”.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  <a:tr h="1393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Настольно-печатанные игры: «Земля и её обитатели», «Подбери картинку (растительный и животный мир)», «Парочки», «Лото-ассоциации», Домино «Мы из Красной книги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Крыма, «Зеленый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дом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 «Правила поведения в лесу».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30057" marR="3005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1052</Words>
  <Application>Microsoft Office PowerPoint</Application>
  <PresentationFormat>Экран (4:3)</PresentationFormat>
  <Paragraphs>180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                       Задачи:</vt:lpstr>
      <vt:lpstr> Основные формы  организации проекта: </vt:lpstr>
      <vt:lpstr>      НОД Лепка «Ёжик проснулся»   Лежала между ёлками  Подушечка с иголками. Тихонечко лежала, Потом вдруг убежала. (Ёжик)  </vt:lpstr>
      <vt:lpstr>Оригами «Ландыш»</vt:lpstr>
      <vt:lpstr>  Планирование и организация деятельности.  </vt:lpstr>
      <vt:lpstr>Наглядно-дидактический материал по теме</vt:lpstr>
      <vt:lpstr>     2 этап - основной                                          Схема осуществления проекта  “Красная книга Крыма”                                                                </vt:lpstr>
      <vt:lpstr>Слайд 10</vt:lpstr>
      <vt:lpstr>Слайд 11</vt:lpstr>
      <vt:lpstr>Слайд 12</vt:lpstr>
      <vt:lpstr>Слайд 13</vt:lpstr>
      <vt:lpstr>3 этап – заключительный </vt:lpstr>
      <vt:lpstr>Совместные работы детей и родителей</vt:lpstr>
      <vt:lpstr>Ожидаемые результаты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46</cp:revision>
  <dcterms:created xsi:type="dcterms:W3CDTF">2012-08-02T12:17:38Z</dcterms:created>
  <dcterms:modified xsi:type="dcterms:W3CDTF">2016-03-11T12:42:33Z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