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2" r:id="rId4"/>
    <p:sldId id="265" r:id="rId5"/>
    <p:sldId id="263" r:id="rId6"/>
    <p:sldId id="267" r:id="rId7"/>
    <p:sldId id="26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223F9-5AC2-492B-87BF-4AC347C032B7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1_2" csCatId="accent1" phldr="1"/>
      <dgm:spPr/>
    </dgm:pt>
    <dgm:pt modelId="{9B928B05-069F-4B65-8232-6C61D77714A8}">
      <dgm:prSet phldrT="[Текст]"/>
      <dgm:spPr/>
      <dgm:t>
        <a:bodyPr/>
        <a:lstStyle/>
        <a:p>
          <a:r>
            <a:rPr lang="ru-RU" b="1" dirty="0" smtClean="0"/>
            <a:t>КАЧКАНАР</a:t>
          </a:r>
          <a:endParaRPr lang="ru-RU" b="1" dirty="0"/>
        </a:p>
      </dgm:t>
    </dgm:pt>
    <dgm:pt modelId="{EA7D71C3-A7EB-4161-A323-3A080FE02C17}" type="parTrans" cxnId="{459E9873-B99A-4E4D-AF5C-EAA68A12EAEF}">
      <dgm:prSet/>
      <dgm:spPr/>
      <dgm:t>
        <a:bodyPr/>
        <a:lstStyle/>
        <a:p>
          <a:endParaRPr lang="ru-RU"/>
        </a:p>
      </dgm:t>
    </dgm:pt>
    <dgm:pt modelId="{0D2ACC87-5FEA-4B21-A85B-77C8BD058699}" type="sibTrans" cxnId="{459E9873-B99A-4E4D-AF5C-EAA68A12EAEF}">
      <dgm:prSet/>
      <dgm:spPr/>
      <dgm:t>
        <a:bodyPr/>
        <a:lstStyle/>
        <a:p>
          <a:endParaRPr lang="ru-RU"/>
        </a:p>
      </dgm:t>
    </dgm:pt>
    <dgm:pt modelId="{41ADFEF8-1793-4C13-ACDF-038F15154599}" type="pres">
      <dgm:prSet presAssocID="{DBA223F9-5AC2-492B-87BF-4AC347C032B7}" presName="diagram" presStyleCnt="0">
        <dgm:presLayoutVars>
          <dgm:dir/>
        </dgm:presLayoutVars>
      </dgm:prSet>
      <dgm:spPr/>
    </dgm:pt>
    <dgm:pt modelId="{C720D27D-075E-463A-A24F-3370D1FF6901}" type="pres">
      <dgm:prSet presAssocID="{9B928B05-069F-4B65-8232-6C61D77714A8}" presName="composite" presStyleCnt="0"/>
      <dgm:spPr/>
    </dgm:pt>
    <dgm:pt modelId="{49887162-F538-4B65-949A-0E61249E231A}" type="pres">
      <dgm:prSet presAssocID="{9B928B05-069F-4B65-8232-6C61D77714A8}" presName="Image" presStyleLbl="bgShp" presStyleIdx="0" presStyleCnt="1" custScaleX="107501" custScaleY="89447" custLinFactNeighborX="-40455" custLinFactNeighborY="-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extLst>
        <a:ext uri="{E40237B7-FDA0-4F09-8148-C483321AD2D9}">
          <dgm14:cNvPr xmlns:dgm14="http://schemas.microsoft.com/office/drawing/2010/diagram" id="0" name="" descr="C:\Users\DNS\Desktop\для Сайта\малая родина.jpg"/>
        </a:ext>
      </dgm:extLst>
    </dgm:pt>
    <dgm:pt modelId="{3195EE55-3C75-41CE-A110-26BDFED83BD4}" type="pres">
      <dgm:prSet presAssocID="{9B928B05-069F-4B65-8232-6C61D77714A8}" presName="Parent" presStyleLbl="node0" presStyleIdx="0" presStyleCnt="1" custScaleX="103008" custScaleY="64073" custLinFactNeighborX="18506" custLinFactNeighborY="-87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E9873-B99A-4E4D-AF5C-EAA68A12EAEF}" srcId="{DBA223F9-5AC2-492B-87BF-4AC347C032B7}" destId="{9B928B05-069F-4B65-8232-6C61D77714A8}" srcOrd="0" destOrd="0" parTransId="{EA7D71C3-A7EB-4161-A323-3A080FE02C17}" sibTransId="{0D2ACC87-5FEA-4B21-A85B-77C8BD058699}"/>
    <dgm:cxn modelId="{C600895B-A4DC-4AA3-BAC1-2208FFE5B665}" type="presOf" srcId="{DBA223F9-5AC2-492B-87BF-4AC347C032B7}" destId="{41ADFEF8-1793-4C13-ACDF-038F15154599}" srcOrd="0" destOrd="0" presId="urn:microsoft.com/office/officeart/2008/layout/BendingPictureCaption"/>
    <dgm:cxn modelId="{20AF1799-E31E-4E82-A31E-178A06CE4AB6}" type="presOf" srcId="{9B928B05-069F-4B65-8232-6C61D77714A8}" destId="{3195EE55-3C75-41CE-A110-26BDFED83BD4}" srcOrd="0" destOrd="0" presId="urn:microsoft.com/office/officeart/2008/layout/BendingPictureCaption"/>
    <dgm:cxn modelId="{2CF195C5-0DF6-4B43-AC3D-15D6B87BDDC8}" type="presParOf" srcId="{41ADFEF8-1793-4C13-ACDF-038F15154599}" destId="{C720D27D-075E-463A-A24F-3370D1FF6901}" srcOrd="0" destOrd="0" presId="urn:microsoft.com/office/officeart/2008/layout/BendingPictureCaption"/>
    <dgm:cxn modelId="{AA2971AB-99FE-4F11-996C-714F0443C475}" type="presParOf" srcId="{C720D27D-075E-463A-A24F-3370D1FF6901}" destId="{49887162-F538-4B65-949A-0E61249E231A}" srcOrd="0" destOrd="0" presId="urn:microsoft.com/office/officeart/2008/layout/BendingPictureCaption"/>
    <dgm:cxn modelId="{464BE2C4-3E17-4FC2-AFCF-02C5793AD1D8}" type="presParOf" srcId="{C720D27D-075E-463A-A24F-3370D1FF6901}" destId="{3195EE55-3C75-41CE-A110-26BDFED83BD4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6F448-100D-4773-8599-7B2A27D8600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111D6C2-EC2C-46E5-B344-28C2E5632B4A}">
      <dgm:prSet phldrT="[Текст]" phldr="1"/>
      <dgm:spPr/>
      <dgm:t>
        <a:bodyPr/>
        <a:lstStyle/>
        <a:p>
          <a:endParaRPr lang="ru-RU" dirty="0"/>
        </a:p>
      </dgm:t>
    </dgm:pt>
    <dgm:pt modelId="{21C25AF4-C653-43B4-A9E1-A82DEA71F640}" type="parTrans" cxnId="{CF86C5AD-E3D8-4C55-B88A-A864460DA121}">
      <dgm:prSet/>
      <dgm:spPr/>
      <dgm:t>
        <a:bodyPr/>
        <a:lstStyle/>
        <a:p>
          <a:endParaRPr lang="ru-RU"/>
        </a:p>
      </dgm:t>
    </dgm:pt>
    <dgm:pt modelId="{E7699908-F52B-4841-8914-2C7959A4B983}" type="sibTrans" cxnId="{CF86C5AD-E3D8-4C55-B88A-A864460DA12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C8887CBF-9555-471B-9BD5-3D16FEEF9AD3}" type="pres">
      <dgm:prSet presAssocID="{13D6F448-100D-4773-8599-7B2A27D8600A}" presName="Name0" presStyleCnt="0">
        <dgm:presLayoutVars>
          <dgm:chMax val="7"/>
          <dgm:chPref val="7"/>
          <dgm:dir/>
        </dgm:presLayoutVars>
      </dgm:prSet>
      <dgm:spPr/>
    </dgm:pt>
    <dgm:pt modelId="{82DAEEDB-FC40-42E0-B286-C79198991D33}" type="pres">
      <dgm:prSet presAssocID="{13D6F448-100D-4773-8599-7B2A27D8600A}" presName="Name1" presStyleCnt="0"/>
      <dgm:spPr/>
    </dgm:pt>
    <dgm:pt modelId="{336D8E13-0FE0-419D-8843-F24F53F7514A}" type="pres">
      <dgm:prSet presAssocID="{E7699908-F52B-4841-8914-2C7959A4B983}" presName="picture_1" presStyleCnt="0"/>
      <dgm:spPr/>
    </dgm:pt>
    <dgm:pt modelId="{2B4850BA-93A6-4B74-9739-8B15A8FCED23}" type="pres">
      <dgm:prSet presAssocID="{E7699908-F52B-4841-8914-2C7959A4B983}" presName="pictureRepeatNode" presStyleLbl="alignImgPlace1" presStyleIdx="0" presStyleCnt="1" custScaleX="141510" custScaleY="89368"/>
      <dgm:spPr/>
      <dgm:t>
        <a:bodyPr/>
        <a:lstStyle/>
        <a:p>
          <a:endParaRPr lang="ru-RU"/>
        </a:p>
      </dgm:t>
    </dgm:pt>
    <dgm:pt modelId="{E4E95829-44B0-4F05-92C8-9DA5CA6D6FD9}" type="pres">
      <dgm:prSet presAssocID="{4111D6C2-EC2C-46E5-B344-28C2E5632B4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6C5AD-E3D8-4C55-B88A-A864460DA121}" srcId="{13D6F448-100D-4773-8599-7B2A27D8600A}" destId="{4111D6C2-EC2C-46E5-B344-28C2E5632B4A}" srcOrd="0" destOrd="0" parTransId="{21C25AF4-C653-43B4-A9E1-A82DEA71F640}" sibTransId="{E7699908-F52B-4841-8914-2C7959A4B983}"/>
    <dgm:cxn modelId="{7A56EBD2-D376-414B-99BC-F9E9C5DB6C68}" type="presOf" srcId="{13D6F448-100D-4773-8599-7B2A27D8600A}" destId="{C8887CBF-9555-471B-9BD5-3D16FEEF9AD3}" srcOrd="0" destOrd="0" presId="urn:microsoft.com/office/officeart/2008/layout/CircularPictureCallout"/>
    <dgm:cxn modelId="{3121BD8C-A23A-4777-AE1E-81B972A7C91E}" type="presOf" srcId="{4111D6C2-EC2C-46E5-B344-28C2E5632B4A}" destId="{E4E95829-44B0-4F05-92C8-9DA5CA6D6FD9}" srcOrd="0" destOrd="0" presId="urn:microsoft.com/office/officeart/2008/layout/CircularPictureCallout"/>
    <dgm:cxn modelId="{8DF0157E-1074-464F-88C2-A15881F0C896}" type="presOf" srcId="{E7699908-F52B-4841-8914-2C7959A4B983}" destId="{2B4850BA-93A6-4B74-9739-8B15A8FCED23}" srcOrd="0" destOrd="0" presId="urn:microsoft.com/office/officeart/2008/layout/CircularPictureCallout"/>
    <dgm:cxn modelId="{C78E5E95-25E5-4524-BDB2-5D7B1ECD2FE5}" type="presParOf" srcId="{C8887CBF-9555-471B-9BD5-3D16FEEF9AD3}" destId="{82DAEEDB-FC40-42E0-B286-C79198991D33}" srcOrd="0" destOrd="0" presId="urn:microsoft.com/office/officeart/2008/layout/CircularPictureCallout"/>
    <dgm:cxn modelId="{E9FF0C70-FC02-41E7-B101-E62F2DA73009}" type="presParOf" srcId="{82DAEEDB-FC40-42E0-B286-C79198991D33}" destId="{336D8E13-0FE0-419D-8843-F24F53F7514A}" srcOrd="0" destOrd="0" presId="urn:microsoft.com/office/officeart/2008/layout/CircularPictureCallout"/>
    <dgm:cxn modelId="{C96F5170-2BFF-4245-A3FE-C4F80A7C71B7}" type="presParOf" srcId="{336D8E13-0FE0-419D-8843-F24F53F7514A}" destId="{2B4850BA-93A6-4B74-9739-8B15A8FCED23}" srcOrd="0" destOrd="0" presId="urn:microsoft.com/office/officeart/2008/layout/CircularPictureCallout"/>
    <dgm:cxn modelId="{63DB9119-F913-4ACD-9675-134B1598B503}" type="presParOf" srcId="{82DAEEDB-FC40-42E0-B286-C79198991D33}" destId="{E4E95829-44B0-4F05-92C8-9DA5CA6D6FD9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87162-F538-4B65-949A-0E61249E231A}">
      <dsp:nvSpPr>
        <dsp:cNvPr id="0" name=""/>
        <dsp:cNvSpPr/>
      </dsp:nvSpPr>
      <dsp:spPr>
        <a:xfrm>
          <a:off x="0" y="143986"/>
          <a:ext cx="4098838" cy="25203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95EE55-3C75-41CE-A110-26BDFED83BD4}">
      <dsp:nvSpPr>
        <dsp:cNvPr id="0" name=""/>
        <dsp:cNvSpPr/>
      </dsp:nvSpPr>
      <dsp:spPr>
        <a:xfrm>
          <a:off x="2948373" y="2376284"/>
          <a:ext cx="3384359" cy="5058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5000"/>
                <a:satMod val="30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45000"/>
                <a:satMod val="3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ln>
          <a:noFill/>
        </a:ln>
        <a:effectLst>
          <a:outerShdw blurRad="508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ru-RU" sz="2800" b="1" kern="1200" dirty="0" smtClean="0"/>
            <a:t>КАЧКАНАР</a:t>
          </a:r>
          <a:endParaRPr lang="ru-RU" sz="2800" b="1" kern="1200" dirty="0"/>
        </a:p>
      </dsp:txBody>
      <dsp:txXfrm>
        <a:off x="2948373" y="2376284"/>
        <a:ext cx="3384359" cy="505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850BA-93A6-4B74-9739-8B15A8FCED23}">
      <dsp:nvSpPr>
        <dsp:cNvPr id="0" name=""/>
        <dsp:cNvSpPr/>
      </dsp:nvSpPr>
      <dsp:spPr>
        <a:xfrm>
          <a:off x="552717" y="572959"/>
          <a:ext cx="2674476" cy="16890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384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E95829-44B0-4F05-92C8-9DA5CA6D6FD9}">
      <dsp:nvSpPr>
        <dsp:cNvPr id="0" name=""/>
        <dsp:cNvSpPr/>
      </dsp:nvSpPr>
      <dsp:spPr>
        <a:xfrm>
          <a:off x="1285170" y="1476055"/>
          <a:ext cx="1209571" cy="623685"/>
        </a:xfrm>
        <a:prstGeom prst="rect">
          <a:avLst/>
        </a:prstGeom>
        <a:noFill/>
        <a:ln w="384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>
        <a:off x="1285170" y="1476055"/>
        <a:ext cx="1209571" cy="623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3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67644" y="846003"/>
            <a:ext cx="7164796" cy="249299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41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19975" algn="l"/>
              </a:tabLst>
            </a:pP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19975" algn="l"/>
              </a:tabLst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РАСТИМ  ПАТРИОТОВ!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19975" algn="l"/>
              </a:tabLst>
            </a:pP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сладко песнь в честь родины поётся,</a:t>
            </a:r>
            <a:b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кровь кипит, и сердце гордо бьётся,</a:t>
            </a:r>
            <a:b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с радостью внимаешь звуку слов:</a:t>
            </a:r>
            <a:b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alt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«Я Руси сын! Здесь край моих отцов!»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19975" algn="l"/>
              </a:tabLst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384376" cy="25650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509120"/>
            <a:ext cx="496855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(Из </a:t>
            </a:r>
            <a:r>
              <a:rPr lang="ru-RU" b="1" dirty="0">
                <a:solidFill>
                  <a:schemeClr val="bg1"/>
                </a:solidFill>
              </a:rPr>
              <a:t>опыта работы </a:t>
            </a:r>
            <a:r>
              <a:rPr lang="ru-RU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Смирнова Алёна Леонидовна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Воспитатель 1 квалификационной </a:t>
            </a:r>
            <a:r>
              <a:rPr lang="ru-RU" b="1" dirty="0" smtClean="0">
                <a:solidFill>
                  <a:schemeClr val="bg1"/>
                </a:solidFill>
              </a:rPr>
              <a:t>категории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МДОУ «Чебурашка»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DNS\Documents\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1944216" cy="25915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0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0080206"/>
              </p:ext>
            </p:extLst>
          </p:nvPr>
        </p:nvGraphicFramePr>
        <p:xfrm>
          <a:off x="611560" y="116632"/>
          <a:ext cx="72008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4032448" cy="26120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860031" y="3232100"/>
            <a:ext cx="4104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Наш город большой и прекрасный,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i="1" dirty="0"/>
              <a:t>Наш город красив и богат!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i="1" dirty="0"/>
              <a:t>В нем улицы есть и парки,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i="1" dirty="0"/>
              <a:t>Цветет Качканар, словно сад!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i="1" dirty="0"/>
              <a:t>Он стоит величаво и гордо,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i="1" dirty="0"/>
              <a:t>Опоясанный горной каймой.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i="1" dirty="0"/>
              <a:t>И по праву гордятся люди,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i="1" dirty="0"/>
              <a:t>Величавой его красотой!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64704"/>
            <a:ext cx="212019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136904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Гора Качканар глазами детей</a:t>
            </a:r>
            <a:endParaRPr lang="ru-RU" sz="2400" dirty="0"/>
          </a:p>
        </p:txBody>
      </p:sp>
      <p:pic>
        <p:nvPicPr>
          <p:cNvPr id="1026" name="Picture 2" descr="C:\Users\DNS\Desktop\для Сайта\Россия\DSCN5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23" y="1052736"/>
            <a:ext cx="3460353" cy="259596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для Сайта\Россия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29852"/>
            <a:ext cx="3312368" cy="24870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724" y="3861046"/>
            <a:ext cx="5043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 Вижу горы – </a:t>
            </a:r>
            <a:r>
              <a:rPr lang="ru-RU" sz="2400" b="1" i="1" dirty="0" smtClean="0"/>
              <a:t>исполины,</a:t>
            </a:r>
          </a:p>
          <a:p>
            <a:pPr algn="ctr"/>
            <a:r>
              <a:rPr lang="ru-RU" sz="2400" b="1" i="1" dirty="0" smtClean="0"/>
              <a:t>Вижу </a:t>
            </a:r>
            <a:r>
              <a:rPr lang="ru-RU" sz="2400" b="1" i="1" dirty="0"/>
              <a:t>реки и моря –</a:t>
            </a:r>
          </a:p>
          <a:p>
            <a:pPr algn="ctr"/>
            <a:r>
              <a:rPr lang="ru-RU" sz="2400" b="1" i="1" dirty="0" smtClean="0"/>
              <a:t>Это русские картины,</a:t>
            </a:r>
          </a:p>
          <a:p>
            <a:pPr algn="ctr"/>
            <a:r>
              <a:rPr lang="ru-RU" sz="2400" b="1" i="1" dirty="0" smtClean="0"/>
              <a:t>Это </a:t>
            </a:r>
            <a:r>
              <a:rPr lang="ru-RU" sz="2400" b="1" i="1" dirty="0"/>
              <a:t>Родина моя!</a:t>
            </a:r>
          </a:p>
        </p:txBody>
      </p:sp>
    </p:spTree>
    <p:extLst>
      <p:ext uri="{BB962C8B-B14F-4D97-AF65-F5344CB8AC3E}">
        <p14:creationId xmlns:p14="http://schemas.microsoft.com/office/powerpoint/2010/main" val="16537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1152128"/>
          </a:xfrm>
        </p:spPr>
        <p:txBody>
          <a:bodyPr/>
          <a:lstStyle/>
          <a:p>
            <a:pPr algn="ctr"/>
            <a:r>
              <a:rPr lang="ru-RU" dirty="0" smtClean="0"/>
              <a:t>Озёра, реки, ручейки – голубые глаза </a:t>
            </a:r>
            <a:r>
              <a:rPr lang="ru-RU" dirty="0" err="1" smtClean="0"/>
              <a:t>россии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074" name="Picture 2" descr="C:\Users\DNS\Desktop\для Сайта\для презентации\dscn1467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38" y="1196752"/>
            <a:ext cx="3210122" cy="24058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DNS\Desktop\для Сайта\Россия\DSCN4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05064"/>
            <a:ext cx="3096344" cy="2322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NS\Desktop\для Сайта\Россия\dscn44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94" y="3429000"/>
            <a:ext cx="3264362" cy="24482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4847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/>
              <a:t>Гляжу я с берега. Отсюда</a:t>
            </a:r>
            <a:endParaRPr lang="ru-RU" sz="2000" b="1" dirty="0"/>
          </a:p>
          <a:p>
            <a:pPr algn="ctr"/>
            <a:r>
              <a:rPr lang="ru-RU" sz="2000" b="1" i="1" dirty="0"/>
              <a:t>Пейзаж знаком и незнаком:</a:t>
            </a:r>
            <a:endParaRPr lang="ru-RU" sz="2000" b="1" dirty="0"/>
          </a:p>
          <a:p>
            <a:pPr algn="ctr"/>
            <a:r>
              <a:rPr lang="ru-RU" sz="2000" b="1" i="1" dirty="0"/>
              <a:t>Пруда серебряное блюдо</a:t>
            </a:r>
            <a:endParaRPr lang="ru-RU" sz="2000" b="1" dirty="0"/>
          </a:p>
          <a:p>
            <a:pPr algn="ctr"/>
            <a:r>
              <a:rPr lang="ru-RU" sz="2000" b="1" i="1" dirty="0"/>
              <a:t>Туманным тянет сквозняком.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7517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707904" y="836712"/>
            <a:ext cx="5436096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Берёза – символ России,</a:t>
            </a:r>
            <a:br>
              <a:rPr lang="ru-RU" sz="2000" b="1" dirty="0"/>
            </a:br>
            <a:r>
              <a:rPr lang="ru-RU" sz="2000" b="1" dirty="0"/>
              <a:t>Царица русских полей.</a:t>
            </a:r>
            <a:br>
              <a:rPr lang="ru-RU" sz="2000" b="1" dirty="0"/>
            </a:br>
            <a:r>
              <a:rPr lang="ru-RU" sz="2000" b="1" dirty="0"/>
              <a:t>Она средь невест всех красивей,</a:t>
            </a:r>
            <a:br>
              <a:rPr lang="ru-RU" sz="2000" b="1" dirty="0"/>
            </a:br>
            <a:r>
              <a:rPr lang="ru-RU" sz="2000" b="1" dirty="0"/>
              <a:t>Величественней и белей.</a:t>
            </a:r>
            <a:br>
              <a:rPr lang="ru-RU" sz="2000" b="1" dirty="0"/>
            </a:br>
            <a:endParaRPr lang="ru-RU" sz="2000" b="1" dirty="0"/>
          </a:p>
          <a:p>
            <a:pPr marL="0" indent="0" algn="ctr">
              <a:buNone/>
            </a:pP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08912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Символы </a:t>
            </a:r>
            <a:r>
              <a:rPr lang="ru-RU" sz="2400" dirty="0" err="1" smtClean="0">
                <a:solidFill>
                  <a:srgbClr val="FF0000"/>
                </a:solidFill>
              </a:rPr>
              <a:t>россии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NS\Desktop\для Сайта\Россия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439" y="2457374"/>
            <a:ext cx="3024336" cy="22677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NS\Desktop\для Сайта\для презентации\dscn146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127190" cy="23436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NS\Desktop\для Сайта\Россия\DSCN52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93" y="3422971"/>
            <a:ext cx="2229371" cy="29716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NS\Desktop\для Сайта\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25144"/>
            <a:ext cx="3240360" cy="18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9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005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/>
              <a:t>Во время прогулок в лес, в поле, к реке взрослый учит </a:t>
            </a:r>
            <a:r>
              <a:rPr lang="ru-RU" sz="1600" b="1" dirty="0" smtClean="0"/>
              <a:t>детей видеть </a:t>
            </a:r>
            <a:r>
              <a:rPr lang="ru-RU" sz="1600" b="1" dirty="0"/>
              <a:t>красоту окружающей природы, бережно к ней относиться.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026" name="Picture 2" descr="C:\Users\DNS\Desktop\ФОТО садик\Экскурсии\DSCN3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81157"/>
            <a:ext cx="3094469" cy="23214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Desktop\ФОТО садик\Любознайки\DSCN4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0010"/>
            <a:ext cx="2232248" cy="297552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051270">
            <a:off x="252043" y="4520440"/>
            <a:ext cx="31825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Славен </a:t>
            </a:r>
            <a:r>
              <a:rPr lang="ru-RU" sz="2000" b="1" dirty="0" smtClean="0"/>
              <a:t>наш край  </a:t>
            </a:r>
            <a:r>
              <a:rPr lang="ru-RU" sz="2000" b="1" dirty="0"/>
              <a:t>лесами,</a:t>
            </a:r>
          </a:p>
          <a:p>
            <a:pPr algn="ctr"/>
            <a:r>
              <a:rPr lang="ru-RU" sz="2000" b="1" dirty="0"/>
              <a:t> </a:t>
            </a:r>
            <a:r>
              <a:rPr lang="ru-RU" sz="2000" b="1" dirty="0" smtClean="0"/>
              <a:t>Ягодами </a:t>
            </a:r>
            <a:r>
              <a:rPr lang="ru-RU" sz="2000" b="1" dirty="0"/>
              <a:t>и грибами,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30" name="Picture 6" descr="C:\Users\DNS\Documents\КЕЙС Творчество\Нетрадиц. техники рисования в ДОУ\Детское творчество\DSCN48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741" y="3105749"/>
            <a:ext cx="2079208" cy="27715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1463"/>
            <a:ext cx="2851770" cy="21388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09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45582" cy="1296144"/>
          </a:xfrm>
        </p:spPr>
        <p:txBody>
          <a:bodyPr/>
          <a:lstStyle/>
          <a:p>
            <a:pPr algn="ctr"/>
            <a:r>
              <a:rPr lang="ru-RU" dirty="0" smtClean="0"/>
              <a:t>Так охота в космос полететь,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чтоб на землю – матушку </a:t>
            </a:r>
            <a:br>
              <a:rPr lang="ru-RU" dirty="0" smtClean="0"/>
            </a:br>
            <a:r>
              <a:rPr lang="ru-RU" dirty="0" smtClean="0"/>
              <a:t>с высоты поглядеть!</a:t>
            </a:r>
            <a:endParaRPr lang="ru-RU" dirty="0"/>
          </a:p>
        </p:txBody>
      </p:sp>
      <p:pic>
        <p:nvPicPr>
          <p:cNvPr id="1026" name="Picture 2" descr="C:\Users\DNS\Desktop\ФОТО садик\дети в ракете\DSCN5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48" y="2708920"/>
            <a:ext cx="4895214" cy="36724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91" y="1628800"/>
            <a:ext cx="300993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60" cy="172819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dirty="0"/>
              <a:t>Базой патриотического воспитания является нравственное, эстетическое, трудовое, умственное воспитание маленького человека.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>В </a:t>
            </a:r>
            <a:r>
              <a:rPr lang="ru-RU" sz="1200" dirty="0"/>
              <a:t>процессе такого разностороннего воспитания зарождается тот фундамент, на котором будет вырастать более сложное образование – чувство любви к своему Отечеству. </a:t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1026" name="Picture 2" descr="C:\Users\DNS\Desktop\ФОТО садик\Любознайки\DSCN4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6254">
            <a:off x="295742" y="2365476"/>
            <a:ext cx="2429461" cy="32384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NS\Desktop\ФОТО садик\Праздники (2 младшая)\DSC003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49" y="1556792"/>
            <a:ext cx="3072341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8600">
            <a:off x="6387043" y="2449909"/>
            <a:ext cx="2343858" cy="312514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2412268"/>
              </p:ext>
            </p:extLst>
          </p:nvPr>
        </p:nvGraphicFramePr>
        <p:xfrm>
          <a:off x="2712959" y="3975342"/>
          <a:ext cx="3779912" cy="2834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585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TM01859861[[fn=Выставка]]</Template>
  <TotalTime>146</TotalTime>
  <Words>124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Tradeshow</vt:lpstr>
      <vt:lpstr>Презентация PowerPoint</vt:lpstr>
      <vt:lpstr>Презентация PowerPoint</vt:lpstr>
      <vt:lpstr>Гора Качканар глазами детей</vt:lpstr>
      <vt:lpstr>Озёра, реки, ручейки – голубые глаза россии!</vt:lpstr>
      <vt:lpstr>Символы россии</vt:lpstr>
      <vt:lpstr>Во время прогулок в лес, в поле, к реке взрослый учит детей видеть красоту окружающей природы, бережно к ней относиться. </vt:lpstr>
      <vt:lpstr>Так охота в космос полететь, чтоб на землю – матушку  с высоты поглядеть!</vt:lpstr>
      <vt:lpstr>Базой патриотического воспитания является нравственное, эстетическое, трудовое, умственное воспитание маленького человека.   В процессе такого разностороннего воспитания зарождается тот фундамент, на котором будет вырастать более сложное образование – чувство любви к своему Отечеству.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43</cp:revision>
  <dcterms:created xsi:type="dcterms:W3CDTF">2016-03-29T04:17:20Z</dcterms:created>
  <dcterms:modified xsi:type="dcterms:W3CDTF">2016-04-04T17:55:14Z</dcterms:modified>
</cp:coreProperties>
</file>