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0" r:id="rId2"/>
    <p:sldId id="293" r:id="rId3"/>
    <p:sldId id="287" r:id="rId4"/>
    <p:sldId id="256" r:id="rId5"/>
    <p:sldId id="257" r:id="rId6"/>
    <p:sldId id="258" r:id="rId7"/>
    <p:sldId id="260" r:id="rId8"/>
    <p:sldId id="267" r:id="rId9"/>
    <p:sldId id="268" r:id="rId10"/>
    <p:sldId id="269" r:id="rId11"/>
    <p:sldId id="270" r:id="rId12"/>
    <p:sldId id="273" r:id="rId13"/>
    <p:sldId id="274" r:id="rId14"/>
    <p:sldId id="277" r:id="rId15"/>
    <p:sldId id="295" r:id="rId16"/>
    <p:sldId id="276" r:id="rId17"/>
    <p:sldId id="288" r:id="rId18"/>
    <p:sldId id="289" r:id="rId19"/>
    <p:sldId id="278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285" r:id="rId29"/>
    <p:sldId id="27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50021"/>
    <a:srgbClr val="660033"/>
    <a:srgbClr val="FFFF00"/>
    <a:srgbClr val="0000FF"/>
    <a:srgbClr val="990099"/>
    <a:srgbClr val="FF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71" d="100"/>
          <a:sy n="71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71247-4BA7-4C1E-9CB2-5037A0232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9560-1431-4E15-94E5-2DF871ABB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88F7-9289-4AEA-B7A7-5EC8F0038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16804-3866-412B-83C2-A12A94186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8B5F-EA4F-4DC8-B234-35DB817CA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FB5AE-64BD-4124-88AF-8D58638A9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7ED78-F424-4052-83AC-456BF3863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F5E4-E169-4A26-BCC0-5CC38D34C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4AF4C-273F-4C04-B2C9-1A6270E6B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3B18-EF62-4C9C-B688-53F9167B9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84D84-9E41-4052-9D86-97BE597A6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4823-A4E1-4F08-94DC-A2544F871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15BA8-EA55-4EE0-BB06-10EF4DBC5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6264-0170-4544-B292-2B4BE309F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1EE5AD3-2522-4600-A9E8-3C402D8B7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slide" Target="slide16.x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slide" Target="slide16.x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3.xml"/><Relationship Id="rId7" Type="http://schemas.openxmlformats.org/officeDocument/2006/relationships/slide" Target="slide2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slide" Target="slide27.xml"/><Relationship Id="rId5" Type="http://schemas.openxmlformats.org/officeDocument/2006/relationships/slide" Target="slide28.xml"/><Relationship Id="rId4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16.xml"/><Relationship Id="rId5" Type="http://schemas.openxmlformats.org/officeDocument/2006/relationships/audio" Target="../media/audio1.wav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oleObject" Target="../embeddings/oleObject4.bin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slide" Target="slide16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slide" Target="slide16.x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slide" Target="slide16.x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3"/>
          <p:cNvSpPr>
            <a:spLocks noChangeArrowheads="1" noChangeShapeType="1" noTextEdit="1"/>
          </p:cNvSpPr>
          <p:nvPr/>
        </p:nvSpPr>
        <p:spPr bwMode="auto">
          <a:xfrm>
            <a:off x="684213" y="1989138"/>
            <a:ext cx="7704137" cy="2519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урок -обобщения по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теме "Логарифмы"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356100" y="4941888"/>
            <a:ext cx="45370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Подготовил учитель математики</a:t>
            </a:r>
          </a:p>
          <a:p>
            <a:r>
              <a:rPr lang="ru-RU"/>
              <a:t> МКОУ «Бороздиновская СОШ»</a:t>
            </a:r>
          </a:p>
          <a:p>
            <a:r>
              <a:rPr lang="ru-RU"/>
              <a:t>Новохоперского муниципального района</a:t>
            </a:r>
          </a:p>
          <a:p>
            <a:r>
              <a:rPr lang="ru-RU"/>
              <a:t>Воронежской области </a:t>
            </a:r>
          </a:p>
          <a:p>
            <a:r>
              <a:rPr lang="ru-RU"/>
              <a:t>Мухина О.Н.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Что называется десятичным логарифмом?</a:t>
            </a:r>
          </a:p>
        </p:txBody>
      </p:sp>
      <p:sp>
        <p:nvSpPr>
          <p:cNvPr id="31746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80288" y="3213100"/>
            <a:ext cx="1081087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1747" name="Oval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48688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174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80288" y="1916113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23850" y="1989138"/>
            <a:ext cx="6480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Десятичным логарифмом называется логарифм по основанию 100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323850" y="3213100"/>
            <a:ext cx="669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Десятичным логарифмом называется логарифм по основанию 1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395288" y="4724400"/>
            <a:ext cx="6626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Десятичным логарифмом называется логарифм по основанию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Что такое натуральный логарифм?</a:t>
            </a:r>
          </a:p>
        </p:txBody>
      </p:sp>
      <p:sp>
        <p:nvSpPr>
          <p:cNvPr id="33794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3429000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3795" name="Oval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522922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3796" name="Oval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380288" y="1773238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395288" y="1987550"/>
            <a:ext cx="655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Натуральным  логарифмом называется логарифм по основанию е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468313" y="3573463"/>
            <a:ext cx="6840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Натуральным  логарифмом называется логарифм по основанию 10</a:t>
            </a: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468313" y="5229225"/>
            <a:ext cx="6983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Натуральным  логарифмом называется логарифм по основанию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Чему равен логарифм степени?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461963" y="1774825"/>
          <a:ext cx="5454650" cy="1049338"/>
        </p:xfrm>
        <a:graphic>
          <a:graphicData uri="http://schemas.openxmlformats.org/presentationml/2006/ole">
            <p:oleObj spid="_x0000_s28679" name="Формула" r:id="rId3" imgW="1180800" imgH="241200" progId="Equation.3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61963" y="3341688"/>
          <a:ext cx="5380037" cy="981075"/>
        </p:xfrm>
        <a:graphic>
          <a:graphicData uri="http://schemas.openxmlformats.org/presentationml/2006/ole">
            <p:oleObj spid="_x0000_s28681" name="Формула" r:id="rId4" imgW="1244520" imgH="241200" progId="Equation.3">
              <p:embed/>
            </p:oleObj>
          </a:graphicData>
        </a:graphic>
      </p:graphicFrame>
      <p:sp>
        <p:nvSpPr>
          <p:cNvPr id="28685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24750" y="33575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8686" name="Oval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67625" y="50847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8687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24750" y="162877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401638" y="4892675"/>
          <a:ext cx="5905500" cy="1136650"/>
        </p:xfrm>
        <a:graphic>
          <a:graphicData uri="http://schemas.openxmlformats.org/presentationml/2006/ole">
            <p:oleObj spid="_x0000_s28683" name="Формула" r:id="rId6" imgW="1180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>
                <a:solidFill>
                  <a:srgbClr val="CC0000"/>
                </a:solidFill>
              </a:rPr>
              <a:t>Выберите верное равенство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611188" y="3252788"/>
          <a:ext cx="4184650" cy="1420812"/>
        </p:xfrm>
        <a:graphic>
          <a:graphicData uri="http://schemas.openxmlformats.org/presentationml/2006/ole">
            <p:oleObj spid="_x0000_s29703" name="Формула" r:id="rId3" imgW="1091880" imgH="39348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68313" y="1341438"/>
          <a:ext cx="4608512" cy="1601787"/>
        </p:xfrm>
        <a:graphic>
          <a:graphicData uri="http://schemas.openxmlformats.org/presentationml/2006/ole">
            <p:oleObj spid="_x0000_s29705" name="Формула" r:id="rId4" imgW="1244520" imgH="431640" progId="Equation.3">
              <p:embed/>
            </p:oleObj>
          </a:graphicData>
        </a:graphic>
      </p:graphicFrame>
      <p:sp>
        <p:nvSpPr>
          <p:cNvPr id="2970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235825" y="350043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9710" name="Oval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35825" y="537368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9711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164388" y="1700213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84213" y="5013325"/>
          <a:ext cx="4321175" cy="1470025"/>
        </p:xfrm>
        <a:graphic>
          <a:graphicData uri="http://schemas.openxmlformats.org/presentationml/2006/ole">
            <p:oleObj spid="_x0000_s29707" name="Формула" r:id="rId6" imgW="1155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Формула перехода к новому основанию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731963" y="3675063"/>
          <a:ext cx="4760912" cy="754062"/>
        </p:xfrm>
        <a:graphic>
          <a:graphicData uri="http://schemas.openxmlformats.org/presentationml/2006/ole">
            <p:oleObj spid="_x0000_s32775" name="Формула" r:id="rId3" imgW="1358640" imgH="22860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763713" y="1557338"/>
          <a:ext cx="3744912" cy="1697037"/>
        </p:xfrm>
        <a:graphic>
          <a:graphicData uri="http://schemas.openxmlformats.org/presentationml/2006/ole">
            <p:oleObj spid="_x0000_s32777" name="Формула" r:id="rId4" imgW="952200" imgH="431640" progId="Equation.3">
              <p:embed/>
            </p:oleObj>
          </a:graphicData>
        </a:graphic>
      </p:graphicFrame>
      <p:sp>
        <p:nvSpPr>
          <p:cNvPr id="32781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524750" y="537368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2782" name="Oval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451725" y="371633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32783" name="Oval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80288" y="1844675"/>
            <a:ext cx="1081087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graphicFrame>
        <p:nvGraphicFramePr>
          <p:cNvPr id="3277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979613" y="4941888"/>
          <a:ext cx="3455987" cy="1566862"/>
        </p:xfrm>
        <a:graphic>
          <a:graphicData uri="http://schemas.openxmlformats.org/presentationml/2006/ole">
            <p:oleObj spid="_x0000_s32779" name="Формула" r:id="rId7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00"/>
                </a:solidFill>
              </a:rPr>
              <a:t>Выберите верное равенство</a:t>
            </a:r>
          </a:p>
        </p:txBody>
      </p:sp>
      <p:sp>
        <p:nvSpPr>
          <p:cNvPr id="47119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537368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47120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371633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47121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80288" y="1844675"/>
            <a:ext cx="1081087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4712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051050" y="1700213"/>
          <a:ext cx="3816350" cy="1384300"/>
        </p:xfrm>
        <a:graphic>
          <a:graphicData uri="http://schemas.openxmlformats.org/presentationml/2006/ole">
            <p:oleObj spid="_x0000_s47113" name="Формула" r:id="rId5" imgW="1079032" imgH="393529" progId="Equation.3">
              <p:embed/>
            </p:oleObj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1979613" y="3716338"/>
          <a:ext cx="4679950" cy="728662"/>
        </p:xfrm>
        <a:graphic>
          <a:graphicData uri="http://schemas.openxmlformats.org/presentationml/2006/ole">
            <p:oleObj spid="_x0000_s47116" name="Формула" r:id="rId6" imgW="1549080" imgH="241200" progId="Equation.3">
              <p:embed/>
            </p:oleObj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2195513" y="5300663"/>
          <a:ext cx="3600450" cy="835025"/>
        </p:xfrm>
        <a:graphic>
          <a:graphicData uri="http://schemas.openxmlformats.org/presentationml/2006/ole">
            <p:oleObj spid="_x0000_s47117" name="Формула" r:id="rId7" imgW="10411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WordArt 2"/>
          <p:cNvSpPr>
            <a:spLocks noChangeArrowheads="1" noChangeShapeType="1" noTextEdit="1"/>
          </p:cNvSpPr>
          <p:nvPr/>
        </p:nvSpPr>
        <p:spPr bwMode="auto">
          <a:xfrm>
            <a:off x="2051050" y="2060575"/>
            <a:ext cx="5184775" cy="163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Ошибка</a:t>
            </a:r>
          </a:p>
        </p:txBody>
      </p:sp>
      <p:sp>
        <p:nvSpPr>
          <p:cNvPr id="48130" name="Oval 3">
            <a:hlinkClick r:id="" action="ppaction://hlinkshowjump?jump=lastslideviewed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3779838" y="4437063"/>
            <a:ext cx="1512887" cy="720725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620713"/>
            <a:ext cx="8510588" cy="13255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Какие методы решения логарифмических уравнений вы рассматривали на уроках математики</a:t>
            </a:r>
            <a:r>
              <a:rPr lang="ru-RU" sz="4000" b="1" smtClean="0"/>
              <a:t>?</a:t>
            </a:r>
            <a:endParaRPr lang="ru-RU" sz="4000" smtClean="0"/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2565400"/>
            <a:ext cx="8037512" cy="3789363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метод решения с помощью определения; </a:t>
            </a:r>
          </a:p>
          <a:p>
            <a:pPr eaLnBrk="1" hangingPunct="1">
              <a:defRPr/>
            </a:pPr>
            <a:r>
              <a:rPr lang="ru-RU" b="1"/>
              <a:t>метод потенцирования; </a:t>
            </a:r>
          </a:p>
          <a:p>
            <a:pPr eaLnBrk="1" hangingPunct="1">
              <a:defRPr/>
            </a:pPr>
            <a:r>
              <a:rPr lang="ru-RU" b="1"/>
              <a:t>метод введения вспомогательной переменной.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Решите уравнения 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1188" y="1773238"/>
            <a:ext cx="3694112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400" smtClean="0"/>
              <a:t>Log </a:t>
            </a:r>
            <a:r>
              <a:rPr lang="en-US" sz="4400" baseline="-25000" smtClean="0"/>
              <a:t>4</a:t>
            </a:r>
            <a:r>
              <a:rPr lang="en-US" sz="4400" smtClean="0"/>
              <a:t> x = 2</a:t>
            </a:r>
            <a:r>
              <a:rPr lang="ru-RU" sz="44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smtClean="0"/>
              <a:t> </a:t>
            </a:r>
            <a:r>
              <a:rPr lang="en-US" sz="4400" smtClean="0"/>
              <a:t>x=16</a:t>
            </a:r>
            <a:r>
              <a:rPr lang="ru-RU" sz="360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smtClean="0"/>
          </a:p>
        </p:txBody>
      </p:sp>
      <p:sp>
        <p:nvSpPr>
          <p:cNvPr id="501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501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61452" name="Rectangle 12"/>
          <p:cNvSpPr>
            <a:spLocks noRot="1" noChangeArrowheads="1"/>
          </p:cNvSpPr>
          <p:nvPr/>
        </p:nvSpPr>
        <p:spPr bwMode="auto">
          <a:xfrm>
            <a:off x="5148263" y="1700213"/>
            <a:ext cx="3694112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Log </a:t>
            </a:r>
            <a:r>
              <a:rPr lang="en-US" sz="4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 4 = 2</a:t>
            </a: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x=2</a:t>
            </a:r>
            <a:endParaRPr lang="ru-RU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WordArt 4"/>
          <p:cNvSpPr>
            <a:spLocks noChangeArrowheads="1" noChangeShapeType="1" noTextEdit="1"/>
          </p:cNvSpPr>
          <p:nvPr/>
        </p:nvSpPr>
        <p:spPr bwMode="auto">
          <a:xfrm>
            <a:off x="1835150" y="1844675"/>
            <a:ext cx="56880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Тест пройден</a:t>
            </a:r>
          </a:p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/>
              <a:t>Цели урока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обобщить и систематизировать знания по теме;</a:t>
            </a:r>
          </a:p>
          <a:p>
            <a:pPr eaLnBrk="1" hangingPunct="1">
              <a:defRPr/>
            </a:pPr>
            <a:r>
              <a:rPr lang="ru-RU" sz="3600" smtClean="0"/>
              <a:t>вспомнить методы решения логарифмических уравнений и неравенств.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tx1"/>
                </a:solidFill>
                <a:effectLst/>
              </a:rPr>
              <a:t>Выберите задание</a:t>
            </a:r>
          </a:p>
        </p:txBody>
      </p:sp>
      <p:sp>
        <p:nvSpPr>
          <p:cNvPr id="52226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4213" y="1700213"/>
            <a:ext cx="2232025" cy="165735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ru-RU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2781300"/>
            <a:ext cx="2232025" cy="1657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ru-RU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8" name="Rectangl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651500" y="1628775"/>
            <a:ext cx="2232025" cy="1657350"/>
          </a:xfrm>
          <a:prstGeom prst="rect">
            <a:avLst/>
          </a:prstGeom>
          <a:solidFill>
            <a:srgbClr val="FF00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ru-RU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9" name="Rectangle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84213" y="4076700"/>
            <a:ext cx="2232025" cy="1657350"/>
          </a:xfrm>
          <a:prstGeom prst="rect">
            <a:avLst/>
          </a:prstGeom>
          <a:solidFill>
            <a:srgbClr val="9900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ru-RU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0" name="Rectangle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24525" y="4149725"/>
            <a:ext cx="2232025" cy="16573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ru-RU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31" name="AutoShape 1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227763" y="6092825"/>
            <a:ext cx="2305050" cy="765175"/>
          </a:xfrm>
          <a:prstGeom prst="rightArrow">
            <a:avLst>
              <a:gd name="adj1" fmla="val 50000"/>
              <a:gd name="adj2" fmla="val 75311"/>
            </a:avLst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u="sng">
                <a:hlinkClick r:id="rId8" action="ppaction://hlinksldjump"/>
              </a:rPr>
              <a:t>следующий</a:t>
            </a:r>
            <a:endParaRPr lang="ru-RU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C0000"/>
                </a:solidFill>
                <a:effectLst/>
              </a:rPr>
              <a:t>Решите уравнение</a:t>
            </a:r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95288" y="2565400"/>
          <a:ext cx="8748712" cy="1273175"/>
        </p:xfrm>
        <a:graphic>
          <a:graphicData uri="http://schemas.openxmlformats.org/presentationml/2006/ole">
            <p:oleObj spid="_x0000_s73732" name="Формула" r:id="rId3" imgW="1574800" imgH="228600" progId="Equation.3">
              <p:embed/>
            </p:oleObj>
          </a:graphicData>
        </a:graphic>
      </p:graphicFrame>
      <p:sp>
        <p:nvSpPr>
          <p:cNvPr id="73735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6021388"/>
            <a:ext cx="1728787" cy="431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C0000"/>
                </a:solidFill>
                <a:effectLst/>
              </a:rPr>
              <a:t>Решите уравнение</a:t>
            </a:r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684213" y="2708275"/>
          <a:ext cx="7848600" cy="1673225"/>
        </p:xfrm>
        <a:graphic>
          <a:graphicData uri="http://schemas.openxmlformats.org/presentationml/2006/ole">
            <p:oleObj spid="_x0000_s74756" name="Формула" r:id="rId3" imgW="1739900" imgH="368300" progId="Equation.3">
              <p:embed/>
            </p:oleObj>
          </a:graphicData>
        </a:graphic>
      </p:graphicFrame>
      <p:sp>
        <p:nvSpPr>
          <p:cNvPr id="74759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1188" y="6021388"/>
            <a:ext cx="1728787" cy="431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C0000"/>
                </a:solidFill>
                <a:effectLst/>
              </a:rPr>
              <a:t>Решите неравенство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565150" y="2152650"/>
          <a:ext cx="7940675" cy="2416175"/>
        </p:xfrm>
        <a:graphic>
          <a:graphicData uri="http://schemas.openxmlformats.org/presentationml/2006/ole">
            <p:oleObj spid="_x0000_s75780" name="Формула" r:id="rId3" imgW="1485720" imgH="457200" progId="Equation.3">
              <p:embed/>
            </p:oleObj>
          </a:graphicData>
        </a:graphic>
      </p:graphicFrame>
      <p:sp>
        <p:nvSpPr>
          <p:cNvPr id="7578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5650" y="5949950"/>
            <a:ext cx="1728788" cy="431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C0000"/>
                </a:solidFill>
                <a:effectLst/>
              </a:rPr>
              <a:t>Решите неравенство</a:t>
            </a:r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042988" y="2276475"/>
          <a:ext cx="6985000" cy="2295525"/>
        </p:xfrm>
        <a:graphic>
          <a:graphicData uri="http://schemas.openxmlformats.org/presentationml/2006/ole">
            <p:oleObj spid="_x0000_s76804" name="Формула" r:id="rId3" imgW="1358310" imgH="444307" progId="Equation.3">
              <p:embed/>
            </p:oleObj>
          </a:graphicData>
        </a:graphic>
      </p:graphicFrame>
      <p:sp>
        <p:nvSpPr>
          <p:cNvPr id="76807" name="Rectangle 6"/>
          <p:cNvSpPr>
            <a:spLocks noChangeArrowheads="1"/>
          </p:cNvSpPr>
          <p:nvPr/>
        </p:nvSpPr>
        <p:spPr bwMode="auto">
          <a:xfrm>
            <a:off x="611188" y="6021388"/>
            <a:ext cx="1728787" cy="431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>
                <a:hlinkClick r:id="rId4" action="ppaction://hlinksldjump"/>
              </a:rPr>
              <a:t>назад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effectLst/>
                <a:latin typeface="Times New Roman" pitchFamily="18" charset="0"/>
              </a:rPr>
              <a:t>Сколько целочисленных решений имеет неравенство:</a:t>
            </a: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2420938"/>
          <a:ext cx="8088313" cy="1830387"/>
        </p:xfrm>
        <a:graphic>
          <a:graphicData uri="http://schemas.openxmlformats.org/presentationml/2006/ole">
            <p:oleObj spid="_x0000_s79876" name="Формула" r:id="rId3" imgW="1066680" imgH="241200" progId="Equation.3">
              <p:embed/>
            </p:oleObj>
          </a:graphicData>
        </a:graphic>
      </p:graphicFrame>
      <p:sp>
        <p:nvSpPr>
          <p:cNvPr id="7987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84213" y="6237288"/>
            <a:ext cx="935037" cy="431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/>
              <a:t>назад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A50021"/>
                </a:solidFill>
                <a:effectLst/>
              </a:rPr>
              <a:t>Решите систему неравенств</a:t>
            </a:r>
            <a:r>
              <a:rPr lang="ru-RU" smtClean="0">
                <a:effectLst/>
              </a:rPr>
              <a:t> </a:t>
            </a:r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68313" y="2060575"/>
          <a:ext cx="8064500" cy="2193925"/>
        </p:xfrm>
        <a:graphic>
          <a:graphicData uri="http://schemas.openxmlformats.org/presentationml/2006/ole">
            <p:oleObj spid="_x0000_s81926" name="Формула" r:id="rId3" imgW="1866600" imgH="507960" progId="Equation.3">
              <p:embed/>
            </p:oleObj>
          </a:graphicData>
        </a:graphic>
      </p:graphicFrame>
      <p:sp>
        <p:nvSpPr>
          <p:cNvPr id="81932" name="Text Box 9"/>
          <p:cNvSpPr txBox="1">
            <a:spLocks noChangeArrowheads="1"/>
          </p:cNvSpPr>
          <p:nvPr/>
        </p:nvSpPr>
        <p:spPr bwMode="auto">
          <a:xfrm>
            <a:off x="2103438" y="5340350"/>
            <a:ext cx="202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ОТВЕТ:</a:t>
            </a:r>
            <a:r>
              <a:rPr lang="ru-RU"/>
              <a:t> 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356100" y="5157788"/>
          <a:ext cx="1890713" cy="1081087"/>
        </p:xfrm>
        <a:graphic>
          <a:graphicData uri="http://schemas.openxmlformats.org/presentationml/2006/ole">
            <p:oleObj spid="_x0000_s81930" name="Формула" r:id="rId4" imgW="444240" imgH="253800" progId="Equation.3">
              <p:embed/>
            </p:oleObj>
          </a:graphicData>
        </a:graphic>
      </p:graphicFrame>
      <p:sp>
        <p:nvSpPr>
          <p:cNvPr id="81936" name="AutoShap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7088" y="5949950"/>
            <a:ext cx="1728787" cy="6207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5" action="ppaction://hlinksldjump"/>
              </a:rPr>
              <a:t>итог</a:t>
            </a:r>
            <a:endParaRPr lang="ru-RU"/>
          </a:p>
        </p:txBody>
      </p:sp>
      <p:sp>
        <p:nvSpPr>
          <p:cNvPr id="81937" name="AutoShape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025" y="6092825"/>
            <a:ext cx="1871663" cy="5762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hlinkClick r:id="rId6" action="ppaction://hlinksldjump"/>
              </a:rPr>
              <a:t>задание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solidFill>
                  <a:srgbClr val="A50021"/>
                </a:solidFill>
                <a:effectLst/>
              </a:rPr>
              <a:t>Дополнительно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565400"/>
            <a:ext cx="8540750" cy="216058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800" smtClean="0">
                <a:effectLst/>
                <a:latin typeface="Times New Roman" pitchFamily="18" charset="0"/>
              </a:rPr>
              <a:t>log</a:t>
            </a:r>
            <a:r>
              <a:rPr lang="en-US" sz="4800" baseline="-25000" smtClean="0">
                <a:effectLst/>
                <a:latin typeface="Times New Roman" pitchFamily="18" charset="0"/>
              </a:rPr>
              <a:t>x</a:t>
            </a:r>
            <a:r>
              <a:rPr lang="ru-RU" sz="4800" smtClean="0">
                <a:effectLst/>
                <a:latin typeface="Times New Roman" pitchFamily="18" charset="0"/>
              </a:rPr>
              <a:t> 3 + 2</a:t>
            </a:r>
            <a:r>
              <a:rPr lang="en-US" sz="4800" smtClean="0">
                <a:effectLst/>
                <a:latin typeface="Times New Roman" pitchFamily="18" charset="0"/>
              </a:rPr>
              <a:t>log</a:t>
            </a:r>
            <a:r>
              <a:rPr lang="ru-RU" sz="4800" baseline="-25000" smtClean="0">
                <a:effectLst/>
                <a:latin typeface="Times New Roman" pitchFamily="18" charset="0"/>
              </a:rPr>
              <a:t>3</a:t>
            </a:r>
            <a:r>
              <a:rPr lang="en-US" sz="4800" baseline="-25000" smtClean="0">
                <a:effectLst/>
                <a:latin typeface="Times New Roman" pitchFamily="18" charset="0"/>
              </a:rPr>
              <a:t>x</a:t>
            </a:r>
            <a:r>
              <a:rPr lang="ru-RU" sz="4800" smtClean="0">
                <a:effectLst/>
                <a:latin typeface="Times New Roman" pitchFamily="18" charset="0"/>
              </a:rPr>
              <a:t>  3 – 6</a:t>
            </a:r>
            <a:r>
              <a:rPr lang="en-US" sz="4800" smtClean="0">
                <a:effectLst/>
                <a:latin typeface="Times New Roman" pitchFamily="18" charset="0"/>
              </a:rPr>
              <a:t>log</a:t>
            </a:r>
            <a:r>
              <a:rPr lang="ru-RU" sz="4800" baseline="-25000" smtClean="0">
                <a:effectLst/>
                <a:latin typeface="Times New Roman" pitchFamily="18" charset="0"/>
              </a:rPr>
              <a:t>9</a:t>
            </a:r>
            <a:r>
              <a:rPr lang="en-US" sz="4800" baseline="-25000" smtClean="0">
                <a:effectLst/>
                <a:latin typeface="Times New Roman" pitchFamily="18" charset="0"/>
              </a:rPr>
              <a:t>x</a:t>
            </a:r>
            <a:r>
              <a:rPr lang="ru-RU" sz="4800" smtClean="0">
                <a:effectLst/>
                <a:latin typeface="Times New Roman" pitchFamily="18" charset="0"/>
              </a:rPr>
              <a:t> 3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C0000"/>
                </a:solidFill>
              </a:rPr>
              <a:t>Итоги урока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557338"/>
            <a:ext cx="8540750" cy="46799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/>
              <a:t>Достигли ли мы поставленной цели? </a:t>
            </a:r>
          </a:p>
          <a:p>
            <a:pPr eaLnBrk="1" hangingPunct="1">
              <a:defRPr/>
            </a:pPr>
            <a:r>
              <a:rPr lang="ru-RU" sz="4000" i="1" smtClean="0"/>
              <a:t>Что понравилось, запомнилось на уроке? </a:t>
            </a:r>
          </a:p>
          <a:p>
            <a:pPr eaLnBrk="1" hangingPunct="1">
              <a:defRPr/>
            </a:pPr>
            <a:endParaRPr lang="ru-RU" sz="4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8000">
                <a:solidFill>
                  <a:srgbClr val="CC0000"/>
                </a:solidFill>
              </a:rPr>
              <a:t>Спасибо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8000">
                <a:solidFill>
                  <a:srgbClr val="CC0000"/>
                </a:solidFill>
              </a:rPr>
              <a:t>за 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indent="20638" algn="r">
              <a:buFont typeface="Wingdings" pitchFamily="2" charset="2"/>
              <a:buNone/>
              <a:defRPr/>
            </a:pPr>
            <a:r>
              <a:rPr lang="ru-RU" sz="2800" i="1" smtClean="0"/>
              <a:t>Кто с детских лет занимается математикой,</a:t>
            </a:r>
          </a:p>
          <a:p>
            <a:pPr indent="20638" algn="r">
              <a:buFont typeface="Wingdings" pitchFamily="2" charset="2"/>
              <a:buNone/>
              <a:defRPr/>
            </a:pPr>
            <a:r>
              <a:rPr lang="ru-RU" sz="2800" i="1" smtClean="0"/>
              <a:t>тот развивает внимание, тренирует свой мозг,</a:t>
            </a:r>
          </a:p>
          <a:p>
            <a:pPr indent="20638" algn="r">
              <a:buFont typeface="Wingdings" pitchFamily="2" charset="2"/>
              <a:buNone/>
              <a:defRPr/>
            </a:pPr>
            <a:r>
              <a:rPr lang="ru-RU" sz="2800" i="1" smtClean="0"/>
              <a:t>свою волю, воспитывает в себе настойчивость</a:t>
            </a:r>
          </a:p>
          <a:p>
            <a:pPr indent="20638" algn="r">
              <a:buFont typeface="Wingdings" pitchFamily="2" charset="2"/>
              <a:buNone/>
              <a:defRPr/>
            </a:pPr>
            <a:r>
              <a:rPr lang="ru-RU" sz="2800" i="1" smtClean="0"/>
              <a:t>и упорство в достижении цели.</a:t>
            </a:r>
          </a:p>
          <a:p>
            <a:pPr indent="20638" algn="r">
              <a:buFont typeface="Wingdings" pitchFamily="2" charset="2"/>
              <a:buNone/>
              <a:defRPr/>
            </a:pPr>
            <a:endParaRPr lang="ru-RU" sz="2800" i="1" smtClean="0"/>
          </a:p>
          <a:p>
            <a:pPr indent="20638" algn="r">
              <a:buFont typeface="Wingdings" pitchFamily="2" charset="2"/>
              <a:buNone/>
              <a:defRPr/>
            </a:pPr>
            <a:r>
              <a:rPr lang="ru-RU" sz="2800" i="1" smtClean="0"/>
              <a:t>А.Маркушевич</a:t>
            </a:r>
            <a:r>
              <a:rPr lang="ru-RU" smtClean="0"/>
              <a:t>.</a:t>
            </a:r>
            <a:r>
              <a:rPr lang="ru-RU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i="1">
                <a:solidFill>
                  <a:srgbClr val="CC0000"/>
                </a:solidFill>
                <a:latin typeface="Bookman Old Style" pitchFamily="18" charset="0"/>
              </a:rPr>
              <a:t>Устный опрос </a:t>
            </a:r>
            <a:br>
              <a:rPr lang="ru-RU" sz="5400" i="1">
                <a:solidFill>
                  <a:srgbClr val="CC0000"/>
                </a:solidFill>
                <a:latin typeface="Bookman Old Style" pitchFamily="18" charset="0"/>
              </a:rPr>
            </a:br>
            <a:r>
              <a:rPr lang="ru-RU" sz="5400" i="1">
                <a:solidFill>
                  <a:srgbClr val="CC0000"/>
                </a:solidFill>
                <a:latin typeface="Bookman Old Style" pitchFamily="18" charset="0"/>
              </a:rPr>
              <a:t>по теме </a:t>
            </a:r>
            <a:br>
              <a:rPr lang="ru-RU" sz="5400" i="1">
                <a:solidFill>
                  <a:srgbClr val="CC0000"/>
                </a:solidFill>
                <a:latin typeface="Bookman Old Style" pitchFamily="18" charset="0"/>
              </a:rPr>
            </a:br>
            <a:r>
              <a:rPr lang="ru-RU" sz="5400" i="1">
                <a:solidFill>
                  <a:srgbClr val="CC0000"/>
                </a:solidFill>
                <a:latin typeface="Bookman Old Style" pitchFamily="18" charset="0"/>
              </a:rPr>
              <a:t>«Логарифмы»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Дайте определение логарифма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844675"/>
            <a:ext cx="7570787" cy="1036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/>
              <a:t>Логарифмом числа </a:t>
            </a:r>
            <a:r>
              <a:rPr lang="en-US" sz="2400"/>
              <a:t>b</a:t>
            </a:r>
            <a:r>
              <a:rPr lang="ru-RU" sz="2400"/>
              <a:t> по основанию </a:t>
            </a:r>
            <a:r>
              <a:rPr lang="en-US" sz="2400"/>
              <a:t>a</a:t>
            </a:r>
            <a:r>
              <a:rPr lang="ru-RU" sz="2400"/>
              <a:t> называется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/>
              <a:t>показатель степени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23850" y="2997200"/>
            <a:ext cx="712946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Логарифмом числа </a:t>
            </a:r>
            <a:r>
              <a:rPr lang="en-US" sz="2400"/>
              <a:t>b</a:t>
            </a:r>
            <a:r>
              <a:rPr lang="ru-RU" sz="2400"/>
              <a:t> по основанию </a:t>
            </a:r>
            <a:r>
              <a:rPr lang="en-US" sz="2400"/>
              <a:t>a</a:t>
            </a:r>
            <a:r>
              <a:rPr lang="ru-RU" sz="2400"/>
              <a:t> называется показатель степени</a:t>
            </a:r>
            <a:r>
              <a:rPr lang="en-US" sz="2400"/>
              <a:t> </a:t>
            </a:r>
            <a:r>
              <a:rPr lang="ru-RU" sz="2400"/>
              <a:t>в которую нужно возвести число</a:t>
            </a:r>
            <a:r>
              <a:rPr lang="en-US" sz="2400"/>
              <a:t> b</a:t>
            </a:r>
            <a:r>
              <a:rPr lang="ru-RU" sz="2400"/>
              <a:t> , такой чтобы получилось число</a:t>
            </a:r>
            <a:r>
              <a:rPr lang="en-US" sz="2400"/>
              <a:t> a.</a:t>
            </a:r>
            <a:r>
              <a:rPr lang="en-US"/>
              <a:t> </a:t>
            </a:r>
            <a:endParaRPr lang="ru-RU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95288" y="4868863"/>
            <a:ext cx="7272337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/>
              <a:t> Логарифмом числа </a:t>
            </a:r>
            <a:r>
              <a:rPr lang="en-US" sz="2400"/>
              <a:t>b</a:t>
            </a:r>
            <a:r>
              <a:rPr lang="ru-RU" sz="2400"/>
              <a:t> по основанию </a:t>
            </a:r>
            <a:r>
              <a:rPr lang="en-US" sz="2400"/>
              <a:t>a</a:t>
            </a:r>
            <a:r>
              <a:rPr lang="ru-RU" sz="2400"/>
              <a:t> называется показатель степени в которую нужно возвести число а, чтобы получилось число </a:t>
            </a:r>
            <a:r>
              <a:rPr lang="en-US" sz="2400"/>
              <a:t>b.</a:t>
            </a: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0485" name="Oval 6">
            <a:hlinkClick r:id="" action="ppaction://hlinkshowjump?jump=nextslide">
              <a:snd r:embed="rId2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885113" y="5229225"/>
            <a:ext cx="1079500" cy="504825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0486" name="Oval 7">
            <a:hlinkClick r:id="rId3" action="ppaction://hlinksldjump">
              <a:snd r:embed="rId4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812088" y="3357563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0487" name="Oval 8">
            <a:hlinkClick r:id="rId3" action="ppaction://hlinksldjump">
              <a:snd r:embed="rId4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740650" y="184467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Назовите основное логарифмическое тождество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2255838" y="3394075"/>
          <a:ext cx="3810000" cy="1082675"/>
        </p:xfrm>
        <a:graphic>
          <a:graphicData uri="http://schemas.openxmlformats.org/presentationml/2006/ole">
            <p:oleObj spid="_x0000_s4103" name="Формула" r:id="rId3" imgW="672840" imgH="2030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2330450" y="1914525"/>
          <a:ext cx="3362325" cy="1079500"/>
        </p:xfrm>
        <a:graphic>
          <a:graphicData uri="http://schemas.openxmlformats.org/presentationml/2006/ole">
            <p:oleObj spid="_x0000_s4105" name="Формула" r:id="rId4" imgW="596880" imgH="203040" progId="Equation.3">
              <p:embed/>
            </p:oleObj>
          </a:graphicData>
        </a:graphic>
      </p:graphicFrame>
      <p:sp>
        <p:nvSpPr>
          <p:cNvPr id="4109" name="Oval 4">
            <a:hlinkClick r:id="" action="ppaction://hlinkshowjump?jump=nextslide">
              <a:snd r:embed="rId5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206057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4110" name="Oval 5">
            <a:hlinkClick r:id="rId6" action="ppaction://hlinksldjump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35734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4111" name="Oval 6">
            <a:hlinkClick r:id="rId6" action="ppaction://hlinksldjump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308850" y="50847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2405063" y="4941888"/>
          <a:ext cx="3287712" cy="1054100"/>
        </p:xfrm>
        <a:graphic>
          <a:graphicData uri="http://schemas.openxmlformats.org/presentationml/2006/ole">
            <p:oleObj spid="_x0000_s4107" name="Формула" r:id="rId8" imgW="596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Чему равен логарифм произведения?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685800" y="1897063"/>
          <a:ext cx="6353175" cy="854075"/>
        </p:xfrm>
        <a:graphic>
          <a:graphicData uri="http://schemas.openxmlformats.org/presentationml/2006/ole">
            <p:oleObj spid="_x0000_s9220" name="Формула" r:id="rId3" imgW="160020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3195638"/>
          <a:ext cx="6650038" cy="930275"/>
        </p:xfrm>
        <a:graphic>
          <a:graphicData uri="http://schemas.openxmlformats.org/presentationml/2006/ole">
            <p:oleObj spid="_x0000_s9222" name="Формула" r:id="rId4" imgW="1536480" imgH="22860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4748213"/>
          <a:ext cx="6575425" cy="884237"/>
        </p:xfrm>
        <a:graphic>
          <a:graphicData uri="http://schemas.openxmlformats.org/presentationml/2006/ole">
            <p:oleObj spid="_x0000_s9224" name="Формула" r:id="rId5" imgW="1600200" imgH="228600" progId="Equation.3">
              <p:embed/>
            </p:oleObj>
          </a:graphicData>
        </a:graphic>
      </p:graphicFrame>
      <p:sp>
        <p:nvSpPr>
          <p:cNvPr id="9226" name="Oval 10">
            <a:hlinkClick r:id="rId6" action="ppaction://hlinksldjump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3357563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9227" name="Oval 11">
            <a:hlinkClick r:id="" action="ppaction://hlinkshowjump?jump=nextslide">
              <a:snd r:embed="rId8" name="click.wav" builtIn="1"/>
            </a:hlinkClick>
          </p:cNvPr>
          <p:cNvSpPr>
            <a:spLocks noChangeArrowheads="1"/>
          </p:cNvSpPr>
          <p:nvPr/>
        </p:nvSpPr>
        <p:spPr bwMode="auto">
          <a:xfrm>
            <a:off x="7740650" y="48688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9228" name="Oval 12">
            <a:hlinkClick r:id="rId6" action="ppaction://hlinksldjump">
              <a:snd r:embed="rId7" name="arrow.wav" builtIn="1"/>
            </a:hlinkClick>
          </p:cNvPr>
          <p:cNvSpPr>
            <a:spLocks noChangeArrowheads="1"/>
          </p:cNvSpPr>
          <p:nvPr/>
        </p:nvSpPr>
        <p:spPr bwMode="auto">
          <a:xfrm>
            <a:off x="7596188" y="1989138"/>
            <a:ext cx="1081087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Чему равен логарифм частного?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62000" y="3182938"/>
          <a:ext cx="5230813" cy="1400175"/>
        </p:xfrm>
        <a:graphic>
          <a:graphicData uri="http://schemas.openxmlformats.org/presentationml/2006/ole">
            <p:oleObj spid="_x0000_s19460" name="Формула" r:id="rId3" imgW="1473120" imgH="41904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1484313"/>
          <a:ext cx="5184775" cy="1474787"/>
        </p:xfrm>
        <a:graphic>
          <a:graphicData uri="http://schemas.openxmlformats.org/presentationml/2006/ole">
            <p:oleObj spid="_x0000_s19462" name="Формула" r:id="rId4" imgW="1473120" imgH="4190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079500" y="4797425"/>
          <a:ext cx="4752975" cy="1412875"/>
        </p:xfrm>
        <a:graphic>
          <a:graphicData uri="http://schemas.openxmlformats.org/presentationml/2006/ole">
            <p:oleObj spid="_x0000_s19464" name="Формула" r:id="rId5" imgW="1409400" imgH="419040" progId="Equation.3">
              <p:embed/>
            </p:oleObj>
          </a:graphicData>
        </a:graphic>
      </p:graphicFrame>
      <p:sp>
        <p:nvSpPr>
          <p:cNvPr id="19466" name="Oval 1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451725" y="3429000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19467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451725" y="198913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19468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451725" y="5084763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rgbClr val="CC0000"/>
                </a:solidFill>
              </a:rPr>
              <a:t>Чему равен логарифм единицы?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979613" y="1347788"/>
          <a:ext cx="3313112" cy="1295400"/>
        </p:xfrm>
        <a:graphic>
          <a:graphicData uri="http://schemas.openxmlformats.org/presentationml/2006/ole">
            <p:oleObj spid="_x0000_s23559" name="Формула" r:id="rId3" imgW="583920" imgH="2286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881188" y="2759075"/>
          <a:ext cx="3513137" cy="1239838"/>
        </p:xfrm>
        <a:graphic>
          <a:graphicData uri="http://schemas.openxmlformats.org/presentationml/2006/ole">
            <p:oleObj spid="_x0000_s23561" name="Формула" r:id="rId4" imgW="609480" imgH="228600" progId="Equation.3">
              <p:embed/>
            </p:oleObj>
          </a:graphicData>
        </a:graphic>
      </p:graphicFrame>
      <p:sp>
        <p:nvSpPr>
          <p:cNvPr id="23565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235825" y="292417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3566" name="Oval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08850" y="4581525"/>
            <a:ext cx="1081088" cy="5762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sp>
        <p:nvSpPr>
          <p:cNvPr id="23567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35825" y="1557338"/>
            <a:ext cx="1081088" cy="576262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881188" y="4468813"/>
          <a:ext cx="3513137" cy="1239837"/>
        </p:xfrm>
        <a:graphic>
          <a:graphicData uri="http://schemas.openxmlformats.org/presentationml/2006/ole">
            <p:oleObj spid="_x0000_s23563" name="Формула" r:id="rId6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791</TotalTime>
  <Words>283</Words>
  <Application>Microsoft Office PowerPoint</Application>
  <PresentationFormat>Экран (4:3)</PresentationFormat>
  <Paragraphs>73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Wingdings</vt:lpstr>
      <vt:lpstr>Calibri</vt:lpstr>
      <vt:lpstr>Bookman Old Style</vt:lpstr>
      <vt:lpstr>Times New Roman</vt:lpstr>
      <vt:lpstr>Облака</vt:lpstr>
      <vt:lpstr>Формула</vt:lpstr>
      <vt:lpstr>Слайд 1</vt:lpstr>
      <vt:lpstr>Цели урока</vt:lpstr>
      <vt:lpstr>Слайд 3</vt:lpstr>
      <vt:lpstr>Устный опрос  по теме  «Логарифмы»</vt:lpstr>
      <vt:lpstr>Дайте определение логарифма</vt:lpstr>
      <vt:lpstr>Назовите основное логарифмическое тождество</vt:lpstr>
      <vt:lpstr>Чему равен логарифм произведения?</vt:lpstr>
      <vt:lpstr>Чему равен логарифм частного?</vt:lpstr>
      <vt:lpstr>Чему равен логарифм единицы?</vt:lpstr>
      <vt:lpstr>Что называется десятичным логарифмом?</vt:lpstr>
      <vt:lpstr>Что такое натуральный логарифм?</vt:lpstr>
      <vt:lpstr>Чему равен логарифм степени?</vt:lpstr>
      <vt:lpstr>Выберите верное равенство</vt:lpstr>
      <vt:lpstr>Формула перехода к новому основанию</vt:lpstr>
      <vt:lpstr>Выберите верное равенство</vt:lpstr>
      <vt:lpstr>Слайд 16</vt:lpstr>
      <vt:lpstr>Какие методы решения логарифмических уравнений вы рассматривали на уроках математики?</vt:lpstr>
      <vt:lpstr>Решите уравнения </vt:lpstr>
      <vt:lpstr>Слайд 19</vt:lpstr>
      <vt:lpstr>Выберите задание</vt:lpstr>
      <vt:lpstr>Решите уравнение</vt:lpstr>
      <vt:lpstr>Решите уравнение</vt:lpstr>
      <vt:lpstr>Решите неравенство</vt:lpstr>
      <vt:lpstr>Решите неравенство</vt:lpstr>
      <vt:lpstr>Сколько целочисленных решений имеет неравенство:</vt:lpstr>
      <vt:lpstr>Решите систему неравенств </vt:lpstr>
      <vt:lpstr>Дополнительно</vt:lpstr>
      <vt:lpstr>Итоги урока</vt:lpstr>
      <vt:lpstr>Слайд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опрос по теме логарифм</dc:title>
  <dc:creator>VIR2Al</dc:creator>
  <cp:lastModifiedBy>Пользователь</cp:lastModifiedBy>
  <cp:revision>21</cp:revision>
  <dcterms:created xsi:type="dcterms:W3CDTF">2008-12-03T12:31:13Z</dcterms:created>
  <dcterms:modified xsi:type="dcterms:W3CDTF">2013-10-09T19:36:58Z</dcterms:modified>
</cp:coreProperties>
</file>