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CAC1-476E-4D27-B89F-B57030FFCE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3A50C-EB0E-48E1-AB19-407CFC772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3A50C-EB0E-48E1-AB19-407CFC7726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3A50C-EB0E-48E1-AB19-407CFC77262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E4CD77-A71A-40D6-86BE-1FC84E41998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CBC4E1-20EB-4DF1-94BB-994968D00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Векторы. Модуль вектора. Равенство векторов. </a:t>
            </a:r>
            <a:br>
              <a:rPr lang="ru-RU" dirty="0" smtClean="0"/>
            </a:br>
            <a:r>
              <a:rPr lang="ru-RU" dirty="0" smtClean="0"/>
              <a:t>Сложение векторов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05064" y="4293096"/>
            <a:ext cx="5338936" cy="1584176"/>
          </a:xfrm>
        </p:spPr>
        <p:txBody>
          <a:bodyPr/>
          <a:lstStyle/>
          <a:p>
            <a:r>
              <a:rPr lang="ru-RU" dirty="0" smtClean="0"/>
              <a:t>Преподаватель: </a:t>
            </a:r>
            <a:r>
              <a:rPr lang="ru-RU" dirty="0" err="1" smtClean="0"/>
              <a:t>Никонорова</a:t>
            </a:r>
            <a:r>
              <a:rPr lang="ru-RU" dirty="0" smtClean="0"/>
              <a:t> Е.А.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00525"/>
            <a:ext cx="2304256" cy="30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Равные векторы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2448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b="1" dirty="0" smtClean="0"/>
              <a:t>Определение.</a:t>
            </a:r>
            <a:r>
              <a:rPr lang="ru-RU" sz="2400" dirty="0" smtClean="0"/>
              <a:t> </a:t>
            </a:r>
            <a:r>
              <a:rPr lang="ru-RU" sz="2400" i="1" dirty="0" smtClean="0"/>
              <a:t>Векторы  называются равными, если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i="1" dirty="0" smtClean="0"/>
              <a:t> они </a:t>
            </a:r>
            <a:r>
              <a:rPr lang="ru-RU" sz="2400" i="1" dirty="0" err="1" smtClean="0"/>
              <a:t>сонаправленны</a:t>
            </a:r>
            <a:r>
              <a:rPr lang="ru-RU" sz="2400" i="1" dirty="0" smtClean="0"/>
              <a:t> и их длины равны.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b="1" dirty="0" smtClean="0"/>
              <a:t>Теорема.</a:t>
            </a:r>
            <a:r>
              <a:rPr lang="ru-RU" sz="2400" dirty="0" smtClean="0"/>
              <a:t> </a:t>
            </a:r>
            <a:r>
              <a:rPr lang="ru-RU" sz="2400" i="1" dirty="0" smtClean="0"/>
              <a:t>От любой точки можно отложить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i="1" dirty="0" smtClean="0"/>
              <a:t> вектор, равный данному, и притом только один.</a:t>
            </a:r>
          </a:p>
          <a:p>
            <a:pPr algn="just">
              <a:lnSpc>
                <a:spcPct val="150000"/>
              </a:lnSpc>
              <a:buNone/>
            </a:pPr>
            <a:endParaRPr lang="ru-RU" sz="24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221088"/>
            <a:ext cx="1080120" cy="3600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3968" y="4221088"/>
            <a:ext cx="1244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, так как </a:t>
            </a:r>
            <a:endParaRPr lang="ru-RU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221088"/>
            <a:ext cx="345638" cy="36004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868144" y="4221088"/>
            <a:ext cx="50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⇈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221088"/>
            <a:ext cx="388843" cy="36004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732240" y="422108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и</a:t>
            </a:r>
            <a:endParaRPr lang="ru-RU" sz="2000" dirty="0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221088"/>
            <a:ext cx="360040" cy="375042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7164288" y="42930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668344" y="42930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668344" y="4221088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4221088"/>
            <a:ext cx="388843" cy="36004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8100392" y="42930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604448" y="42930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131840" y="486916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869160"/>
            <a:ext cx="417646" cy="36004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3995936" y="4869160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≠</a:t>
            </a:r>
            <a:endParaRPr lang="ru-RU" sz="2400" b="1" dirty="0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869160"/>
            <a:ext cx="360040" cy="360040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4788024" y="4941168"/>
            <a:ext cx="1231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, </a:t>
            </a:r>
            <a:r>
              <a:rPr lang="ru-RU" sz="2000" dirty="0" smtClean="0"/>
              <a:t>так как </a:t>
            </a:r>
            <a:endParaRPr lang="ru-RU" sz="2000" dirty="0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941168"/>
            <a:ext cx="417646" cy="360040"/>
          </a:xfrm>
          <a:prstGeom prst="rect">
            <a:avLst/>
          </a:prstGeom>
          <a:noFill/>
        </p:spPr>
      </p:pic>
      <p:sp>
        <p:nvSpPr>
          <p:cNvPr id="41" name="Прямоугольник 40"/>
          <p:cNvSpPr/>
          <p:nvPr/>
        </p:nvSpPr>
        <p:spPr>
          <a:xfrm>
            <a:off x="6372200" y="4941168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⇅</a:t>
            </a:r>
            <a:endParaRPr lang="ru-RU" sz="2400" dirty="0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941168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Правило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576048" cy="244827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 </a:t>
            </a:r>
            <a:r>
              <a:rPr lang="ru-RU" sz="2400" i="1" dirty="0" smtClean="0"/>
              <a:t>Суммой двух </a:t>
            </a:r>
            <a:r>
              <a:rPr lang="ru-RU" sz="2400" i="1" dirty="0" smtClean="0"/>
              <a:t>векторов      и      называется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третий вектор    , соединяющий начало первого слагаемого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вектора       с </a:t>
            </a:r>
            <a:r>
              <a:rPr lang="ru-RU" sz="2400" i="1" dirty="0" smtClean="0"/>
              <a:t>концом второго </a:t>
            </a:r>
            <a:r>
              <a:rPr lang="ru-RU" sz="2400" i="1" dirty="0" smtClean="0"/>
              <a:t>     </a:t>
            </a:r>
            <a:r>
              <a:rPr lang="ru-RU" sz="2400" i="1" dirty="0" smtClean="0"/>
              <a:t>при условии, что начало </a:t>
            </a:r>
            <a:endParaRPr lang="ru-RU" sz="2400" i="1" dirty="0" smtClean="0"/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второго </a:t>
            </a:r>
            <a:r>
              <a:rPr lang="ru-RU" sz="2400" i="1" dirty="0" smtClean="0"/>
              <a:t>слагаемого совмещено с концом первого.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556792"/>
            <a:ext cx="288032" cy="422447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484784"/>
            <a:ext cx="288032" cy="499256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132856"/>
            <a:ext cx="288032" cy="487439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708920"/>
            <a:ext cx="288032" cy="422447"/>
          </a:xfrm>
          <a:prstGeom prst="rect">
            <a:avLst/>
          </a:prstGeom>
          <a:noFill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36912"/>
            <a:ext cx="288032" cy="499256"/>
          </a:xfrm>
          <a:prstGeom prst="rect">
            <a:avLst/>
          </a:prstGeom>
          <a:noFill/>
        </p:spPr>
      </p:pic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1331640" y="3861048"/>
            <a:ext cx="4320480" cy="2780928"/>
            <a:chOff x="950" y="3555"/>
            <a:chExt cx="5980" cy="3724"/>
          </a:xfrm>
        </p:grpSpPr>
        <p:grpSp>
          <p:nvGrpSpPr>
            <p:cNvPr id="25610" name="Group 10"/>
            <p:cNvGrpSpPr>
              <a:grpSpLocks/>
            </p:cNvGrpSpPr>
            <p:nvPr/>
          </p:nvGrpSpPr>
          <p:grpSpPr bwMode="auto">
            <a:xfrm>
              <a:off x="950" y="3555"/>
              <a:ext cx="5980" cy="3724"/>
              <a:chOff x="950" y="3555"/>
              <a:chExt cx="5980" cy="3724"/>
            </a:xfrm>
          </p:grpSpPr>
          <p:cxnSp>
            <p:nvCxnSpPr>
              <p:cNvPr id="25611" name="AutoShape 11"/>
              <p:cNvCxnSpPr>
                <a:cxnSpLocks noChangeShapeType="1"/>
              </p:cNvCxnSpPr>
              <p:nvPr/>
            </p:nvCxnSpPr>
            <p:spPr bwMode="auto">
              <a:xfrm>
                <a:off x="1815" y="6414"/>
                <a:ext cx="4560" cy="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</p:spPr>
          </p:cxnSp>
          <p:cxnSp>
            <p:nvCxnSpPr>
              <p:cNvPr id="25612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1815" y="4200"/>
                <a:ext cx="675" cy="2214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</p:spPr>
          </p:cxnSp>
          <p:cxnSp>
            <p:nvCxnSpPr>
              <p:cNvPr id="25613" name="AutoShape 13"/>
              <p:cNvCxnSpPr>
                <a:cxnSpLocks noChangeShapeType="1"/>
              </p:cNvCxnSpPr>
              <p:nvPr/>
            </p:nvCxnSpPr>
            <p:spPr bwMode="auto">
              <a:xfrm>
                <a:off x="2490" y="4200"/>
                <a:ext cx="3885" cy="2214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</p:spPr>
          </p:cxn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2070" y="3750"/>
                <a:ext cx="555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B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5" name="Text Box 15"/>
              <p:cNvSpPr txBox="1">
                <a:spLocks noChangeArrowheads="1"/>
              </p:cNvSpPr>
              <p:nvPr/>
            </p:nvSpPr>
            <p:spPr bwMode="auto">
              <a:xfrm>
                <a:off x="1260" y="5970"/>
                <a:ext cx="555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6" name="Text Box 16"/>
              <p:cNvSpPr txBox="1">
                <a:spLocks noChangeArrowheads="1"/>
              </p:cNvSpPr>
              <p:nvPr/>
            </p:nvSpPr>
            <p:spPr bwMode="auto">
              <a:xfrm>
                <a:off x="6375" y="6105"/>
                <a:ext cx="555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C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7" name="Text Box 17"/>
              <p:cNvSpPr txBox="1">
                <a:spLocks noChangeArrowheads="1"/>
              </p:cNvSpPr>
              <p:nvPr/>
            </p:nvSpPr>
            <p:spPr bwMode="auto">
              <a:xfrm>
                <a:off x="1625" y="4905"/>
                <a:ext cx="865" cy="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8" name="Text Box 18"/>
              <p:cNvSpPr txBox="1">
                <a:spLocks noChangeArrowheads="1"/>
              </p:cNvSpPr>
              <p:nvPr/>
            </p:nvSpPr>
            <p:spPr bwMode="auto">
              <a:xfrm>
                <a:off x="3950" y="4530"/>
                <a:ext cx="865" cy="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9" name="Text Box 19"/>
              <p:cNvSpPr txBox="1">
                <a:spLocks noChangeArrowheads="1"/>
              </p:cNvSpPr>
              <p:nvPr/>
            </p:nvSpPr>
            <p:spPr bwMode="auto">
              <a:xfrm>
                <a:off x="2365" y="6555"/>
                <a:ext cx="2720" cy="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 = </a:t>
                </a:r>
                <a:r>
                  <a: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         </a:t>
                </a:r>
                <a:r>
                  <a:rPr kumimoji="0" lang="ru-RU" sz="18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r>
                  <a: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+ 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6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1140" y="3891"/>
                <a:ext cx="675" cy="2214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</p:spPr>
          </p:cxnSp>
          <p:sp>
            <p:nvSpPr>
              <p:cNvPr id="25621" name="Text Box 21"/>
              <p:cNvSpPr txBox="1">
                <a:spLocks noChangeArrowheads="1"/>
              </p:cNvSpPr>
              <p:nvPr/>
            </p:nvSpPr>
            <p:spPr bwMode="auto">
              <a:xfrm>
                <a:off x="950" y="4530"/>
                <a:ext cx="865" cy="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622" name="AutoShape 22"/>
              <p:cNvCxnSpPr>
                <a:cxnSpLocks noChangeShapeType="1"/>
              </p:cNvCxnSpPr>
              <p:nvPr/>
            </p:nvCxnSpPr>
            <p:spPr bwMode="auto">
              <a:xfrm>
                <a:off x="2940" y="3555"/>
                <a:ext cx="3885" cy="2214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</p:spPr>
          </p:cxnSp>
        </p:grp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4350" y="3750"/>
              <a:ext cx="975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797152"/>
            <a:ext cx="288032" cy="422447"/>
          </a:xfrm>
          <a:prstGeom prst="rect">
            <a:avLst/>
          </a:prstGeom>
          <a:noFill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869160"/>
            <a:ext cx="288032" cy="422447"/>
          </a:xfrm>
          <a:prstGeom prst="rect">
            <a:avLst/>
          </a:prstGeom>
          <a:noFill/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077072"/>
            <a:ext cx="288032" cy="499256"/>
          </a:xfrm>
          <a:prstGeom prst="rect">
            <a:avLst/>
          </a:prstGeom>
          <a:noFill/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509120"/>
            <a:ext cx="288032" cy="499256"/>
          </a:xfrm>
          <a:prstGeom prst="rect">
            <a:avLst/>
          </a:prstGeom>
          <a:noFill/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6021288"/>
            <a:ext cx="288032" cy="487439"/>
          </a:xfrm>
          <a:prstGeom prst="rect">
            <a:avLst/>
          </a:prstGeom>
          <a:noFill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6093296"/>
            <a:ext cx="288032" cy="422447"/>
          </a:xfrm>
          <a:prstGeom prst="rect">
            <a:avLst/>
          </a:prstGeom>
          <a:noFill/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6021288"/>
            <a:ext cx="288032" cy="499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 параллелограмма</a:t>
            </a:r>
            <a:endParaRPr lang="ru-RU" dirty="0"/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043608" y="2492896"/>
            <a:ext cx="3024336" cy="3528392"/>
            <a:chOff x="1410" y="10860"/>
            <a:chExt cx="2745" cy="2490"/>
          </a:xfrm>
        </p:grpSpPr>
        <p:cxnSp>
          <p:nvCxnSpPr>
            <p:cNvPr id="26627" name="AutoShape 3"/>
            <p:cNvCxnSpPr>
              <a:cxnSpLocks noChangeShapeType="1"/>
            </p:cNvCxnSpPr>
            <p:nvPr/>
          </p:nvCxnSpPr>
          <p:spPr bwMode="auto">
            <a:xfrm flipV="1">
              <a:off x="1410" y="10860"/>
              <a:ext cx="1215" cy="249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28" name="AutoShape 4"/>
            <p:cNvCxnSpPr>
              <a:cxnSpLocks noChangeShapeType="1"/>
            </p:cNvCxnSpPr>
            <p:nvPr/>
          </p:nvCxnSpPr>
          <p:spPr bwMode="auto">
            <a:xfrm>
              <a:off x="1410" y="13350"/>
              <a:ext cx="1530" cy="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29" name="AutoShape 5"/>
            <p:cNvCxnSpPr>
              <a:cxnSpLocks noChangeShapeType="1"/>
            </p:cNvCxnSpPr>
            <p:nvPr/>
          </p:nvCxnSpPr>
          <p:spPr bwMode="auto">
            <a:xfrm flipV="1">
              <a:off x="2940" y="10860"/>
              <a:ext cx="1215" cy="24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630" name="AutoShape 6"/>
            <p:cNvCxnSpPr>
              <a:cxnSpLocks noChangeShapeType="1"/>
            </p:cNvCxnSpPr>
            <p:nvPr/>
          </p:nvCxnSpPr>
          <p:spPr bwMode="auto">
            <a:xfrm>
              <a:off x="2622" y="10860"/>
              <a:ext cx="15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631" name="AutoShape 7"/>
            <p:cNvCxnSpPr>
              <a:cxnSpLocks noChangeShapeType="1"/>
            </p:cNvCxnSpPr>
            <p:nvPr/>
          </p:nvCxnSpPr>
          <p:spPr bwMode="auto">
            <a:xfrm flipV="1">
              <a:off x="1410" y="10860"/>
              <a:ext cx="2742" cy="249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789040"/>
            <a:ext cx="288032" cy="537660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6021288"/>
            <a:ext cx="288032" cy="633670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37112"/>
            <a:ext cx="277745" cy="648073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861048"/>
            <a:ext cx="288032" cy="67207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644008" y="3933056"/>
            <a:ext cx="681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 = </a:t>
            </a:r>
            <a:endParaRPr lang="ru-RU" sz="32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933056"/>
            <a:ext cx="288032" cy="53766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5580112" y="3861048"/>
            <a:ext cx="473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+</a:t>
            </a:r>
            <a:endParaRPr lang="ru-RU" sz="3200" dirty="0"/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861048"/>
            <a:ext cx="288032" cy="633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33123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 </a:t>
            </a:r>
            <a:r>
              <a:rPr lang="ru-RU" sz="2400" i="1" dirty="0" smtClean="0"/>
              <a:t>Суммой нескольких </a:t>
            </a:r>
            <a:r>
              <a:rPr lang="ru-RU" sz="2400" i="1" dirty="0" smtClean="0"/>
              <a:t>векторов     ,   ,    ,     ,….,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является </a:t>
            </a:r>
            <a:r>
              <a:rPr lang="ru-RU" sz="2400" i="1" dirty="0" smtClean="0"/>
              <a:t>вектор </a:t>
            </a:r>
            <a:r>
              <a:rPr lang="ru-RU" sz="2400" i="1" dirty="0" smtClean="0"/>
              <a:t>    </a:t>
            </a:r>
            <a:r>
              <a:rPr lang="ru-RU" sz="2400" i="1" dirty="0" smtClean="0"/>
              <a:t>, соединяющий начало </a:t>
            </a:r>
            <a:r>
              <a:rPr lang="ru-RU" sz="2400" i="1" dirty="0" smtClean="0"/>
              <a:t>первого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слагаемого вектора     </a:t>
            </a:r>
            <a:r>
              <a:rPr lang="ru-RU" sz="2400" i="1" dirty="0" smtClean="0"/>
              <a:t>, с концом последнего </a:t>
            </a:r>
            <a:r>
              <a:rPr lang="ru-RU" sz="2400" i="1" dirty="0" smtClean="0"/>
              <a:t>слагаемого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в</a:t>
            </a:r>
            <a:r>
              <a:rPr lang="ru-RU" sz="2400" i="1" dirty="0" smtClean="0"/>
              <a:t>ектора    </a:t>
            </a:r>
            <a:r>
              <a:rPr lang="ru-RU" sz="2400" i="1" dirty="0" smtClean="0"/>
              <a:t>, при условии, что начало </a:t>
            </a:r>
            <a:r>
              <a:rPr lang="ru-RU" sz="2400" i="1" dirty="0" smtClean="0"/>
              <a:t>каждого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последующего </a:t>
            </a:r>
            <a:r>
              <a:rPr lang="ru-RU" sz="2400" i="1" dirty="0" smtClean="0"/>
              <a:t>вектора совмещено с </a:t>
            </a:r>
            <a:r>
              <a:rPr lang="ru-RU" sz="2400" i="1" dirty="0" smtClean="0"/>
              <a:t>концом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предыдущего</a:t>
            </a:r>
            <a:r>
              <a:rPr lang="ru-RU" sz="2400" i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Правило многоугольника</a:t>
            </a:r>
            <a:endParaRPr lang="ru-RU" dirty="0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0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1484784"/>
            <a:ext cx="216024" cy="432048"/>
          </a:xfrm>
          <a:prstGeom prst="rect">
            <a:avLst/>
          </a:prstGeom>
          <a:noFill/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3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412776"/>
            <a:ext cx="193868" cy="504056"/>
          </a:xfrm>
          <a:prstGeom prst="rect">
            <a:avLst/>
          </a:prstGeom>
          <a:noFill/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5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1412776"/>
            <a:ext cx="206205" cy="504056"/>
          </a:xfrm>
          <a:prstGeom prst="rect">
            <a:avLst/>
          </a:prstGeom>
          <a:noFill/>
        </p:spPr>
      </p:pic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7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1412776"/>
            <a:ext cx="216024" cy="510602"/>
          </a:xfrm>
          <a:prstGeom prst="rect">
            <a:avLst/>
          </a:prstGeom>
          <a:noFill/>
        </p:spPr>
      </p:pic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9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1412776"/>
            <a:ext cx="229116" cy="504056"/>
          </a:xfrm>
          <a:prstGeom prst="rect">
            <a:avLst/>
          </a:prstGeom>
          <a:noFill/>
        </p:spPr>
      </p:pic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01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988840"/>
            <a:ext cx="216024" cy="510601"/>
          </a:xfrm>
          <a:prstGeom prst="rect">
            <a:avLst/>
          </a:prstGeom>
          <a:noFill/>
        </p:spPr>
      </p:pic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564904"/>
            <a:ext cx="216024" cy="432048"/>
          </a:xfrm>
          <a:prstGeom prst="rect">
            <a:avLst/>
          </a:prstGeom>
          <a:noFill/>
        </p:spPr>
      </p:pic>
      <p:pic>
        <p:nvPicPr>
          <p:cNvPr id="35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068960"/>
            <a:ext cx="229116" cy="504056"/>
          </a:xfrm>
          <a:prstGeom prst="rect">
            <a:avLst/>
          </a:prstGeom>
          <a:noFill/>
        </p:spPr>
      </p:pic>
      <p:grpSp>
        <p:nvGrpSpPr>
          <p:cNvPr id="28703" name="Group 31"/>
          <p:cNvGrpSpPr>
            <a:grpSpLocks/>
          </p:cNvGrpSpPr>
          <p:nvPr/>
        </p:nvGrpSpPr>
        <p:grpSpPr bwMode="auto">
          <a:xfrm>
            <a:off x="971600" y="4597896"/>
            <a:ext cx="2952328" cy="2260104"/>
            <a:chOff x="1350" y="960"/>
            <a:chExt cx="4185" cy="3062"/>
          </a:xfrm>
        </p:grpSpPr>
        <p:grpSp>
          <p:nvGrpSpPr>
            <p:cNvPr id="28704" name="Group 32"/>
            <p:cNvGrpSpPr>
              <a:grpSpLocks/>
            </p:cNvGrpSpPr>
            <p:nvPr/>
          </p:nvGrpSpPr>
          <p:grpSpPr bwMode="auto">
            <a:xfrm>
              <a:off x="1350" y="960"/>
              <a:ext cx="4185" cy="2910"/>
              <a:chOff x="1350" y="960"/>
              <a:chExt cx="4185" cy="2910"/>
            </a:xfrm>
          </p:grpSpPr>
          <p:grpSp>
            <p:nvGrpSpPr>
              <p:cNvPr id="28705" name="Group 33"/>
              <p:cNvGrpSpPr>
                <a:grpSpLocks/>
              </p:cNvGrpSpPr>
              <p:nvPr/>
            </p:nvGrpSpPr>
            <p:grpSpPr bwMode="auto">
              <a:xfrm>
                <a:off x="1350" y="960"/>
                <a:ext cx="4185" cy="2910"/>
                <a:chOff x="1350" y="960"/>
                <a:chExt cx="4185" cy="2910"/>
              </a:xfrm>
            </p:grpSpPr>
            <p:cxnSp>
              <p:nvCxnSpPr>
                <p:cNvPr id="28706" name="AutoShape 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800" y="1515"/>
                  <a:ext cx="900" cy="720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8707" name="AutoShape 35"/>
                <p:cNvCxnSpPr>
                  <a:cxnSpLocks noChangeShapeType="1"/>
                </p:cNvCxnSpPr>
                <p:nvPr/>
              </p:nvCxnSpPr>
              <p:spPr bwMode="auto">
                <a:xfrm>
                  <a:off x="2700" y="1515"/>
                  <a:ext cx="1035" cy="0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870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735" y="1515"/>
                  <a:ext cx="1005" cy="345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8709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740" y="1860"/>
                  <a:ext cx="105" cy="975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8710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3735" y="2835"/>
                  <a:ext cx="1110" cy="48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8711" name="AutoShape 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90" y="3315"/>
                  <a:ext cx="1545" cy="0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8712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1800" y="2235"/>
                  <a:ext cx="390" cy="1080"/>
                </a:xfrm>
                <a:prstGeom prst="straightConnector1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871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350" y="1860"/>
                  <a:ext cx="690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O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115" y="1065"/>
                  <a:ext cx="690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650" y="1305"/>
                  <a:ext cx="690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3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255" y="3315"/>
                  <a:ext cx="975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n-1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465" y="960"/>
                  <a:ext cx="690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00" y="3270"/>
                  <a:ext cx="810" cy="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n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1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845" y="2415"/>
                  <a:ext cx="690" cy="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sz="1800" b="1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720" name="Text Box 48"/>
              <p:cNvSpPr txBox="1">
                <a:spLocks noChangeArrowheads="1"/>
              </p:cNvSpPr>
              <p:nvPr/>
            </p:nvSpPr>
            <p:spPr bwMode="auto">
              <a:xfrm>
                <a:off x="4155" y="1305"/>
                <a:ext cx="450" cy="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21" name="Text Box 49"/>
              <p:cNvSpPr txBox="1">
                <a:spLocks noChangeArrowheads="1"/>
              </p:cNvSpPr>
              <p:nvPr/>
            </p:nvSpPr>
            <p:spPr bwMode="auto">
              <a:xfrm>
                <a:off x="1800" y="1425"/>
                <a:ext cx="487" cy="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22" name="Text Box 50"/>
              <p:cNvSpPr txBox="1">
                <a:spLocks noChangeArrowheads="1"/>
              </p:cNvSpPr>
              <p:nvPr/>
            </p:nvSpPr>
            <p:spPr bwMode="auto">
              <a:xfrm>
                <a:off x="2805" y="960"/>
                <a:ext cx="483" cy="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23" name="Text Box 51"/>
              <p:cNvSpPr txBox="1">
                <a:spLocks noChangeArrowheads="1"/>
              </p:cNvSpPr>
              <p:nvPr/>
            </p:nvSpPr>
            <p:spPr bwMode="auto">
              <a:xfrm>
                <a:off x="4740" y="1860"/>
                <a:ext cx="494" cy="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8724" name="Text Box 52"/>
            <p:cNvSpPr txBox="1">
              <a:spLocks noChangeArrowheads="1"/>
            </p:cNvSpPr>
            <p:nvPr/>
          </p:nvSpPr>
          <p:spPr bwMode="auto">
            <a:xfrm>
              <a:off x="2791" y="3315"/>
              <a:ext cx="464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25" name="Text Box 53"/>
            <p:cNvSpPr txBox="1">
              <a:spLocks noChangeArrowheads="1"/>
            </p:cNvSpPr>
            <p:nvPr/>
          </p:nvSpPr>
          <p:spPr bwMode="auto">
            <a:xfrm>
              <a:off x="1482" y="2415"/>
              <a:ext cx="469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9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013176"/>
            <a:ext cx="144016" cy="288032"/>
          </a:xfrm>
          <a:prstGeom prst="rect">
            <a:avLst/>
          </a:prstGeom>
          <a:noFill/>
        </p:spPr>
      </p:pic>
      <p:pic>
        <p:nvPicPr>
          <p:cNvPr id="60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53136"/>
            <a:ext cx="138477" cy="360040"/>
          </a:xfrm>
          <a:prstGeom prst="rect">
            <a:avLst/>
          </a:prstGeom>
          <a:noFill/>
        </p:spPr>
      </p:pic>
      <p:pic>
        <p:nvPicPr>
          <p:cNvPr id="6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725144"/>
            <a:ext cx="147289" cy="360040"/>
          </a:xfrm>
          <a:prstGeom prst="rect">
            <a:avLst/>
          </a:prstGeom>
          <a:noFill/>
        </p:spPr>
      </p:pic>
      <p:pic>
        <p:nvPicPr>
          <p:cNvPr id="62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01208"/>
            <a:ext cx="152325" cy="360040"/>
          </a:xfrm>
          <a:prstGeom prst="rect">
            <a:avLst/>
          </a:prstGeom>
          <a:noFill/>
        </p:spPr>
      </p:pic>
      <p:pic>
        <p:nvPicPr>
          <p:cNvPr id="63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6309320"/>
            <a:ext cx="163654" cy="360040"/>
          </a:xfrm>
          <a:prstGeom prst="rect">
            <a:avLst/>
          </a:prstGeom>
          <a:noFill/>
        </p:spPr>
      </p:pic>
      <p:pic>
        <p:nvPicPr>
          <p:cNvPr id="64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733256"/>
            <a:ext cx="144016" cy="340401"/>
          </a:xfrm>
          <a:prstGeom prst="rect">
            <a:avLst/>
          </a:prstGeom>
          <a:noFill/>
        </p:spPr>
      </p:pic>
      <p:pic>
        <p:nvPicPr>
          <p:cNvPr id="65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41168"/>
            <a:ext cx="216024" cy="510601"/>
          </a:xfrm>
          <a:prstGeom prst="rect">
            <a:avLst/>
          </a:prstGeom>
          <a:noFill/>
        </p:spPr>
      </p:pic>
      <p:sp>
        <p:nvSpPr>
          <p:cNvPr id="66" name="Прямоугольник 65"/>
          <p:cNvSpPr/>
          <p:nvPr/>
        </p:nvSpPr>
        <p:spPr>
          <a:xfrm>
            <a:off x="4788024" y="501317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pic>
        <p:nvPicPr>
          <p:cNvPr id="67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085184"/>
            <a:ext cx="216024" cy="432048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5436096" y="501317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dirty="0"/>
          </a:p>
        </p:txBody>
      </p:sp>
      <p:pic>
        <p:nvPicPr>
          <p:cNvPr id="69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013176"/>
            <a:ext cx="193868" cy="504056"/>
          </a:xfrm>
          <a:prstGeom prst="rect">
            <a:avLst/>
          </a:prstGeom>
          <a:noFill/>
        </p:spPr>
      </p:pic>
      <p:sp>
        <p:nvSpPr>
          <p:cNvPr id="70" name="Прямоугольник 69"/>
          <p:cNvSpPr/>
          <p:nvPr/>
        </p:nvSpPr>
        <p:spPr>
          <a:xfrm>
            <a:off x="6012160" y="501317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dirty="0"/>
          </a:p>
        </p:txBody>
      </p:sp>
      <p:pic>
        <p:nvPicPr>
          <p:cNvPr id="7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013176"/>
            <a:ext cx="206205" cy="504056"/>
          </a:xfrm>
          <a:prstGeom prst="rect">
            <a:avLst/>
          </a:prstGeom>
          <a:noFill/>
        </p:spPr>
      </p:pic>
      <p:pic>
        <p:nvPicPr>
          <p:cNvPr id="72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013176"/>
            <a:ext cx="216024" cy="510602"/>
          </a:xfrm>
          <a:prstGeom prst="rect">
            <a:avLst/>
          </a:prstGeom>
          <a:noFill/>
        </p:spPr>
      </p:pic>
      <p:sp>
        <p:nvSpPr>
          <p:cNvPr id="73" name="Прямоугольник 72"/>
          <p:cNvSpPr/>
          <p:nvPr/>
        </p:nvSpPr>
        <p:spPr>
          <a:xfrm>
            <a:off x="6660232" y="5013176"/>
            <a:ext cx="437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308304" y="501317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7596336" y="5085184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…. 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956376" y="501317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dirty="0"/>
          </a:p>
        </p:txBody>
      </p:sp>
      <p:pic>
        <p:nvPicPr>
          <p:cNvPr id="77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8424" y="5013176"/>
            <a:ext cx="229116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Задание № 1</a:t>
            </a:r>
            <a:endParaRPr lang="ru-RU" dirty="0"/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556792"/>
            <a:ext cx="4139952" cy="3816424"/>
            <a:chOff x="4965" y="9210"/>
            <a:chExt cx="6600" cy="5490"/>
          </a:xfrm>
        </p:grpSpPr>
        <p:cxnSp>
          <p:nvCxnSpPr>
            <p:cNvPr id="29699" name="AutoShape 3"/>
            <p:cNvCxnSpPr>
              <a:cxnSpLocks noChangeShapeType="1"/>
            </p:cNvCxnSpPr>
            <p:nvPr/>
          </p:nvCxnSpPr>
          <p:spPr bwMode="auto">
            <a:xfrm flipH="1" flipV="1">
              <a:off x="9165" y="9660"/>
              <a:ext cx="777" cy="36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stealth" w="lg" len="lg"/>
            </a:ln>
          </p:spPr>
        </p:cxnSp>
        <p:grpSp>
          <p:nvGrpSpPr>
            <p:cNvPr id="29700" name="Group 4"/>
            <p:cNvGrpSpPr>
              <a:grpSpLocks/>
            </p:cNvGrpSpPr>
            <p:nvPr/>
          </p:nvGrpSpPr>
          <p:grpSpPr bwMode="auto">
            <a:xfrm>
              <a:off x="4965" y="9210"/>
              <a:ext cx="6600" cy="5490"/>
              <a:chOff x="4965" y="9210"/>
              <a:chExt cx="6600" cy="5490"/>
            </a:xfrm>
          </p:grpSpPr>
          <p:cxnSp>
            <p:nvCxnSpPr>
              <p:cNvPr id="29701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6405" y="9660"/>
                <a:ext cx="1395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02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9600" y="9660"/>
                <a:ext cx="1395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03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8547" y="13260"/>
                <a:ext cx="1398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29704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7800" y="9660"/>
                <a:ext cx="3192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29705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9942" y="9660"/>
                <a:ext cx="1053" cy="360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grpSp>
            <p:nvGrpSpPr>
              <p:cNvPr id="29706" name="Group 10"/>
              <p:cNvGrpSpPr>
                <a:grpSpLocks/>
              </p:cNvGrpSpPr>
              <p:nvPr/>
            </p:nvGrpSpPr>
            <p:grpSpPr bwMode="auto">
              <a:xfrm>
                <a:off x="4965" y="9210"/>
                <a:ext cx="6600" cy="5490"/>
                <a:chOff x="4965" y="9210"/>
                <a:chExt cx="6600" cy="5490"/>
              </a:xfrm>
            </p:grpSpPr>
            <p:grpSp>
              <p:nvGrpSpPr>
                <p:cNvPr id="29707" name="Group 11"/>
                <p:cNvGrpSpPr>
                  <a:grpSpLocks/>
                </p:cNvGrpSpPr>
                <p:nvPr/>
              </p:nvGrpSpPr>
              <p:grpSpPr bwMode="auto">
                <a:xfrm>
                  <a:off x="4965" y="9210"/>
                  <a:ext cx="6600" cy="5490"/>
                  <a:chOff x="4965" y="9210"/>
                  <a:chExt cx="6600" cy="5490"/>
                </a:xfrm>
              </p:grpSpPr>
              <p:grpSp>
                <p:nvGrpSpPr>
                  <p:cNvPr id="297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4965" y="9660"/>
                    <a:ext cx="6027" cy="5040"/>
                    <a:chOff x="4965" y="9660"/>
                    <a:chExt cx="6027" cy="5040"/>
                  </a:xfrm>
                </p:grpSpPr>
                <p:grpSp>
                  <p:nvGrpSpPr>
                    <p:cNvPr id="29709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40" y="9660"/>
                      <a:ext cx="5652" cy="4545"/>
                      <a:chOff x="5340" y="9660"/>
                      <a:chExt cx="5652" cy="4545"/>
                    </a:xfrm>
                  </p:grpSpPr>
                  <p:cxnSp>
                    <p:nvCxnSpPr>
                      <p:cNvPr id="29710" name="AutoShape 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6735" y="9660"/>
                        <a:ext cx="1065" cy="3600"/>
                      </a:xfrm>
                      <a:prstGeom prst="straightConnector1">
                        <a:avLst/>
                      </a:prstGeom>
                      <a:noFill/>
                      <a:ln w="22225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29711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0" y="9660"/>
                        <a:ext cx="5652" cy="4545"/>
                        <a:chOff x="5340" y="9660"/>
                        <a:chExt cx="5652" cy="4545"/>
                      </a:xfrm>
                    </p:grpSpPr>
                    <p:grpSp>
                      <p:nvGrpSpPr>
                        <p:cNvPr id="29712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40" y="9660"/>
                          <a:ext cx="5652" cy="4545"/>
                          <a:chOff x="5340" y="9660"/>
                          <a:chExt cx="5652" cy="4545"/>
                        </a:xfrm>
                      </p:grpSpPr>
                      <p:grpSp>
                        <p:nvGrpSpPr>
                          <p:cNvPr id="29713" name="Group 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340" y="9660"/>
                            <a:ext cx="5652" cy="4545"/>
                            <a:chOff x="5340" y="9660"/>
                            <a:chExt cx="5652" cy="4545"/>
                          </a:xfrm>
                        </p:grpSpPr>
                        <p:grpSp>
                          <p:nvGrpSpPr>
                            <p:cNvPr id="29714" name="Group 1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5340" y="9660"/>
                              <a:ext cx="5652" cy="4545"/>
                              <a:chOff x="5340" y="9660"/>
                              <a:chExt cx="5652" cy="4545"/>
                            </a:xfrm>
                          </p:grpSpPr>
                          <p:sp>
                            <p:nvSpPr>
                              <p:cNvPr id="29715" name="AutoShap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340" y="10605"/>
                                <a:ext cx="4260" cy="3600"/>
                              </a:xfrm>
                              <a:prstGeom prst="parallelogram">
                                <a:avLst>
                                  <a:gd name="adj" fmla="val 29583"/>
                                </a:avLst>
                              </a:prstGeom>
                              <a:noFill/>
                              <a:ln w="222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cxnSp>
                            <p:nvCxnSpPr>
                              <p:cNvPr id="29716" name="AutoShape 20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V="1">
                                <a:off x="5340" y="9660"/>
                                <a:ext cx="5652" cy="4545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25400">
                                <a:solidFill>
                                  <a:srgbClr val="000000"/>
                                </a:solidFill>
                                <a:prstDash val="sysDot"/>
                                <a:round/>
                                <a:headEnd/>
                                <a:tailEnd type="stealth" w="lg" len="lg"/>
                              </a:ln>
                            </p:spPr>
                          </p:cxnSp>
                        </p:grpSp>
                        <p:cxnSp>
                          <p:nvCxnSpPr>
                            <p:cNvPr id="29717" name="AutoShape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 flipV="1">
                              <a:off x="7800" y="10605"/>
                              <a:ext cx="747" cy="3600"/>
                            </a:xfrm>
                            <a:prstGeom prst="straightConnector1">
                              <a:avLst/>
                            </a:prstGeom>
                            <a:noFill/>
                            <a:ln w="222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stealth" w="lg" len="lg"/>
                            </a:ln>
                          </p:spPr>
                        </p:cxnSp>
                      </p:grpSp>
                      <p:cxnSp>
                        <p:nvCxnSpPr>
                          <p:cNvPr id="29718" name="AutoShape 2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430" y="9660"/>
                            <a:ext cx="2370" cy="45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19" name="AutoShape 2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340" y="13260"/>
                            <a:ext cx="4602" cy="9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20" name="AutoShape 2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340" y="13260"/>
                            <a:ext cx="1395" cy="9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21" name="AutoShape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35" y="13260"/>
                            <a:ext cx="3105" cy="0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</p:grpSp>
                    <p:cxnSp>
                      <p:nvCxnSpPr>
                        <p:cNvPr id="29722" name="AutoShape 2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340" y="14205"/>
                          <a:ext cx="3207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stealth" w="lg" len="lg"/>
                        </a:ln>
                      </p:spPr>
                    </p:cxnSp>
                  </p:grpSp>
                </p:grpSp>
                <p:sp>
                  <p:nvSpPr>
                    <p:cNvPr id="29723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65" y="1404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4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70" y="1326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5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42" y="1305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6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83" y="14205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972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5" y="1026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A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2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0" y="921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B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2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70" y="921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C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3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240" y="10095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D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97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578" y="10095"/>
                  <a:ext cx="705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K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7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820" y="9210"/>
                  <a:ext cx="705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M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3635896" y="2420888"/>
            <a:ext cx="5760640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сонаправленных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векторов,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противоположно направленных векторов,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равных векторов,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все векторы начало и конец которых являются вершинами параллелепипеда.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211960" y="1916832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Укажите для этого рисунка все пары: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Задание № 2</a:t>
            </a:r>
            <a:endParaRPr lang="ru-RU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1556792"/>
            <a:ext cx="4139952" cy="3816424"/>
            <a:chOff x="4965" y="9210"/>
            <a:chExt cx="6600" cy="5490"/>
          </a:xfrm>
        </p:grpSpPr>
        <p:cxnSp>
          <p:nvCxnSpPr>
            <p:cNvPr id="29699" name="AutoShape 3"/>
            <p:cNvCxnSpPr>
              <a:cxnSpLocks noChangeShapeType="1"/>
            </p:cNvCxnSpPr>
            <p:nvPr/>
          </p:nvCxnSpPr>
          <p:spPr bwMode="auto">
            <a:xfrm flipH="1" flipV="1">
              <a:off x="9165" y="9660"/>
              <a:ext cx="777" cy="36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stealth" w="lg" len="lg"/>
            </a:ln>
          </p:spPr>
        </p:cxn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965" y="9210"/>
              <a:ext cx="6600" cy="5490"/>
              <a:chOff x="4965" y="9210"/>
              <a:chExt cx="6600" cy="5490"/>
            </a:xfrm>
          </p:grpSpPr>
          <p:cxnSp>
            <p:nvCxnSpPr>
              <p:cNvPr id="29701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6405" y="9660"/>
                <a:ext cx="1395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02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9600" y="9660"/>
                <a:ext cx="1395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03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8547" y="13260"/>
                <a:ext cx="1398" cy="94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29704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7800" y="9660"/>
                <a:ext cx="3192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29705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9942" y="9660"/>
                <a:ext cx="1053" cy="360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</p:cxn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965" y="9210"/>
                <a:ext cx="6600" cy="5490"/>
                <a:chOff x="4965" y="9210"/>
                <a:chExt cx="6600" cy="5490"/>
              </a:xfrm>
            </p:grpSpPr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>
                  <a:off x="4965" y="9210"/>
                  <a:ext cx="6600" cy="5490"/>
                  <a:chOff x="4965" y="9210"/>
                  <a:chExt cx="6600" cy="5490"/>
                </a:xfrm>
              </p:grpSpPr>
              <p:grpSp>
                <p:nvGrpSpPr>
                  <p:cNvPr id="7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4965" y="9660"/>
                    <a:ext cx="6027" cy="5040"/>
                    <a:chOff x="4965" y="9660"/>
                    <a:chExt cx="6027" cy="5040"/>
                  </a:xfrm>
                </p:grpSpPr>
                <p:grpSp>
                  <p:nvGrpSpPr>
                    <p:cNvPr id="8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40" y="9660"/>
                      <a:ext cx="5652" cy="4545"/>
                      <a:chOff x="5340" y="9660"/>
                      <a:chExt cx="5652" cy="4545"/>
                    </a:xfrm>
                  </p:grpSpPr>
                  <p:cxnSp>
                    <p:nvCxnSpPr>
                      <p:cNvPr id="29710" name="AutoShape 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6735" y="9660"/>
                        <a:ext cx="1065" cy="3600"/>
                      </a:xfrm>
                      <a:prstGeom prst="straightConnector1">
                        <a:avLst/>
                      </a:prstGeom>
                      <a:noFill/>
                      <a:ln w="22225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9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0" y="9660"/>
                        <a:ext cx="5652" cy="4545"/>
                        <a:chOff x="5340" y="9660"/>
                        <a:chExt cx="5652" cy="4545"/>
                      </a:xfrm>
                    </p:grpSpPr>
                    <p:grpSp>
                      <p:nvGrpSpPr>
                        <p:cNvPr id="10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40" y="9660"/>
                          <a:ext cx="5652" cy="4545"/>
                          <a:chOff x="5340" y="9660"/>
                          <a:chExt cx="5652" cy="4545"/>
                        </a:xfrm>
                      </p:grpSpPr>
                      <p:grpSp>
                        <p:nvGrpSpPr>
                          <p:cNvPr id="11" name="Group 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340" y="9660"/>
                            <a:ext cx="5652" cy="4545"/>
                            <a:chOff x="5340" y="9660"/>
                            <a:chExt cx="5652" cy="4545"/>
                          </a:xfrm>
                        </p:grpSpPr>
                        <p:grpSp>
                          <p:nvGrpSpPr>
                            <p:cNvPr id="12" name="Group 1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5340" y="9660"/>
                              <a:ext cx="5652" cy="4545"/>
                              <a:chOff x="5340" y="9660"/>
                              <a:chExt cx="5652" cy="4545"/>
                            </a:xfrm>
                          </p:grpSpPr>
                          <p:sp>
                            <p:nvSpPr>
                              <p:cNvPr id="29715" name="AutoShap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340" y="10605"/>
                                <a:ext cx="4260" cy="3600"/>
                              </a:xfrm>
                              <a:prstGeom prst="parallelogram">
                                <a:avLst>
                                  <a:gd name="adj" fmla="val 29583"/>
                                </a:avLst>
                              </a:prstGeom>
                              <a:noFill/>
                              <a:ln w="222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cxnSp>
                            <p:nvCxnSpPr>
                              <p:cNvPr id="29716" name="AutoShape 20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V="1">
                                <a:off x="5340" y="9660"/>
                                <a:ext cx="5652" cy="4545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25400">
                                <a:solidFill>
                                  <a:srgbClr val="000000"/>
                                </a:solidFill>
                                <a:prstDash val="sysDot"/>
                                <a:round/>
                                <a:headEnd/>
                                <a:tailEnd type="stealth" w="lg" len="lg"/>
                              </a:ln>
                            </p:spPr>
                          </p:cxnSp>
                        </p:grpSp>
                        <p:cxnSp>
                          <p:nvCxnSpPr>
                            <p:cNvPr id="29717" name="AutoShape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 flipV="1">
                              <a:off x="7800" y="10605"/>
                              <a:ext cx="747" cy="3600"/>
                            </a:xfrm>
                            <a:prstGeom prst="straightConnector1">
                              <a:avLst/>
                            </a:prstGeom>
                            <a:noFill/>
                            <a:ln w="222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stealth" w="lg" len="lg"/>
                            </a:ln>
                          </p:spPr>
                        </p:cxnSp>
                      </p:grpSp>
                      <p:cxnSp>
                        <p:nvCxnSpPr>
                          <p:cNvPr id="29718" name="AutoShape 2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430" y="9660"/>
                            <a:ext cx="2370" cy="45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19" name="AutoShape 2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340" y="13260"/>
                            <a:ext cx="4602" cy="9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20" name="AutoShape 2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340" y="13260"/>
                            <a:ext cx="1395" cy="945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  <p:cxnSp>
                        <p:nvCxnSpPr>
                          <p:cNvPr id="29721" name="AutoShape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35" y="13260"/>
                            <a:ext cx="3105" cy="0"/>
                          </a:xfrm>
                          <a:prstGeom prst="straightConnector1">
                            <a:avLst/>
                          </a:prstGeom>
                          <a:noFill/>
                          <a:ln w="25400">
                            <a:solidFill>
                              <a:srgbClr val="000000"/>
                            </a:solidFill>
                            <a:prstDash val="sysDot"/>
                            <a:round/>
                            <a:headEnd/>
                            <a:tailEnd type="stealth" w="lg" len="lg"/>
                          </a:ln>
                        </p:spPr>
                      </p:cxnSp>
                    </p:grpSp>
                    <p:cxnSp>
                      <p:nvCxnSpPr>
                        <p:cNvPr id="29722" name="AutoShape 2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340" y="14205"/>
                          <a:ext cx="3207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stealth" w="lg" len="lg"/>
                        </a:ln>
                      </p:spPr>
                    </p:cxnSp>
                  </p:grpSp>
                </p:grpSp>
                <p:sp>
                  <p:nvSpPr>
                    <p:cNvPr id="29723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65" y="1404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4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70" y="1326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5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42" y="13050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26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83" y="14205"/>
                      <a:ext cx="375" cy="4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Arial" pitchFamily="34" charset="0"/>
                        </a:rPr>
                        <a:t>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972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5" y="1026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A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2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0" y="921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B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2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70" y="9210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C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73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240" y="10095"/>
                    <a:ext cx="795" cy="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D</a:t>
                    </a:r>
                    <a:r>
                      <a: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97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578" y="10095"/>
                  <a:ext cx="705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K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7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820" y="9210"/>
                  <a:ext cx="705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M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3635896" y="2596257"/>
            <a:ext cx="57606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 подгруппа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211960" y="1916831"/>
            <a:ext cx="4680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Назовите вектор равный сумме векторов: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780928"/>
            <a:ext cx="432048" cy="432048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5940152" y="2708920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780928"/>
            <a:ext cx="691277" cy="432048"/>
          </a:xfrm>
          <a:prstGeom prst="rect">
            <a:avLst/>
          </a:prstGeom>
          <a:noFill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356992"/>
            <a:ext cx="432048" cy="432048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5868144" y="3284984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356992"/>
            <a:ext cx="504056" cy="393794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861048"/>
            <a:ext cx="432048" cy="432048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40152" y="3789040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861048"/>
            <a:ext cx="576064" cy="450050"/>
          </a:xfrm>
          <a:prstGeom prst="rect">
            <a:avLst/>
          </a:prstGeom>
          <a:noFill/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437112"/>
            <a:ext cx="449330" cy="432048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6012160" y="4437112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437112"/>
            <a:ext cx="570303" cy="432048"/>
          </a:xfrm>
          <a:prstGeom prst="rect">
            <a:avLst/>
          </a:prstGeom>
          <a:noFill/>
        </p:spPr>
      </p:pic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i="1" dirty="0" smtClean="0"/>
              <a:t>Что такое вектор?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Что понимают под длинной или модулем вектора?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Какие векторы называются коллинеарными?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Какие векторы называются </a:t>
            </a:r>
            <a:r>
              <a:rPr lang="ru-RU" i="1" dirty="0" err="1" smtClean="0"/>
              <a:t>сонаправленными</a:t>
            </a:r>
            <a:r>
              <a:rPr lang="ru-RU" i="1" dirty="0" smtClean="0"/>
              <a:t>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Какие векторы называют равными?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Как построить сумму двух векторов? Какие правила сложения двух векторов мы сегодня изучили?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Как называется правило сложения более двух векторов?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Сборник задач по математике А.А. </a:t>
            </a:r>
            <a:r>
              <a:rPr lang="ru-RU" sz="2400" dirty="0" err="1" smtClean="0"/>
              <a:t>Дадаян</a:t>
            </a:r>
            <a:r>
              <a:rPr lang="ru-RU" sz="2400" dirty="0" smtClean="0"/>
              <a:t>: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ru-RU" sz="2400" dirty="0" smtClean="0"/>
              <a:t>№ 3.2.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ru-RU" sz="2400" dirty="0" smtClean="0"/>
              <a:t>№ 3.3.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ru-RU" sz="2400" dirty="0" smtClean="0"/>
              <a:t>№ 3.5.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373616" cy="136815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Направления отрезка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62473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Вектор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1774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</a:t>
            </a:r>
            <a:r>
              <a:rPr lang="ru-RU" b="1" dirty="0" smtClean="0"/>
              <a:t>   </a:t>
            </a:r>
            <a:r>
              <a:rPr lang="ru-RU" sz="2400" i="1" dirty="0" smtClean="0"/>
              <a:t>Отрезок, для которого указано, 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какой из его концов считается началом, а какой – 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концом, называется </a:t>
            </a:r>
            <a:r>
              <a:rPr lang="ru-RU" sz="2400" b="1" i="1" dirty="0" smtClean="0"/>
              <a:t>вектором</a:t>
            </a:r>
            <a:r>
              <a:rPr lang="ru-RU" sz="2400" i="1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13376"/>
          <a:stretch>
            <a:fillRect/>
          </a:stretch>
        </p:blipFill>
        <p:spPr bwMode="auto">
          <a:xfrm>
            <a:off x="1691680" y="3429000"/>
            <a:ext cx="5256584" cy="316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Вектор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4" cstate="print"/>
          <a:srcRect t="2276" b="31754"/>
          <a:stretch>
            <a:fillRect/>
          </a:stretch>
        </p:blipFill>
        <p:spPr bwMode="auto">
          <a:xfrm>
            <a:off x="179512" y="1988840"/>
            <a:ext cx="896448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229200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Векторы обозначают:     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203848" y="5013176"/>
          <a:ext cx="2469874" cy="748447"/>
        </p:xfrm>
        <a:graphic>
          <a:graphicData uri="http://schemas.openxmlformats.org/presentationml/2006/ole">
            <p:oleObj spid="_x0000_s1037" name="Формула" r:id="rId5" imgW="838080" imgH="2538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6444208" y="4869160"/>
          <a:ext cx="1346200" cy="792162"/>
        </p:xfrm>
        <a:graphic>
          <a:graphicData uri="http://schemas.openxmlformats.org/presentationml/2006/ole">
            <p:oleObj spid="_x0000_s1038" name="Формула" r:id="rId6" imgW="431640" imgH="2538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52120" y="52292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или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Нулевой вектор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  </a:t>
            </a:r>
            <a:r>
              <a:rPr lang="ru-RU" sz="2400" i="1" dirty="0" smtClean="0"/>
              <a:t>Нулевой вектор </a:t>
            </a:r>
            <a:r>
              <a:rPr lang="ru-RU" sz="2400" dirty="0" smtClean="0"/>
              <a:t>– </a:t>
            </a:r>
            <a:r>
              <a:rPr lang="ru-RU" sz="2400" i="1" dirty="0" smtClean="0"/>
              <a:t>это вектор,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начало и конец которого совпадают. Направление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нулевого вектора считается неопределенным.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/>
          </a:p>
          <a:p>
            <a:pPr>
              <a:lnSpc>
                <a:spcPct val="150000"/>
              </a:lnSpc>
              <a:buNone/>
            </a:pPr>
            <a:endParaRPr lang="ru-RU" sz="2400" b="1" i="1" dirty="0" smtClean="0"/>
          </a:p>
        </p:txBody>
      </p:sp>
      <p:sp>
        <p:nvSpPr>
          <p:cNvPr id="4" name="Овал 3"/>
          <p:cNvSpPr/>
          <p:nvPr/>
        </p:nvSpPr>
        <p:spPr>
          <a:xfrm flipH="1">
            <a:off x="4283968" y="48691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45091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</a:t>
            </a:r>
            <a:endParaRPr lang="ru-RU" sz="24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287463" y="5140325"/>
          <a:ext cx="973137" cy="635000"/>
        </p:xfrm>
        <a:graphic>
          <a:graphicData uri="http://schemas.openxmlformats.org/presentationml/2006/ole">
            <p:oleObj spid="_x0000_s17410" name="Формула" r:id="rId3" imgW="33012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5736" y="53732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- нулевой вектор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Длина вектора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</a:t>
            </a:r>
            <a:r>
              <a:rPr lang="ru-RU" sz="2400" dirty="0" smtClean="0"/>
              <a:t> </a:t>
            </a:r>
            <a:r>
              <a:rPr lang="ru-RU" sz="2400" i="1" dirty="0" smtClean="0"/>
              <a:t>Длиной ненулевого вектора  называется длина отрезка АВ</a:t>
            </a:r>
            <a:r>
              <a:rPr lang="ru-RU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 Длина вектора        (</a:t>
            </a:r>
            <a:r>
              <a:rPr lang="ru-RU" sz="2400" dirty="0" err="1" smtClean="0"/>
              <a:t>вектора</a:t>
            </a:r>
            <a:r>
              <a:rPr lang="ru-RU" sz="2400" dirty="0" smtClean="0"/>
              <a:t>     ) обозначается так: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                              (      ).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Длина нулевого вектора:       = 0.</a:t>
            </a:r>
            <a:endParaRPr lang="ru-RU" sz="24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>
            <a:off x="1835696" y="3861048"/>
            <a:ext cx="560062" cy="432048"/>
          </a:xfrm>
          <a:prstGeom prst="rect">
            <a:avLst/>
          </a:prstGeom>
          <a:noFill/>
        </p:spPr>
      </p:pic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699792" y="3212976"/>
          <a:ext cx="576064" cy="489345"/>
        </p:xfrm>
        <a:graphic>
          <a:graphicData uri="http://schemas.openxmlformats.org/presentationml/2006/ole">
            <p:oleObj spid="_x0000_s18438" name="Формула" r:id="rId4" imgW="253800" imgH="21564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572000" y="3212976"/>
          <a:ext cx="288032" cy="517218"/>
        </p:xfrm>
        <a:graphic>
          <a:graphicData uri="http://schemas.openxmlformats.org/presentationml/2006/ole">
            <p:oleObj spid="_x0000_s18439" name="Формула" r:id="rId5" imgW="126720" imgH="228600" progId="Equation.3">
              <p:embed/>
            </p:oleObj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>
            <a:off x="2771800" y="3933056"/>
            <a:ext cx="504056" cy="382387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>
            <a:off x="4067944" y="4437112"/>
            <a:ext cx="425574" cy="522295"/>
          </a:xfrm>
          <a:prstGeom prst="rect">
            <a:avLst/>
          </a:prstGeom>
          <a:noFill/>
        </p:spPr>
      </p:pic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7092280" y="2060848"/>
          <a:ext cx="517808" cy="504056"/>
        </p:xfrm>
        <a:graphic>
          <a:graphicData uri="http://schemas.openxmlformats.org/presentationml/2006/ole">
            <p:oleObj spid="_x0000_s18445" name="Формула" r:id="rId8" imgW="2538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Коллинеарные векторы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7281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</a:t>
            </a:r>
            <a:r>
              <a:rPr lang="ru-RU" sz="2400" dirty="0" smtClean="0"/>
              <a:t> </a:t>
            </a:r>
            <a:r>
              <a:rPr lang="ru-RU" sz="2400" i="1" dirty="0" smtClean="0"/>
              <a:t>Два ненулевых вектора называются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 коллинеарными, если они лежат на одной прямой 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или на параллельных прямых.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611560" y="3789040"/>
            <a:ext cx="3762375" cy="1657350"/>
            <a:chOff x="3630" y="6480"/>
            <a:chExt cx="5925" cy="2610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>
              <a:off x="3630" y="6855"/>
              <a:ext cx="5925" cy="2235"/>
              <a:chOff x="630" y="7335"/>
              <a:chExt cx="5925" cy="2235"/>
            </a:xfrm>
          </p:grpSpPr>
          <p:cxnSp>
            <p:nvCxnSpPr>
              <p:cNvPr id="21508" name="AutoShape 4"/>
              <p:cNvCxnSpPr>
                <a:cxnSpLocks noChangeShapeType="1"/>
              </p:cNvCxnSpPr>
              <p:nvPr/>
            </p:nvCxnSpPr>
            <p:spPr bwMode="auto">
              <a:xfrm>
                <a:off x="1035" y="7335"/>
                <a:ext cx="5520" cy="19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09" name="AutoShape 5"/>
              <p:cNvCxnSpPr>
                <a:cxnSpLocks noChangeShapeType="1"/>
              </p:cNvCxnSpPr>
              <p:nvPr/>
            </p:nvCxnSpPr>
            <p:spPr bwMode="auto">
              <a:xfrm flipH="1" flipV="1">
                <a:off x="1335" y="7440"/>
                <a:ext cx="1515" cy="55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10" name="AutoShape 6"/>
              <p:cNvCxnSpPr>
                <a:cxnSpLocks noChangeShapeType="1"/>
              </p:cNvCxnSpPr>
              <p:nvPr/>
            </p:nvCxnSpPr>
            <p:spPr bwMode="auto">
              <a:xfrm flipH="1" flipV="1">
                <a:off x="3315" y="8175"/>
                <a:ext cx="1515" cy="55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11" name="AutoShape 7"/>
              <p:cNvCxnSpPr>
                <a:cxnSpLocks noChangeShapeType="1"/>
              </p:cNvCxnSpPr>
              <p:nvPr/>
            </p:nvCxnSpPr>
            <p:spPr bwMode="auto">
              <a:xfrm>
                <a:off x="630" y="7905"/>
                <a:ext cx="4635" cy="16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1512" name="Text Box 8"/>
              <p:cNvSpPr txBox="1">
                <a:spLocks noChangeArrowheads="1"/>
              </p:cNvSpPr>
              <p:nvPr/>
            </p:nvSpPr>
            <p:spPr bwMode="auto">
              <a:xfrm>
                <a:off x="3912" y="7605"/>
                <a:ext cx="663" cy="5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3792" y="6480"/>
              <a:ext cx="1680" cy="1545"/>
              <a:chOff x="1335" y="7155"/>
              <a:chExt cx="1680" cy="1545"/>
            </a:xfrm>
          </p:grpSpPr>
          <p:cxnSp>
            <p:nvCxnSpPr>
              <p:cNvPr id="21514" name="AutoShape 10"/>
              <p:cNvCxnSpPr>
                <a:cxnSpLocks noChangeShapeType="1"/>
              </p:cNvCxnSpPr>
              <p:nvPr/>
            </p:nvCxnSpPr>
            <p:spPr bwMode="auto">
              <a:xfrm>
                <a:off x="1335" y="8175"/>
                <a:ext cx="1560" cy="52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2352" y="7155"/>
                <a:ext cx="663" cy="5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1827" y="7905"/>
                <a:ext cx="663" cy="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149080"/>
            <a:ext cx="238371" cy="576064"/>
          </a:xfrm>
          <a:prstGeom prst="rect">
            <a:avLst/>
          </a:prstGeom>
          <a:noFill/>
        </p:spPr>
      </p:pic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789040"/>
            <a:ext cx="221785" cy="504056"/>
          </a:xfrm>
          <a:prstGeom prst="rect">
            <a:avLst/>
          </a:prstGeom>
          <a:noFill/>
        </p:spPr>
      </p:pic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81128"/>
            <a:ext cx="201622" cy="504056"/>
          </a:xfrm>
          <a:prstGeom prst="rect">
            <a:avLst/>
          </a:prstGeom>
          <a:noFill/>
        </p:spPr>
      </p:pic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6" name="Picture 3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84984"/>
            <a:ext cx="709002" cy="576064"/>
          </a:xfrm>
          <a:prstGeom prst="rect">
            <a:avLst/>
          </a:prstGeom>
          <a:noFill/>
        </p:spPr>
      </p:pic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8" name="Picture 3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933056"/>
            <a:ext cx="720080" cy="511024"/>
          </a:xfrm>
          <a:prstGeom prst="rect">
            <a:avLst/>
          </a:prstGeom>
          <a:noFill/>
        </p:spPr>
      </p:pic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40" name="Picture 3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509120"/>
            <a:ext cx="720081" cy="603939"/>
          </a:xfrm>
          <a:prstGeom prst="rect">
            <a:avLst/>
          </a:prstGeom>
          <a:noFill/>
        </p:spPr>
      </p:pic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5436096" y="3352056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коллинеарны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5436096" y="4005064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коллинеарны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5508104" y="4653136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коллинеарны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Сонаправленные</a:t>
            </a:r>
            <a:r>
              <a:rPr lang="ru-RU" dirty="0" smtClean="0"/>
              <a:t> векторы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180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Определение.  </a:t>
            </a:r>
            <a:r>
              <a:rPr lang="ru-RU" sz="2400" i="1" dirty="0" smtClean="0"/>
              <a:t>Два ненулевых вектора называются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err="1" smtClean="0"/>
              <a:t>сонаправленными</a:t>
            </a:r>
            <a:r>
              <a:rPr lang="ru-RU" sz="2400" i="1" dirty="0" smtClean="0"/>
              <a:t>, если они </a:t>
            </a:r>
            <a:r>
              <a:rPr lang="ru-RU" sz="2400" i="1" dirty="0" err="1" smtClean="0"/>
              <a:t>коллинеарны</a:t>
            </a:r>
            <a:r>
              <a:rPr lang="ru-RU" sz="2400" i="1" dirty="0" smtClean="0"/>
              <a:t> и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направлены в одну сторону.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645024"/>
            <a:ext cx="435321" cy="5040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3717032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⇈</a:t>
            </a:r>
            <a:endParaRPr lang="ru-RU" sz="24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645024"/>
            <a:ext cx="368349" cy="5040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907704" y="371703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</a:t>
            </a:r>
            <a:r>
              <a:rPr lang="ru-RU" sz="2400" dirty="0" err="1" smtClean="0"/>
              <a:t>сонаправленные</a:t>
            </a:r>
            <a:r>
              <a:rPr lang="ru-RU" sz="2400" dirty="0" smtClean="0"/>
              <a:t> векторы</a:t>
            </a:r>
            <a:endParaRPr lang="ru-RU" sz="2400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365104"/>
            <a:ext cx="432048" cy="432048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93096"/>
            <a:ext cx="435321" cy="50405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971600" y="4365104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⇅</a:t>
            </a:r>
            <a:endParaRPr lang="ru-RU" sz="2400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979712" y="4293096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–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противоположно направленные векторы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1403648" y="4797152"/>
            <a:ext cx="3744416" cy="1772816"/>
            <a:chOff x="3630" y="6480"/>
            <a:chExt cx="5925" cy="2610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3630" y="6855"/>
              <a:ext cx="5925" cy="2235"/>
              <a:chOff x="630" y="7335"/>
              <a:chExt cx="5925" cy="2235"/>
            </a:xfrm>
          </p:grpSpPr>
          <p:cxnSp>
            <p:nvCxnSpPr>
              <p:cNvPr id="22" name="AutoShape 4"/>
              <p:cNvCxnSpPr>
                <a:cxnSpLocks noChangeShapeType="1"/>
              </p:cNvCxnSpPr>
              <p:nvPr/>
            </p:nvCxnSpPr>
            <p:spPr bwMode="auto">
              <a:xfrm>
                <a:off x="1035" y="7335"/>
                <a:ext cx="5520" cy="19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5"/>
              <p:cNvCxnSpPr>
                <a:cxnSpLocks noChangeShapeType="1"/>
              </p:cNvCxnSpPr>
              <p:nvPr/>
            </p:nvCxnSpPr>
            <p:spPr bwMode="auto">
              <a:xfrm flipH="1" flipV="1">
                <a:off x="1335" y="7440"/>
                <a:ext cx="1515" cy="55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" name="AutoShape 6"/>
              <p:cNvCxnSpPr>
                <a:cxnSpLocks noChangeShapeType="1"/>
              </p:cNvCxnSpPr>
              <p:nvPr/>
            </p:nvCxnSpPr>
            <p:spPr bwMode="auto">
              <a:xfrm flipH="1" flipV="1">
                <a:off x="3315" y="8175"/>
                <a:ext cx="1515" cy="55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" name="AutoShape 7"/>
              <p:cNvCxnSpPr>
                <a:cxnSpLocks noChangeShapeType="1"/>
              </p:cNvCxnSpPr>
              <p:nvPr/>
            </p:nvCxnSpPr>
            <p:spPr bwMode="auto">
              <a:xfrm>
                <a:off x="630" y="7905"/>
                <a:ext cx="4635" cy="16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3912" y="7605"/>
                <a:ext cx="663" cy="5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3792" y="6480"/>
              <a:ext cx="1680" cy="1545"/>
              <a:chOff x="1335" y="7155"/>
              <a:chExt cx="1680" cy="1545"/>
            </a:xfrm>
          </p:grpSpPr>
          <p:cxnSp>
            <p:nvCxnSpPr>
              <p:cNvPr id="19" name="AutoShape 10"/>
              <p:cNvCxnSpPr>
                <a:cxnSpLocks noChangeShapeType="1"/>
              </p:cNvCxnSpPr>
              <p:nvPr/>
            </p:nvCxnSpPr>
            <p:spPr bwMode="auto">
              <a:xfrm>
                <a:off x="1335" y="8175"/>
                <a:ext cx="1560" cy="52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2352" y="7155"/>
                <a:ext cx="663" cy="5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1827" y="7905"/>
                <a:ext cx="663" cy="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27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869160"/>
            <a:ext cx="221785" cy="504056"/>
          </a:xfrm>
          <a:prstGeom prst="rect">
            <a:avLst/>
          </a:prstGeom>
          <a:noFill/>
        </p:spPr>
      </p:pic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229200"/>
            <a:ext cx="238371" cy="576064"/>
          </a:xfrm>
          <a:prstGeom prst="rect">
            <a:avLst/>
          </a:prstGeom>
          <a:noFill/>
        </p:spPr>
      </p:pic>
      <p:pic>
        <p:nvPicPr>
          <p:cNvPr id="29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661248"/>
            <a:ext cx="201622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Противоположные векторы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244827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   Определение.</a:t>
            </a:r>
            <a:r>
              <a:rPr lang="ru-RU" sz="2400" dirty="0" smtClean="0"/>
              <a:t> </a:t>
            </a:r>
            <a:r>
              <a:rPr lang="ru-RU" sz="2400" i="1" dirty="0" smtClean="0"/>
              <a:t>Два ненулевых вектора называются противоположными друг  другу, если они имеют  одинаковые модули, </a:t>
            </a:r>
            <a:r>
              <a:rPr lang="ru-RU" sz="2400" i="1" dirty="0" err="1" smtClean="0"/>
              <a:t>коллинеарны</a:t>
            </a:r>
            <a:r>
              <a:rPr lang="ru-RU" sz="2400" i="1" dirty="0" smtClean="0"/>
              <a:t> и противоположно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i="1" dirty="0" smtClean="0"/>
              <a:t>    направленные.</a:t>
            </a:r>
            <a:endParaRPr lang="ru-RU" sz="2400" i="1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683568" y="4293096"/>
            <a:ext cx="2952328" cy="1440160"/>
            <a:chOff x="4032" y="13305"/>
            <a:chExt cx="1755" cy="1380"/>
          </a:xfrm>
        </p:grpSpPr>
        <p:cxnSp>
          <p:nvCxnSpPr>
            <p:cNvPr id="23560" name="AutoShape 8"/>
            <p:cNvCxnSpPr>
              <a:cxnSpLocks noChangeShapeType="1"/>
            </p:cNvCxnSpPr>
            <p:nvPr/>
          </p:nvCxnSpPr>
          <p:spPr bwMode="auto">
            <a:xfrm>
              <a:off x="4032" y="13875"/>
              <a:ext cx="1755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1" name="AutoShape 9"/>
            <p:cNvCxnSpPr>
              <a:cxnSpLocks noChangeShapeType="1"/>
            </p:cNvCxnSpPr>
            <p:nvPr/>
          </p:nvCxnSpPr>
          <p:spPr bwMode="auto">
            <a:xfrm rot="10800000">
              <a:off x="4032" y="14610"/>
              <a:ext cx="1755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4455" y="13305"/>
              <a:ext cx="73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4455" y="14115"/>
              <a:ext cx="73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221088"/>
            <a:ext cx="288032" cy="654617"/>
          </a:xfrm>
          <a:prstGeom prst="rect">
            <a:avLst/>
          </a:prstGeom>
          <a:noFill/>
        </p:spPr>
      </p:pic>
      <p:pic>
        <p:nvPicPr>
          <p:cNvPr id="17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941168"/>
            <a:ext cx="288032" cy="654617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475656" y="5373216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717032"/>
            <a:ext cx="221785" cy="504056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3779912" y="3789040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⇅</a:t>
            </a:r>
            <a:endParaRPr lang="ru-RU" sz="2400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717032"/>
            <a:ext cx="576064" cy="504056"/>
          </a:xfrm>
          <a:prstGeom prst="rect">
            <a:avLst/>
          </a:prstGeom>
          <a:noFill/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509120"/>
            <a:ext cx="2034226" cy="504056"/>
          </a:xfrm>
          <a:prstGeom prst="rect">
            <a:avLst/>
          </a:prstGeom>
          <a:noFill/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229200"/>
            <a:ext cx="221785" cy="504056"/>
          </a:xfrm>
          <a:prstGeom prst="rect">
            <a:avLst/>
          </a:prstGeom>
          <a:noFill/>
        </p:spPr>
      </p:pic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229200"/>
            <a:ext cx="576064" cy="504056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427984" y="53012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860032" y="3789040"/>
            <a:ext cx="4139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противоположно направленные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5301208"/>
            <a:ext cx="34820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противоположные векторы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</TotalTime>
  <Words>512</Words>
  <Application>Microsoft Office PowerPoint</Application>
  <PresentationFormat>Экран (4:3)</PresentationFormat>
  <Paragraphs>153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Городская</vt:lpstr>
      <vt:lpstr>Формула</vt:lpstr>
      <vt:lpstr>Векторы. Модуль вектора. Равенство векторов.  Сложение векторов</vt:lpstr>
      <vt:lpstr>Направления отрезка</vt:lpstr>
      <vt:lpstr>Вектор</vt:lpstr>
      <vt:lpstr>Вектор</vt:lpstr>
      <vt:lpstr>Нулевой вектор</vt:lpstr>
      <vt:lpstr>Длина вектора</vt:lpstr>
      <vt:lpstr>Коллинеарные векторы</vt:lpstr>
      <vt:lpstr>Сонаправленные векторы</vt:lpstr>
      <vt:lpstr>Противоположные векторы</vt:lpstr>
      <vt:lpstr>Равные векторы</vt:lpstr>
      <vt:lpstr>Правило треугольника</vt:lpstr>
      <vt:lpstr>Правило параллелограмма</vt:lpstr>
      <vt:lpstr>Правило многоугольника</vt:lpstr>
      <vt:lpstr>Задание № 1</vt:lpstr>
      <vt:lpstr>Задание № 2</vt:lpstr>
      <vt:lpstr>Вопросы:</vt:lpstr>
      <vt:lpstr>Домашнее задание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Векторы. Модуль вектора. Равенство векторов.  Сложение векторов</dc:title>
  <dc:creator>Женюля</dc:creator>
  <cp:lastModifiedBy>Женюля</cp:lastModifiedBy>
  <cp:revision>37</cp:revision>
  <dcterms:created xsi:type="dcterms:W3CDTF">2013-11-07T18:34:24Z</dcterms:created>
  <dcterms:modified xsi:type="dcterms:W3CDTF">2013-11-13T19:22:21Z</dcterms:modified>
</cp:coreProperties>
</file>