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2CAC1-476E-4D27-B89F-B57030FFCE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3A50C-EB0E-48E1-AB19-407CFC7726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3A50C-EB0E-48E1-AB19-407CFC77262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3A50C-EB0E-48E1-AB19-407CFC77262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3E4CD77-A71A-40D6-86BE-1FC84E419988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2CBC4E1-20EB-4DF1-94BB-994968D00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4CD77-A71A-40D6-86BE-1FC84E419988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C4E1-20EB-4DF1-94BB-994968D00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4CD77-A71A-40D6-86BE-1FC84E419988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C4E1-20EB-4DF1-94BB-994968D00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4CD77-A71A-40D6-86BE-1FC84E419988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C4E1-20EB-4DF1-94BB-994968D00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4CD77-A71A-40D6-86BE-1FC84E419988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C4E1-20EB-4DF1-94BB-994968D00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4CD77-A71A-40D6-86BE-1FC84E419988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C4E1-20EB-4DF1-94BB-994968D00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E4CD77-A71A-40D6-86BE-1FC84E419988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CBC4E1-20EB-4DF1-94BB-994968D00E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3E4CD77-A71A-40D6-86BE-1FC84E419988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2CBC4E1-20EB-4DF1-94BB-994968D00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4CD77-A71A-40D6-86BE-1FC84E419988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C4E1-20EB-4DF1-94BB-994968D00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4CD77-A71A-40D6-86BE-1FC84E419988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C4E1-20EB-4DF1-94BB-994968D00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4CD77-A71A-40D6-86BE-1FC84E419988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C4E1-20EB-4DF1-94BB-994968D00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3E4CD77-A71A-40D6-86BE-1FC84E419988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2CBC4E1-20EB-4DF1-94BB-994968D00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1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4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458200" cy="23042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Векторы. Модуль вектора. Равенство векторов. </a:t>
            </a:r>
            <a:br>
              <a:rPr lang="ru-RU" dirty="0" smtClean="0"/>
            </a:br>
            <a:r>
              <a:rPr lang="ru-RU" dirty="0" smtClean="0"/>
              <a:t>Сложение векторов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05064" y="4293096"/>
            <a:ext cx="5338936" cy="1584176"/>
          </a:xfrm>
        </p:spPr>
        <p:txBody>
          <a:bodyPr/>
          <a:lstStyle/>
          <a:p>
            <a:r>
              <a:rPr lang="ru-RU" dirty="0" smtClean="0"/>
              <a:t>Преподаватель: </a:t>
            </a:r>
            <a:r>
              <a:rPr lang="ru-RU" dirty="0" err="1" smtClean="0"/>
              <a:t>Никонорова</a:t>
            </a:r>
            <a:r>
              <a:rPr lang="ru-RU" dirty="0" smtClean="0"/>
              <a:t> Е.А.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800525"/>
            <a:ext cx="2304256" cy="30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Равные векторы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244827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ru-RU" sz="2400" b="1" dirty="0" smtClean="0"/>
              <a:t>Определение.</a:t>
            </a:r>
            <a:r>
              <a:rPr lang="ru-RU" sz="2400" dirty="0" smtClean="0"/>
              <a:t> </a:t>
            </a:r>
            <a:r>
              <a:rPr lang="ru-RU" sz="2400" i="1" dirty="0" smtClean="0"/>
              <a:t>Векторы  называются равными, если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sz="2400" i="1" dirty="0" smtClean="0"/>
              <a:t> они </a:t>
            </a:r>
            <a:r>
              <a:rPr lang="ru-RU" sz="2400" i="1" dirty="0" err="1" smtClean="0"/>
              <a:t>сонаправленны</a:t>
            </a:r>
            <a:r>
              <a:rPr lang="ru-RU" sz="2400" i="1" dirty="0" smtClean="0"/>
              <a:t> и их длины равны.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sz="2400" b="1" dirty="0" smtClean="0"/>
              <a:t>Теорема.</a:t>
            </a:r>
            <a:r>
              <a:rPr lang="ru-RU" sz="2400" dirty="0" smtClean="0"/>
              <a:t> </a:t>
            </a:r>
            <a:r>
              <a:rPr lang="ru-RU" sz="2400" i="1" dirty="0" smtClean="0"/>
              <a:t>От любой точки можно отложить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sz="2400" i="1" dirty="0" smtClean="0"/>
              <a:t> вектор, равный данному, и притом только один.</a:t>
            </a:r>
          </a:p>
          <a:p>
            <a:pPr algn="just">
              <a:lnSpc>
                <a:spcPct val="150000"/>
              </a:lnSpc>
              <a:buNone/>
            </a:pPr>
            <a:endParaRPr lang="ru-RU" sz="2400" i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4221088"/>
            <a:ext cx="1080120" cy="36004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283968" y="4221088"/>
            <a:ext cx="12442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, так как </a:t>
            </a:r>
            <a:endParaRPr lang="ru-RU" sz="2000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4221088"/>
            <a:ext cx="345638" cy="36004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5868144" y="4221088"/>
            <a:ext cx="504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⇈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4221088"/>
            <a:ext cx="388843" cy="360040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6732240" y="4221088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и</a:t>
            </a:r>
            <a:endParaRPr lang="ru-RU" sz="2000" dirty="0"/>
          </a:p>
        </p:txBody>
      </p:sp>
      <p:pic>
        <p:nvPicPr>
          <p:cNvPr id="21516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4221088"/>
            <a:ext cx="360040" cy="375042"/>
          </a:xfrm>
          <a:prstGeom prst="rect">
            <a:avLst/>
          </a:prstGeom>
          <a:noFill/>
        </p:spPr>
      </p:pic>
      <p:cxnSp>
        <p:nvCxnSpPr>
          <p:cNvPr id="25" name="Прямая соединительная линия 24"/>
          <p:cNvCxnSpPr/>
          <p:nvPr/>
        </p:nvCxnSpPr>
        <p:spPr>
          <a:xfrm>
            <a:off x="7164288" y="4293096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7668344" y="4293096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7668344" y="4221088"/>
            <a:ext cx="401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=</a:t>
            </a:r>
            <a:endParaRPr lang="ru-RU" sz="2400" b="1" dirty="0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9" name="Picture 1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72400" y="4221088"/>
            <a:ext cx="388843" cy="360040"/>
          </a:xfrm>
          <a:prstGeom prst="rect">
            <a:avLst/>
          </a:prstGeom>
          <a:noFill/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8100392" y="4293096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8604448" y="4293096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131840" y="486916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21" name="Picture 1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4869160"/>
            <a:ext cx="417646" cy="360040"/>
          </a:xfrm>
          <a:prstGeom prst="rect">
            <a:avLst/>
          </a:prstGeom>
          <a:noFill/>
        </p:spPr>
      </p:pic>
      <p:sp>
        <p:nvSpPr>
          <p:cNvPr id="35" name="Прямоугольник 34"/>
          <p:cNvSpPr/>
          <p:nvPr/>
        </p:nvSpPr>
        <p:spPr>
          <a:xfrm>
            <a:off x="3995936" y="4869160"/>
            <a:ext cx="401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≠</a:t>
            </a:r>
            <a:endParaRPr lang="ru-RU" sz="2400" b="1" dirty="0"/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23" name="Picture 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4869160"/>
            <a:ext cx="360040" cy="360040"/>
          </a:xfrm>
          <a:prstGeom prst="rect">
            <a:avLst/>
          </a:prstGeom>
          <a:noFill/>
        </p:spPr>
      </p:pic>
      <p:sp>
        <p:nvSpPr>
          <p:cNvPr id="38" name="Прямоугольник 37"/>
          <p:cNvSpPr/>
          <p:nvPr/>
        </p:nvSpPr>
        <p:spPr>
          <a:xfrm>
            <a:off x="4788024" y="4941168"/>
            <a:ext cx="12314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, </a:t>
            </a:r>
            <a:r>
              <a:rPr lang="ru-RU" sz="2000" dirty="0" smtClean="0"/>
              <a:t>так как </a:t>
            </a:r>
            <a:endParaRPr lang="ru-RU" sz="2000" dirty="0"/>
          </a:p>
        </p:txBody>
      </p: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25" name="Picture 2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4941168"/>
            <a:ext cx="417646" cy="360040"/>
          </a:xfrm>
          <a:prstGeom prst="rect">
            <a:avLst/>
          </a:prstGeom>
          <a:noFill/>
        </p:spPr>
      </p:pic>
      <p:sp>
        <p:nvSpPr>
          <p:cNvPr id="41" name="Прямоугольник 40"/>
          <p:cNvSpPr/>
          <p:nvPr/>
        </p:nvSpPr>
        <p:spPr>
          <a:xfrm>
            <a:off x="6372200" y="4941168"/>
            <a:ext cx="4251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⇅</a:t>
            </a:r>
            <a:endParaRPr lang="ru-RU" sz="2400" dirty="0"/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27" name="Picture 2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4941168"/>
            <a:ext cx="360040" cy="360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Правило треугольника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576048" cy="244827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sz="2400" b="1" dirty="0" smtClean="0"/>
              <a:t>Определение. </a:t>
            </a:r>
            <a:r>
              <a:rPr lang="ru-RU" sz="2400" i="1" dirty="0" smtClean="0"/>
              <a:t>Суммой двух </a:t>
            </a:r>
            <a:r>
              <a:rPr lang="ru-RU" sz="2400" i="1" dirty="0" smtClean="0"/>
              <a:t>векторов      и      называется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/>
              <a:t>третий вектор    , соединяющий начало первого слагаемого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/>
              <a:t>вектора       с </a:t>
            </a:r>
            <a:r>
              <a:rPr lang="ru-RU" sz="2400" i="1" dirty="0" smtClean="0"/>
              <a:t>концом второго </a:t>
            </a:r>
            <a:r>
              <a:rPr lang="ru-RU" sz="2400" i="1" dirty="0" smtClean="0"/>
              <a:t>     </a:t>
            </a:r>
            <a:r>
              <a:rPr lang="ru-RU" sz="2400" i="1" dirty="0" smtClean="0"/>
              <a:t>при условии, что начало </a:t>
            </a:r>
            <a:endParaRPr lang="ru-RU" sz="2400" i="1" dirty="0" smtClean="0"/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/>
              <a:t>второго </a:t>
            </a:r>
            <a:r>
              <a:rPr lang="ru-RU" sz="2400" i="1" dirty="0" smtClean="0"/>
              <a:t>слагаемого совмещено с концом первого.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1556792"/>
            <a:ext cx="288032" cy="422447"/>
          </a:xfrm>
          <a:prstGeom prst="rect">
            <a:avLst/>
          </a:prstGeom>
          <a:noFill/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1484784"/>
            <a:ext cx="288032" cy="499256"/>
          </a:xfrm>
          <a:prstGeom prst="rect">
            <a:avLst/>
          </a:prstGeom>
          <a:noFill/>
        </p:spPr>
      </p:pic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2132856"/>
            <a:ext cx="288032" cy="487439"/>
          </a:xfrm>
          <a:prstGeom prst="rect">
            <a:avLst/>
          </a:prstGeom>
          <a:noFill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2708920"/>
            <a:ext cx="288032" cy="422447"/>
          </a:xfrm>
          <a:prstGeom prst="rect">
            <a:avLst/>
          </a:prstGeom>
          <a:noFill/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2636912"/>
            <a:ext cx="288032" cy="499256"/>
          </a:xfrm>
          <a:prstGeom prst="rect">
            <a:avLst/>
          </a:prstGeom>
          <a:noFill/>
        </p:spPr>
      </p:pic>
      <p:grpSp>
        <p:nvGrpSpPr>
          <p:cNvPr id="25609" name="Group 9"/>
          <p:cNvGrpSpPr>
            <a:grpSpLocks/>
          </p:cNvGrpSpPr>
          <p:nvPr/>
        </p:nvGrpSpPr>
        <p:grpSpPr bwMode="auto">
          <a:xfrm>
            <a:off x="1331640" y="3861048"/>
            <a:ext cx="4320480" cy="2780928"/>
            <a:chOff x="950" y="3555"/>
            <a:chExt cx="5980" cy="3724"/>
          </a:xfrm>
        </p:grpSpPr>
        <p:grpSp>
          <p:nvGrpSpPr>
            <p:cNvPr id="25610" name="Group 10"/>
            <p:cNvGrpSpPr>
              <a:grpSpLocks/>
            </p:cNvGrpSpPr>
            <p:nvPr/>
          </p:nvGrpSpPr>
          <p:grpSpPr bwMode="auto">
            <a:xfrm>
              <a:off x="950" y="3555"/>
              <a:ext cx="5980" cy="3724"/>
              <a:chOff x="950" y="3555"/>
              <a:chExt cx="5980" cy="3724"/>
            </a:xfrm>
          </p:grpSpPr>
          <p:cxnSp>
            <p:nvCxnSpPr>
              <p:cNvPr id="25611" name="AutoShape 11"/>
              <p:cNvCxnSpPr>
                <a:cxnSpLocks noChangeShapeType="1"/>
              </p:cNvCxnSpPr>
              <p:nvPr/>
            </p:nvCxnSpPr>
            <p:spPr bwMode="auto">
              <a:xfrm>
                <a:off x="1815" y="6414"/>
                <a:ext cx="4560" cy="45"/>
              </a:xfrm>
              <a:prstGeom prst="straightConnector1">
                <a:avLst/>
              </a:prstGeom>
              <a:noFill/>
              <a:ln w="22225">
                <a:solidFill>
                  <a:srgbClr val="000000"/>
                </a:solidFill>
                <a:round/>
                <a:headEnd type="oval" w="med" len="med"/>
                <a:tailEnd type="triangle" w="med" len="med"/>
              </a:ln>
            </p:spPr>
          </p:cxnSp>
          <p:cxnSp>
            <p:nvCxnSpPr>
              <p:cNvPr id="25612" name="AutoShape 12"/>
              <p:cNvCxnSpPr>
                <a:cxnSpLocks noChangeShapeType="1"/>
              </p:cNvCxnSpPr>
              <p:nvPr/>
            </p:nvCxnSpPr>
            <p:spPr bwMode="auto">
              <a:xfrm flipV="1">
                <a:off x="1815" y="4200"/>
                <a:ext cx="675" cy="2214"/>
              </a:xfrm>
              <a:prstGeom prst="straightConnector1">
                <a:avLst/>
              </a:prstGeom>
              <a:noFill/>
              <a:ln w="22225">
                <a:solidFill>
                  <a:srgbClr val="000000"/>
                </a:solidFill>
                <a:round/>
                <a:headEnd type="oval" w="med" len="med"/>
                <a:tailEnd type="triangle" w="med" len="med"/>
              </a:ln>
            </p:spPr>
          </p:cxnSp>
          <p:cxnSp>
            <p:nvCxnSpPr>
              <p:cNvPr id="25613" name="AutoShape 13"/>
              <p:cNvCxnSpPr>
                <a:cxnSpLocks noChangeShapeType="1"/>
              </p:cNvCxnSpPr>
              <p:nvPr/>
            </p:nvCxnSpPr>
            <p:spPr bwMode="auto">
              <a:xfrm>
                <a:off x="2490" y="4200"/>
                <a:ext cx="3885" cy="2214"/>
              </a:xfrm>
              <a:prstGeom prst="straightConnector1">
                <a:avLst/>
              </a:prstGeom>
              <a:noFill/>
              <a:ln w="22225">
                <a:solidFill>
                  <a:srgbClr val="000000"/>
                </a:solidFill>
                <a:round/>
                <a:headEnd type="oval" w="med" len="med"/>
                <a:tailEnd type="triangle" w="med" len="med"/>
              </a:ln>
            </p:spPr>
          </p:cxnSp>
          <p:sp>
            <p:nvSpPr>
              <p:cNvPr id="25614" name="Text Box 14"/>
              <p:cNvSpPr txBox="1">
                <a:spLocks noChangeArrowheads="1"/>
              </p:cNvSpPr>
              <p:nvPr/>
            </p:nvSpPr>
            <p:spPr bwMode="auto">
              <a:xfrm>
                <a:off x="2070" y="3750"/>
                <a:ext cx="555" cy="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B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15" name="Text Box 15"/>
              <p:cNvSpPr txBox="1">
                <a:spLocks noChangeArrowheads="1"/>
              </p:cNvSpPr>
              <p:nvPr/>
            </p:nvSpPr>
            <p:spPr bwMode="auto">
              <a:xfrm>
                <a:off x="1260" y="5970"/>
                <a:ext cx="555" cy="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A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16" name="Text Box 16"/>
              <p:cNvSpPr txBox="1">
                <a:spLocks noChangeArrowheads="1"/>
              </p:cNvSpPr>
              <p:nvPr/>
            </p:nvSpPr>
            <p:spPr bwMode="auto">
              <a:xfrm>
                <a:off x="6375" y="6105"/>
                <a:ext cx="555" cy="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C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17" name="Text Box 17"/>
              <p:cNvSpPr txBox="1">
                <a:spLocks noChangeArrowheads="1"/>
              </p:cNvSpPr>
              <p:nvPr/>
            </p:nvSpPr>
            <p:spPr bwMode="auto">
              <a:xfrm>
                <a:off x="1625" y="4905"/>
                <a:ext cx="865" cy="7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800" b="1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kumimoji="0" lang="ru-RU" sz="18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18" name="Text Box 18"/>
              <p:cNvSpPr txBox="1">
                <a:spLocks noChangeArrowheads="1"/>
              </p:cNvSpPr>
              <p:nvPr/>
            </p:nvSpPr>
            <p:spPr bwMode="auto">
              <a:xfrm>
                <a:off x="3950" y="4530"/>
                <a:ext cx="865" cy="7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800" b="1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kumimoji="0" lang="ru-RU" sz="18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19" name="Text Box 19"/>
              <p:cNvSpPr txBox="1">
                <a:spLocks noChangeArrowheads="1"/>
              </p:cNvSpPr>
              <p:nvPr/>
            </p:nvSpPr>
            <p:spPr bwMode="auto">
              <a:xfrm>
                <a:off x="2365" y="6555"/>
                <a:ext cx="2720" cy="7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 = </a:t>
                </a:r>
                <a:r>
                  <a:rPr kumimoji="0" lang="ru-RU" sz="1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         </a:t>
                </a:r>
                <a:r>
                  <a:rPr kumimoji="0" lang="ru-RU" sz="18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r>
                  <a:rPr kumimoji="0" lang="ru-RU" sz="1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+ </a:t>
                </a:r>
                <a:endPara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5620" name="AutoShape 20"/>
              <p:cNvCxnSpPr>
                <a:cxnSpLocks noChangeShapeType="1"/>
              </p:cNvCxnSpPr>
              <p:nvPr/>
            </p:nvCxnSpPr>
            <p:spPr bwMode="auto">
              <a:xfrm flipV="1">
                <a:off x="1140" y="3891"/>
                <a:ext cx="675" cy="2214"/>
              </a:xfrm>
              <a:prstGeom prst="straightConnector1">
                <a:avLst/>
              </a:prstGeom>
              <a:noFill/>
              <a:ln w="22225">
                <a:solidFill>
                  <a:srgbClr val="000000"/>
                </a:solidFill>
                <a:round/>
                <a:headEnd type="oval" w="med" len="med"/>
                <a:tailEnd type="triangle" w="med" len="med"/>
              </a:ln>
            </p:spPr>
          </p:cxnSp>
          <p:sp>
            <p:nvSpPr>
              <p:cNvPr id="25621" name="Text Box 21"/>
              <p:cNvSpPr txBox="1">
                <a:spLocks noChangeArrowheads="1"/>
              </p:cNvSpPr>
              <p:nvPr/>
            </p:nvSpPr>
            <p:spPr bwMode="auto">
              <a:xfrm>
                <a:off x="950" y="4530"/>
                <a:ext cx="865" cy="7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800" b="1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kumimoji="0" lang="ru-RU" sz="18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5622" name="AutoShape 22"/>
              <p:cNvCxnSpPr>
                <a:cxnSpLocks noChangeShapeType="1"/>
              </p:cNvCxnSpPr>
              <p:nvPr/>
            </p:nvCxnSpPr>
            <p:spPr bwMode="auto">
              <a:xfrm>
                <a:off x="2940" y="3555"/>
                <a:ext cx="3885" cy="2214"/>
              </a:xfrm>
              <a:prstGeom prst="straightConnector1">
                <a:avLst/>
              </a:prstGeom>
              <a:noFill/>
              <a:ln w="22225">
                <a:solidFill>
                  <a:srgbClr val="000000"/>
                </a:solidFill>
                <a:round/>
                <a:headEnd type="oval" w="med" len="med"/>
                <a:tailEnd type="triangle" w="med" len="med"/>
              </a:ln>
            </p:spPr>
          </p:cxnSp>
        </p:grpSp>
        <p:sp>
          <p:nvSpPr>
            <p:cNvPr id="25623" name="Text Box 23"/>
            <p:cNvSpPr txBox="1">
              <a:spLocks noChangeArrowheads="1"/>
            </p:cNvSpPr>
            <p:nvPr/>
          </p:nvSpPr>
          <p:spPr bwMode="auto">
            <a:xfrm>
              <a:off x="4350" y="3750"/>
              <a:ext cx="975" cy="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4797152"/>
            <a:ext cx="288032" cy="422447"/>
          </a:xfrm>
          <a:prstGeom prst="rect">
            <a:avLst/>
          </a:prstGeom>
          <a:noFill/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4869160"/>
            <a:ext cx="288032" cy="422447"/>
          </a:xfrm>
          <a:prstGeom prst="rect">
            <a:avLst/>
          </a:prstGeom>
          <a:noFill/>
        </p:spPr>
      </p:pic>
      <p:pic>
        <p:nvPicPr>
          <p:cNvPr id="3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4077072"/>
            <a:ext cx="288032" cy="499256"/>
          </a:xfrm>
          <a:prstGeom prst="rect">
            <a:avLst/>
          </a:prstGeom>
          <a:noFill/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4509120"/>
            <a:ext cx="288032" cy="499256"/>
          </a:xfrm>
          <a:prstGeom prst="rect">
            <a:avLst/>
          </a:prstGeom>
          <a:noFill/>
        </p:spPr>
      </p:pic>
      <p:pic>
        <p:nvPicPr>
          <p:cNvPr id="3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6021288"/>
            <a:ext cx="288032" cy="487439"/>
          </a:xfrm>
          <a:prstGeom prst="rect">
            <a:avLst/>
          </a:prstGeom>
          <a:noFill/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6093296"/>
            <a:ext cx="288032" cy="422447"/>
          </a:xfrm>
          <a:prstGeom prst="rect">
            <a:avLst/>
          </a:prstGeom>
          <a:noFill/>
        </p:spPr>
      </p:pic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6021288"/>
            <a:ext cx="288032" cy="499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Правило параллелограмма</a:t>
            </a:r>
            <a:endParaRPr lang="ru-RU" dirty="0"/>
          </a:p>
        </p:txBody>
      </p:sp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1043608" y="2492896"/>
            <a:ext cx="3024336" cy="3528392"/>
            <a:chOff x="1410" y="10860"/>
            <a:chExt cx="2745" cy="2490"/>
          </a:xfrm>
        </p:grpSpPr>
        <p:cxnSp>
          <p:nvCxnSpPr>
            <p:cNvPr id="26627" name="AutoShape 3"/>
            <p:cNvCxnSpPr>
              <a:cxnSpLocks noChangeShapeType="1"/>
            </p:cNvCxnSpPr>
            <p:nvPr/>
          </p:nvCxnSpPr>
          <p:spPr bwMode="auto">
            <a:xfrm flipV="1">
              <a:off x="1410" y="10860"/>
              <a:ext cx="1215" cy="249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6628" name="AutoShape 4"/>
            <p:cNvCxnSpPr>
              <a:cxnSpLocks noChangeShapeType="1"/>
            </p:cNvCxnSpPr>
            <p:nvPr/>
          </p:nvCxnSpPr>
          <p:spPr bwMode="auto">
            <a:xfrm>
              <a:off x="1410" y="13350"/>
              <a:ext cx="1530" cy="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6629" name="AutoShape 5"/>
            <p:cNvCxnSpPr>
              <a:cxnSpLocks noChangeShapeType="1"/>
            </p:cNvCxnSpPr>
            <p:nvPr/>
          </p:nvCxnSpPr>
          <p:spPr bwMode="auto">
            <a:xfrm flipV="1">
              <a:off x="2940" y="10860"/>
              <a:ext cx="1215" cy="24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6630" name="AutoShape 6"/>
            <p:cNvCxnSpPr>
              <a:cxnSpLocks noChangeShapeType="1"/>
            </p:cNvCxnSpPr>
            <p:nvPr/>
          </p:nvCxnSpPr>
          <p:spPr bwMode="auto">
            <a:xfrm>
              <a:off x="2622" y="10860"/>
              <a:ext cx="153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6631" name="AutoShape 7"/>
            <p:cNvCxnSpPr>
              <a:cxnSpLocks noChangeShapeType="1"/>
            </p:cNvCxnSpPr>
            <p:nvPr/>
          </p:nvCxnSpPr>
          <p:spPr bwMode="auto">
            <a:xfrm flipV="1">
              <a:off x="1410" y="10860"/>
              <a:ext cx="2742" cy="2490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3789040"/>
            <a:ext cx="288032" cy="537660"/>
          </a:xfrm>
          <a:prstGeom prst="rect">
            <a:avLst/>
          </a:prstGeom>
          <a:noFill/>
        </p:spPr>
      </p:pic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4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6021288"/>
            <a:ext cx="288032" cy="633670"/>
          </a:xfrm>
          <a:prstGeom prst="rect">
            <a:avLst/>
          </a:prstGeom>
          <a:noFill/>
        </p:spPr>
      </p:pic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6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4437112"/>
            <a:ext cx="277745" cy="648073"/>
          </a:xfrm>
          <a:prstGeom prst="rect">
            <a:avLst/>
          </a:prstGeom>
          <a:noFill/>
        </p:spPr>
      </p:pic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8" name="Picture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3861048"/>
            <a:ext cx="288032" cy="672075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4644008" y="3933056"/>
            <a:ext cx="6815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 = </a:t>
            </a:r>
            <a:endParaRPr lang="ru-RU" sz="3200" dirty="0"/>
          </a:p>
        </p:txBody>
      </p:sp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3933056"/>
            <a:ext cx="288032" cy="537660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5580112" y="3861048"/>
            <a:ext cx="4732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+</a:t>
            </a:r>
            <a:endParaRPr lang="ru-RU" sz="3200" dirty="0"/>
          </a:p>
        </p:txBody>
      </p:sp>
      <p:pic>
        <p:nvPicPr>
          <p:cNvPr id="22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3861048"/>
            <a:ext cx="288032" cy="6336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820472" cy="331236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b="1" dirty="0" smtClean="0"/>
              <a:t>Определение. </a:t>
            </a:r>
            <a:r>
              <a:rPr lang="ru-RU" sz="2400" i="1" dirty="0" smtClean="0"/>
              <a:t>Суммой нескольких </a:t>
            </a:r>
            <a:r>
              <a:rPr lang="ru-RU" sz="2400" i="1" dirty="0" smtClean="0"/>
              <a:t>векторов     ,   ,    ,     ,….,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/>
              <a:t>является </a:t>
            </a:r>
            <a:r>
              <a:rPr lang="ru-RU" sz="2400" i="1" dirty="0" smtClean="0"/>
              <a:t>вектор </a:t>
            </a:r>
            <a:r>
              <a:rPr lang="ru-RU" sz="2400" i="1" dirty="0" smtClean="0"/>
              <a:t>    </a:t>
            </a:r>
            <a:r>
              <a:rPr lang="ru-RU" sz="2400" i="1" dirty="0" smtClean="0"/>
              <a:t>, соединяющий начало </a:t>
            </a:r>
            <a:r>
              <a:rPr lang="ru-RU" sz="2400" i="1" dirty="0" smtClean="0"/>
              <a:t>первого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/>
              <a:t>слагаемого вектора     </a:t>
            </a:r>
            <a:r>
              <a:rPr lang="ru-RU" sz="2400" i="1" dirty="0" smtClean="0"/>
              <a:t>, с концом последнего </a:t>
            </a:r>
            <a:r>
              <a:rPr lang="ru-RU" sz="2400" i="1" dirty="0" smtClean="0"/>
              <a:t>слагаемого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/>
              <a:t>в</a:t>
            </a:r>
            <a:r>
              <a:rPr lang="ru-RU" sz="2400" i="1" dirty="0" smtClean="0"/>
              <a:t>ектора    </a:t>
            </a:r>
            <a:r>
              <a:rPr lang="ru-RU" sz="2400" i="1" dirty="0" smtClean="0"/>
              <a:t>, при условии, что начало </a:t>
            </a:r>
            <a:r>
              <a:rPr lang="ru-RU" sz="2400" i="1" dirty="0" smtClean="0"/>
              <a:t>каждого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/>
              <a:t>последующего </a:t>
            </a:r>
            <a:r>
              <a:rPr lang="ru-RU" sz="2400" i="1" dirty="0" smtClean="0"/>
              <a:t>вектора совмещено с </a:t>
            </a:r>
            <a:r>
              <a:rPr lang="ru-RU" sz="2400" i="1" dirty="0" smtClean="0"/>
              <a:t>концом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/>
              <a:t>предыдущего</a:t>
            </a:r>
            <a:r>
              <a:rPr lang="ru-RU" sz="2400" i="1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936104"/>
          </a:xfrm>
        </p:spPr>
        <p:txBody>
          <a:bodyPr/>
          <a:lstStyle/>
          <a:p>
            <a:pPr algn="ctr"/>
            <a:r>
              <a:rPr lang="ru-RU" dirty="0" smtClean="0"/>
              <a:t>Правило многоугольника</a:t>
            </a:r>
            <a:endParaRPr lang="ru-RU" dirty="0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90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2" y="1484784"/>
            <a:ext cx="216024" cy="432048"/>
          </a:xfrm>
          <a:prstGeom prst="rect">
            <a:avLst/>
          </a:prstGeom>
          <a:noFill/>
        </p:spPr>
      </p:pic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93" name="Picture 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1412776"/>
            <a:ext cx="193868" cy="504056"/>
          </a:xfrm>
          <a:prstGeom prst="rect">
            <a:avLst/>
          </a:prstGeom>
          <a:noFill/>
        </p:spPr>
      </p:pic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95" name="Picture 2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304" y="1412776"/>
            <a:ext cx="206205" cy="504056"/>
          </a:xfrm>
          <a:prstGeom prst="rect">
            <a:avLst/>
          </a:prstGeom>
          <a:noFill/>
        </p:spPr>
      </p:pic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97" name="Picture 2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68344" y="1412776"/>
            <a:ext cx="216024" cy="510602"/>
          </a:xfrm>
          <a:prstGeom prst="rect">
            <a:avLst/>
          </a:prstGeom>
          <a:noFill/>
        </p:spPr>
      </p:pic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99" name="Picture 2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60432" y="1412776"/>
            <a:ext cx="229116" cy="504056"/>
          </a:xfrm>
          <a:prstGeom prst="rect">
            <a:avLst/>
          </a:prstGeom>
          <a:noFill/>
        </p:spPr>
      </p:pic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701" name="Picture 2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1988840"/>
            <a:ext cx="216024" cy="510601"/>
          </a:xfrm>
          <a:prstGeom prst="rect">
            <a:avLst/>
          </a:prstGeom>
          <a:noFill/>
        </p:spPr>
      </p:pic>
      <p:pic>
        <p:nvPicPr>
          <p:cNvPr id="34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2564904"/>
            <a:ext cx="216024" cy="432048"/>
          </a:xfrm>
          <a:prstGeom prst="rect">
            <a:avLst/>
          </a:prstGeom>
          <a:noFill/>
        </p:spPr>
      </p:pic>
      <p:pic>
        <p:nvPicPr>
          <p:cNvPr id="35" name="Picture 2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3068960"/>
            <a:ext cx="229116" cy="504056"/>
          </a:xfrm>
          <a:prstGeom prst="rect">
            <a:avLst/>
          </a:prstGeom>
          <a:noFill/>
        </p:spPr>
      </p:pic>
      <p:grpSp>
        <p:nvGrpSpPr>
          <p:cNvPr id="28703" name="Group 31"/>
          <p:cNvGrpSpPr>
            <a:grpSpLocks/>
          </p:cNvGrpSpPr>
          <p:nvPr/>
        </p:nvGrpSpPr>
        <p:grpSpPr bwMode="auto">
          <a:xfrm>
            <a:off x="971600" y="4597896"/>
            <a:ext cx="2952328" cy="2260104"/>
            <a:chOff x="1350" y="960"/>
            <a:chExt cx="4185" cy="3062"/>
          </a:xfrm>
        </p:grpSpPr>
        <p:grpSp>
          <p:nvGrpSpPr>
            <p:cNvPr id="28704" name="Group 32"/>
            <p:cNvGrpSpPr>
              <a:grpSpLocks/>
            </p:cNvGrpSpPr>
            <p:nvPr/>
          </p:nvGrpSpPr>
          <p:grpSpPr bwMode="auto">
            <a:xfrm>
              <a:off x="1350" y="960"/>
              <a:ext cx="4185" cy="2910"/>
              <a:chOff x="1350" y="960"/>
              <a:chExt cx="4185" cy="2910"/>
            </a:xfrm>
          </p:grpSpPr>
          <p:grpSp>
            <p:nvGrpSpPr>
              <p:cNvPr id="28705" name="Group 33"/>
              <p:cNvGrpSpPr>
                <a:grpSpLocks/>
              </p:cNvGrpSpPr>
              <p:nvPr/>
            </p:nvGrpSpPr>
            <p:grpSpPr bwMode="auto">
              <a:xfrm>
                <a:off x="1350" y="960"/>
                <a:ext cx="4185" cy="2910"/>
                <a:chOff x="1350" y="960"/>
                <a:chExt cx="4185" cy="2910"/>
              </a:xfrm>
            </p:grpSpPr>
            <p:cxnSp>
              <p:nvCxnSpPr>
                <p:cNvPr id="28706" name="AutoShape 34"/>
                <p:cNvCxnSpPr>
                  <a:cxnSpLocks noChangeShapeType="1"/>
                </p:cNvCxnSpPr>
                <p:nvPr/>
              </p:nvCxnSpPr>
              <p:spPr bwMode="auto">
                <a:xfrm flipV="1">
                  <a:off x="1800" y="1515"/>
                  <a:ext cx="900" cy="720"/>
                </a:xfrm>
                <a:prstGeom prst="straightConnector1">
                  <a:avLst/>
                </a:prstGeom>
                <a:noFill/>
                <a:ln w="222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28707" name="AutoShape 35"/>
                <p:cNvCxnSpPr>
                  <a:cxnSpLocks noChangeShapeType="1"/>
                </p:cNvCxnSpPr>
                <p:nvPr/>
              </p:nvCxnSpPr>
              <p:spPr bwMode="auto">
                <a:xfrm>
                  <a:off x="2700" y="1515"/>
                  <a:ext cx="1035" cy="0"/>
                </a:xfrm>
                <a:prstGeom prst="straightConnector1">
                  <a:avLst/>
                </a:prstGeom>
                <a:noFill/>
                <a:ln w="222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28708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735" y="1515"/>
                  <a:ext cx="1005" cy="345"/>
                </a:xfrm>
                <a:prstGeom prst="straightConnector1">
                  <a:avLst/>
                </a:prstGeom>
                <a:noFill/>
                <a:ln w="222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28709" name="AutoShape 37"/>
                <p:cNvCxnSpPr>
                  <a:cxnSpLocks noChangeShapeType="1"/>
                </p:cNvCxnSpPr>
                <p:nvPr/>
              </p:nvCxnSpPr>
              <p:spPr bwMode="auto">
                <a:xfrm>
                  <a:off x="4740" y="1860"/>
                  <a:ext cx="105" cy="975"/>
                </a:xfrm>
                <a:prstGeom prst="straightConnector1">
                  <a:avLst/>
                </a:prstGeom>
                <a:noFill/>
                <a:ln w="222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28710" name="AutoShape 38"/>
                <p:cNvCxnSpPr>
                  <a:cxnSpLocks noChangeShapeType="1"/>
                </p:cNvCxnSpPr>
                <p:nvPr/>
              </p:nvCxnSpPr>
              <p:spPr bwMode="auto">
                <a:xfrm flipH="1">
                  <a:off x="3735" y="2835"/>
                  <a:ext cx="1110" cy="480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8711" name="AutoShape 39"/>
                <p:cNvCxnSpPr>
                  <a:cxnSpLocks noChangeShapeType="1"/>
                </p:cNvCxnSpPr>
                <p:nvPr/>
              </p:nvCxnSpPr>
              <p:spPr bwMode="auto">
                <a:xfrm flipH="1">
                  <a:off x="2190" y="3315"/>
                  <a:ext cx="1545" cy="0"/>
                </a:xfrm>
                <a:prstGeom prst="straightConnector1">
                  <a:avLst/>
                </a:prstGeom>
                <a:noFill/>
                <a:ln w="222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28712" name="AutoShape 40"/>
                <p:cNvCxnSpPr>
                  <a:cxnSpLocks noChangeShapeType="1"/>
                </p:cNvCxnSpPr>
                <p:nvPr/>
              </p:nvCxnSpPr>
              <p:spPr bwMode="auto">
                <a:xfrm>
                  <a:off x="1800" y="2235"/>
                  <a:ext cx="390" cy="1080"/>
                </a:xfrm>
                <a:prstGeom prst="straightConnector1">
                  <a:avLst/>
                </a:prstGeom>
                <a:noFill/>
                <a:ln w="222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28713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350" y="1860"/>
                  <a:ext cx="690" cy="5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8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O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714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2115" y="1065"/>
                  <a:ext cx="690" cy="5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8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A</a:t>
                  </a:r>
                  <a:r>
                    <a:rPr kumimoji="0" lang="en-US" sz="1800" b="1" i="0" u="none" strike="noStrike" cap="none" normalizeH="0" baseline="-2500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1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715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4650" y="1305"/>
                  <a:ext cx="690" cy="5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8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A</a:t>
                  </a:r>
                  <a:r>
                    <a:rPr kumimoji="0" lang="en-US" sz="1800" b="1" i="0" u="none" strike="noStrike" cap="none" normalizeH="0" baseline="-2500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3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716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255" y="3315"/>
                  <a:ext cx="975" cy="5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8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A</a:t>
                  </a:r>
                  <a:r>
                    <a:rPr kumimoji="0" lang="en-US" sz="1800" b="1" i="0" u="none" strike="noStrike" cap="none" normalizeH="0" baseline="-2500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n-1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717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3465" y="960"/>
                  <a:ext cx="690" cy="5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8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A</a:t>
                  </a:r>
                  <a:r>
                    <a:rPr kumimoji="0" lang="en-US" sz="1800" b="1" i="0" u="none" strike="noStrike" cap="none" normalizeH="0" baseline="-2500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2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718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800" y="3270"/>
                  <a:ext cx="810" cy="6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8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A</a:t>
                  </a:r>
                  <a:r>
                    <a:rPr kumimoji="0" lang="en-US" sz="1800" b="1" i="0" u="none" strike="noStrike" cap="none" normalizeH="0" baseline="-2500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n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719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4845" y="2415"/>
                  <a:ext cx="690" cy="5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8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A</a:t>
                  </a:r>
                  <a:r>
                    <a:rPr kumimoji="0" lang="en-US" sz="1800" b="1" i="0" u="none" strike="noStrike" cap="none" normalizeH="0" baseline="-2500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4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8720" name="Text Box 48"/>
              <p:cNvSpPr txBox="1">
                <a:spLocks noChangeArrowheads="1"/>
              </p:cNvSpPr>
              <p:nvPr/>
            </p:nvSpPr>
            <p:spPr bwMode="auto">
              <a:xfrm>
                <a:off x="4155" y="1305"/>
                <a:ext cx="450" cy="7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600" b="1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721" name="Text Box 49"/>
              <p:cNvSpPr txBox="1">
                <a:spLocks noChangeArrowheads="1"/>
              </p:cNvSpPr>
              <p:nvPr/>
            </p:nvSpPr>
            <p:spPr bwMode="auto">
              <a:xfrm>
                <a:off x="1800" y="1425"/>
                <a:ext cx="487" cy="7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600" b="1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722" name="Text Box 50"/>
              <p:cNvSpPr txBox="1">
                <a:spLocks noChangeArrowheads="1"/>
              </p:cNvSpPr>
              <p:nvPr/>
            </p:nvSpPr>
            <p:spPr bwMode="auto">
              <a:xfrm>
                <a:off x="2805" y="960"/>
                <a:ext cx="483" cy="7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600" b="1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723" name="Text Box 51"/>
              <p:cNvSpPr txBox="1">
                <a:spLocks noChangeArrowheads="1"/>
              </p:cNvSpPr>
              <p:nvPr/>
            </p:nvSpPr>
            <p:spPr bwMode="auto">
              <a:xfrm>
                <a:off x="4740" y="1860"/>
                <a:ext cx="494" cy="7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600" b="1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8724" name="Text Box 52"/>
            <p:cNvSpPr txBox="1">
              <a:spLocks noChangeArrowheads="1"/>
            </p:cNvSpPr>
            <p:nvPr/>
          </p:nvSpPr>
          <p:spPr bwMode="auto">
            <a:xfrm>
              <a:off x="2791" y="3315"/>
              <a:ext cx="464" cy="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25" name="Text Box 53"/>
            <p:cNvSpPr txBox="1">
              <a:spLocks noChangeArrowheads="1"/>
            </p:cNvSpPr>
            <p:nvPr/>
          </p:nvSpPr>
          <p:spPr bwMode="auto">
            <a:xfrm>
              <a:off x="1482" y="2415"/>
              <a:ext cx="469" cy="7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59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5013176"/>
            <a:ext cx="144016" cy="288032"/>
          </a:xfrm>
          <a:prstGeom prst="rect">
            <a:avLst/>
          </a:prstGeom>
          <a:noFill/>
        </p:spPr>
      </p:pic>
      <p:pic>
        <p:nvPicPr>
          <p:cNvPr id="60" name="Picture 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4653136"/>
            <a:ext cx="138477" cy="360040"/>
          </a:xfrm>
          <a:prstGeom prst="rect">
            <a:avLst/>
          </a:prstGeom>
          <a:noFill/>
        </p:spPr>
      </p:pic>
      <p:pic>
        <p:nvPicPr>
          <p:cNvPr id="61" name="Picture 2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4725144"/>
            <a:ext cx="147289" cy="360040"/>
          </a:xfrm>
          <a:prstGeom prst="rect">
            <a:avLst/>
          </a:prstGeom>
          <a:noFill/>
        </p:spPr>
      </p:pic>
      <p:pic>
        <p:nvPicPr>
          <p:cNvPr id="62" name="Picture 2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5301208"/>
            <a:ext cx="152325" cy="360040"/>
          </a:xfrm>
          <a:prstGeom prst="rect">
            <a:avLst/>
          </a:prstGeom>
          <a:noFill/>
        </p:spPr>
      </p:pic>
      <p:pic>
        <p:nvPicPr>
          <p:cNvPr id="63" name="Picture 2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6309320"/>
            <a:ext cx="163654" cy="360040"/>
          </a:xfrm>
          <a:prstGeom prst="rect">
            <a:avLst/>
          </a:prstGeom>
          <a:noFill/>
        </p:spPr>
      </p:pic>
      <p:pic>
        <p:nvPicPr>
          <p:cNvPr id="64" name="Picture 2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5733256"/>
            <a:ext cx="144016" cy="340401"/>
          </a:xfrm>
          <a:prstGeom prst="rect">
            <a:avLst/>
          </a:prstGeom>
          <a:noFill/>
        </p:spPr>
      </p:pic>
      <p:pic>
        <p:nvPicPr>
          <p:cNvPr id="65" name="Picture 2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941168"/>
            <a:ext cx="216024" cy="510601"/>
          </a:xfrm>
          <a:prstGeom prst="rect">
            <a:avLst/>
          </a:prstGeom>
          <a:noFill/>
        </p:spPr>
      </p:pic>
      <p:sp>
        <p:nvSpPr>
          <p:cNvPr id="66" name="Прямоугольник 65"/>
          <p:cNvSpPr/>
          <p:nvPr/>
        </p:nvSpPr>
        <p:spPr>
          <a:xfrm>
            <a:off x="4788024" y="5013176"/>
            <a:ext cx="437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=</a:t>
            </a:r>
            <a:endParaRPr lang="ru-RU" sz="2800" dirty="0"/>
          </a:p>
        </p:txBody>
      </p:sp>
      <p:pic>
        <p:nvPicPr>
          <p:cNvPr id="67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5085184"/>
            <a:ext cx="216024" cy="432048"/>
          </a:xfrm>
          <a:prstGeom prst="rect">
            <a:avLst/>
          </a:prstGeom>
          <a:noFill/>
        </p:spPr>
      </p:pic>
      <p:sp>
        <p:nvSpPr>
          <p:cNvPr id="68" name="Прямоугольник 67"/>
          <p:cNvSpPr/>
          <p:nvPr/>
        </p:nvSpPr>
        <p:spPr>
          <a:xfrm>
            <a:off x="5436096" y="5013176"/>
            <a:ext cx="437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+</a:t>
            </a:r>
            <a:endParaRPr lang="ru-RU" sz="2800" dirty="0"/>
          </a:p>
        </p:txBody>
      </p:sp>
      <p:pic>
        <p:nvPicPr>
          <p:cNvPr id="69" name="Picture 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5013176"/>
            <a:ext cx="193868" cy="504056"/>
          </a:xfrm>
          <a:prstGeom prst="rect">
            <a:avLst/>
          </a:prstGeom>
          <a:noFill/>
        </p:spPr>
      </p:pic>
      <p:sp>
        <p:nvSpPr>
          <p:cNvPr id="70" name="Прямоугольник 69"/>
          <p:cNvSpPr/>
          <p:nvPr/>
        </p:nvSpPr>
        <p:spPr>
          <a:xfrm>
            <a:off x="6012160" y="5013176"/>
            <a:ext cx="437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+</a:t>
            </a:r>
            <a:endParaRPr lang="ru-RU" sz="2800" dirty="0"/>
          </a:p>
        </p:txBody>
      </p:sp>
      <p:pic>
        <p:nvPicPr>
          <p:cNvPr id="71" name="Picture 2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5013176"/>
            <a:ext cx="206205" cy="504056"/>
          </a:xfrm>
          <a:prstGeom prst="rect">
            <a:avLst/>
          </a:prstGeom>
          <a:noFill/>
        </p:spPr>
      </p:pic>
      <p:pic>
        <p:nvPicPr>
          <p:cNvPr id="72" name="Picture 2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5013176"/>
            <a:ext cx="216024" cy="510602"/>
          </a:xfrm>
          <a:prstGeom prst="rect">
            <a:avLst/>
          </a:prstGeom>
          <a:noFill/>
        </p:spPr>
      </p:pic>
      <p:sp>
        <p:nvSpPr>
          <p:cNvPr id="73" name="Прямоугольник 72"/>
          <p:cNvSpPr/>
          <p:nvPr/>
        </p:nvSpPr>
        <p:spPr>
          <a:xfrm>
            <a:off x="6660232" y="5013176"/>
            <a:ext cx="4379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+</a:t>
            </a:r>
            <a:endParaRPr lang="ru-RU" sz="2800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7308304" y="5013176"/>
            <a:ext cx="437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+</a:t>
            </a:r>
            <a:endParaRPr lang="ru-RU" sz="2800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7596336" y="5085184"/>
            <a:ext cx="537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…. 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7956376" y="5013176"/>
            <a:ext cx="437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+</a:t>
            </a:r>
            <a:endParaRPr lang="ru-RU" sz="2800" dirty="0"/>
          </a:p>
        </p:txBody>
      </p:sp>
      <p:pic>
        <p:nvPicPr>
          <p:cNvPr id="77" name="Picture 2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8424" y="5013176"/>
            <a:ext cx="229116" cy="504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936104"/>
          </a:xfrm>
        </p:spPr>
        <p:txBody>
          <a:bodyPr/>
          <a:lstStyle/>
          <a:p>
            <a:pPr algn="ctr"/>
            <a:r>
              <a:rPr lang="ru-RU" dirty="0" smtClean="0"/>
              <a:t>Задание № 1</a:t>
            </a:r>
            <a:endParaRPr lang="ru-RU" dirty="0"/>
          </a:p>
        </p:txBody>
      </p:sp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1556792"/>
            <a:ext cx="4139952" cy="3816424"/>
            <a:chOff x="4965" y="9210"/>
            <a:chExt cx="6600" cy="5490"/>
          </a:xfrm>
        </p:grpSpPr>
        <p:cxnSp>
          <p:nvCxnSpPr>
            <p:cNvPr id="29699" name="AutoShape 3"/>
            <p:cNvCxnSpPr>
              <a:cxnSpLocks noChangeShapeType="1"/>
            </p:cNvCxnSpPr>
            <p:nvPr/>
          </p:nvCxnSpPr>
          <p:spPr bwMode="auto">
            <a:xfrm flipH="1" flipV="1">
              <a:off x="9165" y="9660"/>
              <a:ext cx="777" cy="36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 type="stealth" w="lg" len="lg"/>
            </a:ln>
          </p:spPr>
        </p:cxnSp>
        <p:grpSp>
          <p:nvGrpSpPr>
            <p:cNvPr id="29700" name="Group 4"/>
            <p:cNvGrpSpPr>
              <a:grpSpLocks/>
            </p:cNvGrpSpPr>
            <p:nvPr/>
          </p:nvGrpSpPr>
          <p:grpSpPr bwMode="auto">
            <a:xfrm>
              <a:off x="4965" y="9210"/>
              <a:ext cx="6600" cy="5490"/>
              <a:chOff x="4965" y="9210"/>
              <a:chExt cx="6600" cy="5490"/>
            </a:xfrm>
          </p:grpSpPr>
          <p:cxnSp>
            <p:nvCxnSpPr>
              <p:cNvPr id="29701" name="AutoShape 5"/>
              <p:cNvCxnSpPr>
                <a:cxnSpLocks noChangeShapeType="1"/>
              </p:cNvCxnSpPr>
              <p:nvPr/>
            </p:nvCxnSpPr>
            <p:spPr bwMode="auto">
              <a:xfrm flipV="1">
                <a:off x="6405" y="9660"/>
                <a:ext cx="1395" cy="945"/>
              </a:xfrm>
              <a:prstGeom prst="straightConnector1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9702" name="AutoShape 6"/>
              <p:cNvCxnSpPr>
                <a:cxnSpLocks noChangeShapeType="1"/>
              </p:cNvCxnSpPr>
              <p:nvPr/>
            </p:nvCxnSpPr>
            <p:spPr bwMode="auto">
              <a:xfrm flipV="1">
                <a:off x="9600" y="9660"/>
                <a:ext cx="1395" cy="945"/>
              </a:xfrm>
              <a:prstGeom prst="straightConnector1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9703" name="AutoShape 7"/>
              <p:cNvCxnSpPr>
                <a:cxnSpLocks noChangeShapeType="1"/>
              </p:cNvCxnSpPr>
              <p:nvPr/>
            </p:nvCxnSpPr>
            <p:spPr bwMode="auto">
              <a:xfrm flipH="1">
                <a:off x="8547" y="13260"/>
                <a:ext cx="1398" cy="945"/>
              </a:xfrm>
              <a:prstGeom prst="straightConnector1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</p:cxnSp>
          <p:cxnSp>
            <p:nvCxnSpPr>
              <p:cNvPr id="29704" name="AutoShape 8"/>
              <p:cNvCxnSpPr>
                <a:cxnSpLocks noChangeShapeType="1"/>
              </p:cNvCxnSpPr>
              <p:nvPr/>
            </p:nvCxnSpPr>
            <p:spPr bwMode="auto">
              <a:xfrm flipH="1">
                <a:off x="7800" y="9660"/>
                <a:ext cx="3192" cy="0"/>
              </a:xfrm>
              <a:prstGeom prst="straightConnector1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</p:cxnSp>
          <p:cxnSp>
            <p:nvCxnSpPr>
              <p:cNvPr id="29705" name="AutoShape 9"/>
              <p:cNvCxnSpPr>
                <a:cxnSpLocks noChangeShapeType="1"/>
              </p:cNvCxnSpPr>
              <p:nvPr/>
            </p:nvCxnSpPr>
            <p:spPr bwMode="auto">
              <a:xfrm flipV="1">
                <a:off x="9942" y="9660"/>
                <a:ext cx="1053" cy="3600"/>
              </a:xfrm>
              <a:prstGeom prst="straightConnector1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</p:cxnSp>
          <p:grpSp>
            <p:nvGrpSpPr>
              <p:cNvPr id="29706" name="Group 10"/>
              <p:cNvGrpSpPr>
                <a:grpSpLocks/>
              </p:cNvGrpSpPr>
              <p:nvPr/>
            </p:nvGrpSpPr>
            <p:grpSpPr bwMode="auto">
              <a:xfrm>
                <a:off x="4965" y="9210"/>
                <a:ext cx="6600" cy="5490"/>
                <a:chOff x="4965" y="9210"/>
                <a:chExt cx="6600" cy="5490"/>
              </a:xfrm>
            </p:grpSpPr>
            <p:grpSp>
              <p:nvGrpSpPr>
                <p:cNvPr id="29707" name="Group 11"/>
                <p:cNvGrpSpPr>
                  <a:grpSpLocks/>
                </p:cNvGrpSpPr>
                <p:nvPr/>
              </p:nvGrpSpPr>
              <p:grpSpPr bwMode="auto">
                <a:xfrm>
                  <a:off x="4965" y="9210"/>
                  <a:ext cx="6600" cy="5490"/>
                  <a:chOff x="4965" y="9210"/>
                  <a:chExt cx="6600" cy="5490"/>
                </a:xfrm>
              </p:grpSpPr>
              <p:grpSp>
                <p:nvGrpSpPr>
                  <p:cNvPr id="29708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4965" y="9660"/>
                    <a:ext cx="6027" cy="5040"/>
                    <a:chOff x="4965" y="9660"/>
                    <a:chExt cx="6027" cy="5040"/>
                  </a:xfrm>
                </p:grpSpPr>
                <p:grpSp>
                  <p:nvGrpSpPr>
                    <p:cNvPr id="29709" name="Group 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340" y="9660"/>
                      <a:ext cx="5652" cy="4545"/>
                      <a:chOff x="5340" y="9660"/>
                      <a:chExt cx="5652" cy="4545"/>
                    </a:xfrm>
                  </p:grpSpPr>
                  <p:cxnSp>
                    <p:nvCxnSpPr>
                      <p:cNvPr id="29710" name="AutoShape 1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H="1">
                        <a:off x="6735" y="9660"/>
                        <a:ext cx="1065" cy="3600"/>
                      </a:xfrm>
                      <a:prstGeom prst="straightConnector1">
                        <a:avLst/>
                      </a:prstGeom>
                      <a:noFill/>
                      <a:ln w="22225">
                        <a:solidFill>
                          <a:srgbClr val="000000"/>
                        </a:solidFill>
                        <a:prstDash val="sysDot"/>
                        <a:round/>
                        <a:headEnd/>
                        <a:tailEnd/>
                      </a:ln>
                    </p:spPr>
                  </p:cxnSp>
                  <p:grpSp>
                    <p:nvGrpSpPr>
                      <p:cNvPr id="29711" name="Group 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40" y="9660"/>
                        <a:ext cx="5652" cy="4545"/>
                        <a:chOff x="5340" y="9660"/>
                        <a:chExt cx="5652" cy="4545"/>
                      </a:xfrm>
                    </p:grpSpPr>
                    <p:grpSp>
                      <p:nvGrpSpPr>
                        <p:cNvPr id="29712" name="Group 1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5340" y="9660"/>
                          <a:ext cx="5652" cy="4545"/>
                          <a:chOff x="5340" y="9660"/>
                          <a:chExt cx="5652" cy="4545"/>
                        </a:xfrm>
                      </p:grpSpPr>
                      <p:grpSp>
                        <p:nvGrpSpPr>
                          <p:cNvPr id="29713" name="Group 1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5340" y="9660"/>
                            <a:ext cx="5652" cy="4545"/>
                            <a:chOff x="5340" y="9660"/>
                            <a:chExt cx="5652" cy="4545"/>
                          </a:xfrm>
                        </p:grpSpPr>
                        <p:grpSp>
                          <p:nvGrpSpPr>
                            <p:cNvPr id="29714" name="Group 18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5340" y="9660"/>
                              <a:ext cx="5652" cy="4545"/>
                              <a:chOff x="5340" y="9660"/>
                              <a:chExt cx="5652" cy="4545"/>
                            </a:xfrm>
                          </p:grpSpPr>
                          <p:sp>
                            <p:nvSpPr>
                              <p:cNvPr id="29715" name="AutoShape 1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340" y="10605"/>
                                <a:ext cx="4260" cy="3600"/>
                              </a:xfrm>
                              <a:prstGeom prst="parallelogram">
                                <a:avLst>
                                  <a:gd name="adj" fmla="val 29583"/>
                                </a:avLst>
                              </a:prstGeom>
                              <a:noFill/>
                              <a:ln w="222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ru-RU"/>
                              </a:p>
                            </p:txBody>
                          </p:sp>
                          <p:cxnSp>
                            <p:nvCxnSpPr>
                              <p:cNvPr id="29716" name="AutoShape 20"/>
                              <p:cNvCxnSpPr>
                                <a:cxnSpLocks noChangeShapeType="1"/>
                              </p:cNvCxnSpPr>
                              <p:nvPr/>
                            </p:nvCxnSpPr>
                            <p:spPr bwMode="auto">
                              <a:xfrm flipV="1">
                                <a:off x="5340" y="9660"/>
                                <a:ext cx="5652" cy="4545"/>
                              </a:xfrm>
                              <a:prstGeom prst="straightConnector1">
                                <a:avLst/>
                              </a:prstGeom>
                              <a:noFill/>
                              <a:ln w="25400">
                                <a:solidFill>
                                  <a:srgbClr val="000000"/>
                                </a:solidFill>
                                <a:prstDash val="sysDot"/>
                                <a:round/>
                                <a:headEnd/>
                                <a:tailEnd type="stealth" w="lg" len="lg"/>
                              </a:ln>
                            </p:spPr>
                          </p:cxnSp>
                        </p:grpSp>
                        <p:cxnSp>
                          <p:nvCxnSpPr>
                            <p:cNvPr id="29717" name="AutoShape 21"/>
                            <p:cNvCxnSpPr>
                              <a:cxnSpLocks noChangeShapeType="1"/>
                            </p:cNvCxnSpPr>
                            <p:nvPr/>
                          </p:nvCxnSpPr>
                          <p:spPr bwMode="auto">
                            <a:xfrm flipH="1" flipV="1">
                              <a:off x="7800" y="10605"/>
                              <a:ext cx="747" cy="3600"/>
                            </a:xfrm>
                            <a:prstGeom prst="straightConnector1">
                              <a:avLst/>
                            </a:prstGeom>
                            <a:noFill/>
                            <a:ln w="22225">
                              <a:solidFill>
                                <a:srgbClr val="000000"/>
                              </a:solidFill>
                              <a:round/>
                              <a:headEnd/>
                              <a:tailEnd type="stealth" w="lg" len="lg"/>
                            </a:ln>
                          </p:spPr>
                        </p:cxnSp>
                      </p:grpSp>
                      <p:cxnSp>
                        <p:nvCxnSpPr>
                          <p:cNvPr id="29718" name="AutoShape 22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5430" y="9660"/>
                            <a:ext cx="2370" cy="4545"/>
                          </a:xfrm>
                          <a:prstGeom prst="straightConnector1">
                            <a:avLst/>
                          </a:prstGeom>
                          <a:noFill/>
                          <a:ln w="25400">
                            <a:solidFill>
                              <a:srgbClr val="000000"/>
                            </a:solidFill>
                            <a:prstDash val="sysDot"/>
                            <a:round/>
                            <a:headEnd/>
                            <a:tailEnd type="stealth" w="lg" len="lg"/>
                          </a:ln>
                        </p:spPr>
                      </p:cxnSp>
                      <p:cxnSp>
                        <p:nvCxnSpPr>
                          <p:cNvPr id="29719" name="AutoShape 23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5340" y="13260"/>
                            <a:ext cx="4602" cy="945"/>
                          </a:xfrm>
                          <a:prstGeom prst="straightConnector1">
                            <a:avLst/>
                          </a:prstGeom>
                          <a:noFill/>
                          <a:ln w="25400">
                            <a:solidFill>
                              <a:srgbClr val="000000"/>
                            </a:solidFill>
                            <a:prstDash val="sysDot"/>
                            <a:round/>
                            <a:headEnd/>
                            <a:tailEnd type="stealth" w="lg" len="lg"/>
                          </a:ln>
                        </p:spPr>
                      </p:cxnSp>
                      <p:cxnSp>
                        <p:nvCxnSpPr>
                          <p:cNvPr id="29720" name="AutoShape 24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5340" y="13260"/>
                            <a:ext cx="1395" cy="945"/>
                          </a:xfrm>
                          <a:prstGeom prst="straightConnector1">
                            <a:avLst/>
                          </a:prstGeom>
                          <a:noFill/>
                          <a:ln w="25400">
                            <a:solidFill>
                              <a:srgbClr val="000000"/>
                            </a:solidFill>
                            <a:prstDash val="sysDot"/>
                            <a:round/>
                            <a:headEnd/>
                            <a:tailEnd type="stealth" w="lg" len="lg"/>
                          </a:ln>
                        </p:spPr>
                      </p:cxnSp>
                      <p:cxnSp>
                        <p:nvCxnSpPr>
                          <p:cNvPr id="29721" name="AutoShape 25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6735" y="13260"/>
                            <a:ext cx="3105" cy="0"/>
                          </a:xfrm>
                          <a:prstGeom prst="straightConnector1">
                            <a:avLst/>
                          </a:prstGeom>
                          <a:noFill/>
                          <a:ln w="25400">
                            <a:solidFill>
                              <a:srgbClr val="000000"/>
                            </a:solidFill>
                            <a:prstDash val="sysDot"/>
                            <a:round/>
                            <a:headEnd/>
                            <a:tailEnd type="stealth" w="lg" len="lg"/>
                          </a:ln>
                        </p:spPr>
                      </p:cxnSp>
                    </p:grpSp>
                    <p:cxnSp>
                      <p:nvCxnSpPr>
                        <p:cNvPr id="29722" name="AutoShape 26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5340" y="14205"/>
                          <a:ext cx="3207" cy="0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 type="stealth" w="lg" len="lg"/>
                        </a:ln>
                      </p:spPr>
                    </p:cxnSp>
                  </p:grpSp>
                </p:grpSp>
                <p:sp>
                  <p:nvSpPr>
                    <p:cNvPr id="29723" name="Text 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965" y="14040"/>
                      <a:ext cx="375" cy="49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724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570" y="13260"/>
                      <a:ext cx="375" cy="49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Arial" pitchFamily="34" charset="0"/>
                        </a:rPr>
                        <a:t>B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725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42" y="13050"/>
                      <a:ext cx="375" cy="49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Arial" pitchFamily="34" charset="0"/>
                        </a:rPr>
                        <a:t>C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726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283" y="14205"/>
                      <a:ext cx="375" cy="49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Arial" pitchFamily="34" charset="0"/>
                        </a:rPr>
                        <a:t>D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9727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65" y="10260"/>
                    <a:ext cx="795" cy="61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" pitchFamily="34" charset="0"/>
                        <a:cs typeface="Arial" pitchFamily="34" charset="0"/>
                      </a:rPr>
                      <a:t>A</a:t>
                    </a:r>
                    <a:r>
                      <a:rPr kumimoji="0" lang="en-US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" pitchFamily="34" charset="0"/>
                        <a:cs typeface="Arial" pitchFamily="34" charset="0"/>
                      </a:rPr>
                      <a:t>1</a:t>
                    </a:r>
                    <a:endParaRPr kumimoji="0" lang="ru-RU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728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10" y="9210"/>
                    <a:ext cx="795" cy="61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" pitchFamily="34" charset="0"/>
                        <a:cs typeface="Arial" pitchFamily="34" charset="0"/>
                      </a:rPr>
                      <a:t>B</a:t>
                    </a:r>
                    <a:r>
                      <a:rPr kumimoji="0" lang="en-US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" pitchFamily="34" charset="0"/>
                        <a:cs typeface="Arial" pitchFamily="34" charset="0"/>
                      </a:rPr>
                      <a:t>1</a:t>
                    </a:r>
                    <a:endParaRPr kumimoji="0" lang="ru-RU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729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770" y="9210"/>
                    <a:ext cx="795" cy="61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" pitchFamily="34" charset="0"/>
                        <a:cs typeface="Arial" pitchFamily="34" charset="0"/>
                      </a:rPr>
                      <a:t>C</a:t>
                    </a:r>
                    <a:r>
                      <a:rPr kumimoji="0" lang="en-US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" pitchFamily="34" charset="0"/>
                        <a:cs typeface="Arial" pitchFamily="34" charset="0"/>
                      </a:rPr>
                      <a:t>1</a:t>
                    </a:r>
                    <a:endParaRPr kumimoji="0" lang="ru-RU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730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240" y="10095"/>
                    <a:ext cx="795" cy="61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" pitchFamily="34" charset="0"/>
                        <a:cs typeface="Arial" pitchFamily="34" charset="0"/>
                      </a:rPr>
                      <a:t>D</a:t>
                    </a:r>
                    <a:r>
                      <a:rPr kumimoji="0" lang="en-US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" pitchFamily="34" charset="0"/>
                        <a:cs typeface="Arial" pitchFamily="34" charset="0"/>
                      </a:rPr>
                      <a:t>1</a:t>
                    </a:r>
                    <a:endParaRPr kumimoji="0" lang="ru-RU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9731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7578" y="10095"/>
                  <a:ext cx="705" cy="5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4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K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73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8820" y="9210"/>
                  <a:ext cx="705" cy="5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4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M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3635896" y="2420888"/>
            <a:ext cx="5760640" cy="333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1 подгруппа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сонаправленных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векторов,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 подгруппа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противоположно направленных векторов,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3 подгруппа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равных векторов,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4 подгруппа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все векторы начало и конец которых являются вершинами параллелепипеда.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9734" name="Rectangle 38"/>
          <p:cNvSpPr>
            <a:spLocks noChangeArrowheads="1"/>
          </p:cNvSpPr>
          <p:nvPr/>
        </p:nvSpPr>
        <p:spPr bwMode="auto">
          <a:xfrm>
            <a:off x="4211960" y="1916832"/>
            <a:ext cx="43204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Укажите для этого рисунка все пары: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936104"/>
          </a:xfrm>
        </p:spPr>
        <p:txBody>
          <a:bodyPr/>
          <a:lstStyle/>
          <a:p>
            <a:pPr algn="ctr"/>
            <a:r>
              <a:rPr lang="ru-RU" dirty="0" smtClean="0"/>
              <a:t>Задание № 2</a:t>
            </a:r>
            <a:endParaRPr lang="ru-RU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0" y="1556792"/>
            <a:ext cx="4139952" cy="3816424"/>
            <a:chOff x="4965" y="9210"/>
            <a:chExt cx="6600" cy="5490"/>
          </a:xfrm>
        </p:grpSpPr>
        <p:cxnSp>
          <p:nvCxnSpPr>
            <p:cNvPr id="29699" name="AutoShape 3"/>
            <p:cNvCxnSpPr>
              <a:cxnSpLocks noChangeShapeType="1"/>
            </p:cNvCxnSpPr>
            <p:nvPr/>
          </p:nvCxnSpPr>
          <p:spPr bwMode="auto">
            <a:xfrm flipH="1" flipV="1">
              <a:off x="9165" y="9660"/>
              <a:ext cx="777" cy="360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 type="stealth" w="lg" len="lg"/>
            </a:ln>
          </p:spPr>
        </p:cxn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4965" y="9210"/>
              <a:ext cx="6600" cy="5490"/>
              <a:chOff x="4965" y="9210"/>
              <a:chExt cx="6600" cy="5490"/>
            </a:xfrm>
          </p:grpSpPr>
          <p:cxnSp>
            <p:nvCxnSpPr>
              <p:cNvPr id="29701" name="AutoShape 5"/>
              <p:cNvCxnSpPr>
                <a:cxnSpLocks noChangeShapeType="1"/>
              </p:cNvCxnSpPr>
              <p:nvPr/>
            </p:nvCxnSpPr>
            <p:spPr bwMode="auto">
              <a:xfrm flipV="1">
                <a:off x="6405" y="9660"/>
                <a:ext cx="1395" cy="945"/>
              </a:xfrm>
              <a:prstGeom prst="straightConnector1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9702" name="AutoShape 6"/>
              <p:cNvCxnSpPr>
                <a:cxnSpLocks noChangeShapeType="1"/>
              </p:cNvCxnSpPr>
              <p:nvPr/>
            </p:nvCxnSpPr>
            <p:spPr bwMode="auto">
              <a:xfrm flipV="1">
                <a:off x="9600" y="9660"/>
                <a:ext cx="1395" cy="945"/>
              </a:xfrm>
              <a:prstGeom prst="straightConnector1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9703" name="AutoShape 7"/>
              <p:cNvCxnSpPr>
                <a:cxnSpLocks noChangeShapeType="1"/>
              </p:cNvCxnSpPr>
              <p:nvPr/>
            </p:nvCxnSpPr>
            <p:spPr bwMode="auto">
              <a:xfrm flipH="1">
                <a:off x="8547" y="13260"/>
                <a:ext cx="1398" cy="945"/>
              </a:xfrm>
              <a:prstGeom prst="straightConnector1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</p:cxnSp>
          <p:cxnSp>
            <p:nvCxnSpPr>
              <p:cNvPr id="29704" name="AutoShape 8"/>
              <p:cNvCxnSpPr>
                <a:cxnSpLocks noChangeShapeType="1"/>
              </p:cNvCxnSpPr>
              <p:nvPr/>
            </p:nvCxnSpPr>
            <p:spPr bwMode="auto">
              <a:xfrm flipH="1">
                <a:off x="7800" y="9660"/>
                <a:ext cx="3192" cy="0"/>
              </a:xfrm>
              <a:prstGeom prst="straightConnector1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</p:cxnSp>
          <p:cxnSp>
            <p:nvCxnSpPr>
              <p:cNvPr id="29705" name="AutoShape 9"/>
              <p:cNvCxnSpPr>
                <a:cxnSpLocks noChangeShapeType="1"/>
              </p:cNvCxnSpPr>
              <p:nvPr/>
            </p:nvCxnSpPr>
            <p:spPr bwMode="auto">
              <a:xfrm flipV="1">
                <a:off x="9942" y="9660"/>
                <a:ext cx="1053" cy="3600"/>
              </a:xfrm>
              <a:prstGeom prst="straightConnector1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</p:cxn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4965" y="9210"/>
                <a:ext cx="6600" cy="5490"/>
                <a:chOff x="4965" y="9210"/>
                <a:chExt cx="6600" cy="5490"/>
              </a:xfrm>
            </p:grpSpPr>
            <p:grpSp>
              <p:nvGrpSpPr>
                <p:cNvPr id="6" name="Group 11"/>
                <p:cNvGrpSpPr>
                  <a:grpSpLocks/>
                </p:cNvGrpSpPr>
                <p:nvPr/>
              </p:nvGrpSpPr>
              <p:grpSpPr bwMode="auto">
                <a:xfrm>
                  <a:off x="4965" y="9210"/>
                  <a:ext cx="6600" cy="5490"/>
                  <a:chOff x="4965" y="9210"/>
                  <a:chExt cx="6600" cy="5490"/>
                </a:xfrm>
              </p:grpSpPr>
              <p:grpSp>
                <p:nvGrpSpPr>
                  <p:cNvPr id="7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4965" y="9660"/>
                    <a:ext cx="6027" cy="5040"/>
                    <a:chOff x="4965" y="9660"/>
                    <a:chExt cx="6027" cy="5040"/>
                  </a:xfrm>
                </p:grpSpPr>
                <p:grpSp>
                  <p:nvGrpSpPr>
                    <p:cNvPr id="8" name="Group 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340" y="9660"/>
                      <a:ext cx="5652" cy="4545"/>
                      <a:chOff x="5340" y="9660"/>
                      <a:chExt cx="5652" cy="4545"/>
                    </a:xfrm>
                  </p:grpSpPr>
                  <p:cxnSp>
                    <p:nvCxnSpPr>
                      <p:cNvPr id="29710" name="AutoShape 1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H="1">
                        <a:off x="6735" y="9660"/>
                        <a:ext cx="1065" cy="3600"/>
                      </a:xfrm>
                      <a:prstGeom prst="straightConnector1">
                        <a:avLst/>
                      </a:prstGeom>
                      <a:noFill/>
                      <a:ln w="22225">
                        <a:solidFill>
                          <a:srgbClr val="000000"/>
                        </a:solidFill>
                        <a:prstDash val="sysDot"/>
                        <a:round/>
                        <a:headEnd/>
                        <a:tailEnd/>
                      </a:ln>
                    </p:spPr>
                  </p:cxnSp>
                  <p:grpSp>
                    <p:nvGrpSpPr>
                      <p:cNvPr id="9" name="Group 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40" y="9660"/>
                        <a:ext cx="5652" cy="4545"/>
                        <a:chOff x="5340" y="9660"/>
                        <a:chExt cx="5652" cy="4545"/>
                      </a:xfrm>
                    </p:grpSpPr>
                    <p:grpSp>
                      <p:nvGrpSpPr>
                        <p:cNvPr id="10" name="Group 1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5340" y="9660"/>
                          <a:ext cx="5652" cy="4545"/>
                          <a:chOff x="5340" y="9660"/>
                          <a:chExt cx="5652" cy="4545"/>
                        </a:xfrm>
                      </p:grpSpPr>
                      <p:grpSp>
                        <p:nvGrpSpPr>
                          <p:cNvPr id="11" name="Group 1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5340" y="9660"/>
                            <a:ext cx="5652" cy="4545"/>
                            <a:chOff x="5340" y="9660"/>
                            <a:chExt cx="5652" cy="4545"/>
                          </a:xfrm>
                        </p:grpSpPr>
                        <p:grpSp>
                          <p:nvGrpSpPr>
                            <p:cNvPr id="12" name="Group 18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5340" y="9660"/>
                              <a:ext cx="5652" cy="4545"/>
                              <a:chOff x="5340" y="9660"/>
                              <a:chExt cx="5652" cy="4545"/>
                            </a:xfrm>
                          </p:grpSpPr>
                          <p:sp>
                            <p:nvSpPr>
                              <p:cNvPr id="29715" name="AutoShape 1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340" y="10605"/>
                                <a:ext cx="4260" cy="3600"/>
                              </a:xfrm>
                              <a:prstGeom prst="parallelogram">
                                <a:avLst>
                                  <a:gd name="adj" fmla="val 29583"/>
                                </a:avLst>
                              </a:prstGeom>
                              <a:noFill/>
                              <a:ln w="222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ru-RU"/>
                              </a:p>
                            </p:txBody>
                          </p:sp>
                          <p:cxnSp>
                            <p:nvCxnSpPr>
                              <p:cNvPr id="29716" name="AutoShape 20"/>
                              <p:cNvCxnSpPr>
                                <a:cxnSpLocks noChangeShapeType="1"/>
                              </p:cNvCxnSpPr>
                              <p:nvPr/>
                            </p:nvCxnSpPr>
                            <p:spPr bwMode="auto">
                              <a:xfrm flipV="1">
                                <a:off x="5340" y="9660"/>
                                <a:ext cx="5652" cy="4545"/>
                              </a:xfrm>
                              <a:prstGeom prst="straightConnector1">
                                <a:avLst/>
                              </a:prstGeom>
                              <a:noFill/>
                              <a:ln w="25400">
                                <a:solidFill>
                                  <a:srgbClr val="000000"/>
                                </a:solidFill>
                                <a:prstDash val="sysDot"/>
                                <a:round/>
                                <a:headEnd/>
                                <a:tailEnd type="stealth" w="lg" len="lg"/>
                              </a:ln>
                            </p:spPr>
                          </p:cxnSp>
                        </p:grpSp>
                        <p:cxnSp>
                          <p:nvCxnSpPr>
                            <p:cNvPr id="29717" name="AutoShape 21"/>
                            <p:cNvCxnSpPr>
                              <a:cxnSpLocks noChangeShapeType="1"/>
                            </p:cNvCxnSpPr>
                            <p:nvPr/>
                          </p:nvCxnSpPr>
                          <p:spPr bwMode="auto">
                            <a:xfrm flipH="1" flipV="1">
                              <a:off x="7800" y="10605"/>
                              <a:ext cx="747" cy="3600"/>
                            </a:xfrm>
                            <a:prstGeom prst="straightConnector1">
                              <a:avLst/>
                            </a:prstGeom>
                            <a:noFill/>
                            <a:ln w="22225">
                              <a:solidFill>
                                <a:srgbClr val="000000"/>
                              </a:solidFill>
                              <a:round/>
                              <a:headEnd/>
                              <a:tailEnd type="stealth" w="lg" len="lg"/>
                            </a:ln>
                          </p:spPr>
                        </p:cxnSp>
                      </p:grpSp>
                      <p:cxnSp>
                        <p:nvCxnSpPr>
                          <p:cNvPr id="29718" name="AutoShape 22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5430" y="9660"/>
                            <a:ext cx="2370" cy="4545"/>
                          </a:xfrm>
                          <a:prstGeom prst="straightConnector1">
                            <a:avLst/>
                          </a:prstGeom>
                          <a:noFill/>
                          <a:ln w="25400">
                            <a:solidFill>
                              <a:srgbClr val="000000"/>
                            </a:solidFill>
                            <a:prstDash val="sysDot"/>
                            <a:round/>
                            <a:headEnd/>
                            <a:tailEnd type="stealth" w="lg" len="lg"/>
                          </a:ln>
                        </p:spPr>
                      </p:cxnSp>
                      <p:cxnSp>
                        <p:nvCxnSpPr>
                          <p:cNvPr id="29719" name="AutoShape 23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5340" y="13260"/>
                            <a:ext cx="4602" cy="945"/>
                          </a:xfrm>
                          <a:prstGeom prst="straightConnector1">
                            <a:avLst/>
                          </a:prstGeom>
                          <a:noFill/>
                          <a:ln w="25400">
                            <a:solidFill>
                              <a:srgbClr val="000000"/>
                            </a:solidFill>
                            <a:prstDash val="sysDot"/>
                            <a:round/>
                            <a:headEnd/>
                            <a:tailEnd type="stealth" w="lg" len="lg"/>
                          </a:ln>
                        </p:spPr>
                      </p:cxnSp>
                      <p:cxnSp>
                        <p:nvCxnSpPr>
                          <p:cNvPr id="29720" name="AutoShape 24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5340" y="13260"/>
                            <a:ext cx="1395" cy="945"/>
                          </a:xfrm>
                          <a:prstGeom prst="straightConnector1">
                            <a:avLst/>
                          </a:prstGeom>
                          <a:noFill/>
                          <a:ln w="25400">
                            <a:solidFill>
                              <a:srgbClr val="000000"/>
                            </a:solidFill>
                            <a:prstDash val="sysDot"/>
                            <a:round/>
                            <a:headEnd/>
                            <a:tailEnd type="stealth" w="lg" len="lg"/>
                          </a:ln>
                        </p:spPr>
                      </p:cxnSp>
                      <p:cxnSp>
                        <p:nvCxnSpPr>
                          <p:cNvPr id="29721" name="AutoShape 25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6735" y="13260"/>
                            <a:ext cx="3105" cy="0"/>
                          </a:xfrm>
                          <a:prstGeom prst="straightConnector1">
                            <a:avLst/>
                          </a:prstGeom>
                          <a:noFill/>
                          <a:ln w="25400">
                            <a:solidFill>
                              <a:srgbClr val="000000"/>
                            </a:solidFill>
                            <a:prstDash val="sysDot"/>
                            <a:round/>
                            <a:headEnd/>
                            <a:tailEnd type="stealth" w="lg" len="lg"/>
                          </a:ln>
                        </p:spPr>
                      </p:cxnSp>
                    </p:grpSp>
                    <p:cxnSp>
                      <p:nvCxnSpPr>
                        <p:cNvPr id="29722" name="AutoShape 26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5340" y="14205"/>
                          <a:ext cx="3207" cy="0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 type="stealth" w="lg" len="lg"/>
                        </a:ln>
                      </p:spPr>
                    </p:cxnSp>
                  </p:grpSp>
                </p:grpSp>
                <p:sp>
                  <p:nvSpPr>
                    <p:cNvPr id="29723" name="Text 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965" y="14040"/>
                      <a:ext cx="375" cy="49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724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570" y="13260"/>
                      <a:ext cx="375" cy="49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Arial" pitchFamily="34" charset="0"/>
                        </a:rPr>
                        <a:t>B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725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42" y="13050"/>
                      <a:ext cx="375" cy="49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Arial" pitchFamily="34" charset="0"/>
                        </a:rPr>
                        <a:t>C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726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283" y="14205"/>
                      <a:ext cx="375" cy="49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Arial" pitchFamily="34" charset="0"/>
                        </a:rPr>
                        <a:t>D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9727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65" y="10260"/>
                    <a:ext cx="795" cy="61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" pitchFamily="34" charset="0"/>
                        <a:cs typeface="Arial" pitchFamily="34" charset="0"/>
                      </a:rPr>
                      <a:t>A</a:t>
                    </a:r>
                    <a:r>
                      <a:rPr kumimoji="0" lang="en-US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" pitchFamily="34" charset="0"/>
                        <a:cs typeface="Arial" pitchFamily="34" charset="0"/>
                      </a:rPr>
                      <a:t>1</a:t>
                    </a:r>
                    <a:endParaRPr kumimoji="0" lang="ru-RU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728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10" y="9210"/>
                    <a:ext cx="795" cy="61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" pitchFamily="34" charset="0"/>
                        <a:cs typeface="Arial" pitchFamily="34" charset="0"/>
                      </a:rPr>
                      <a:t>B</a:t>
                    </a:r>
                    <a:r>
                      <a:rPr kumimoji="0" lang="en-US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" pitchFamily="34" charset="0"/>
                        <a:cs typeface="Arial" pitchFamily="34" charset="0"/>
                      </a:rPr>
                      <a:t>1</a:t>
                    </a:r>
                    <a:endParaRPr kumimoji="0" lang="ru-RU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729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770" y="9210"/>
                    <a:ext cx="795" cy="61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" pitchFamily="34" charset="0"/>
                        <a:cs typeface="Arial" pitchFamily="34" charset="0"/>
                      </a:rPr>
                      <a:t>C</a:t>
                    </a:r>
                    <a:r>
                      <a:rPr kumimoji="0" lang="en-US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" pitchFamily="34" charset="0"/>
                        <a:cs typeface="Arial" pitchFamily="34" charset="0"/>
                      </a:rPr>
                      <a:t>1</a:t>
                    </a:r>
                    <a:endParaRPr kumimoji="0" lang="ru-RU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730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240" y="10095"/>
                    <a:ext cx="795" cy="61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" pitchFamily="34" charset="0"/>
                        <a:cs typeface="Arial" pitchFamily="34" charset="0"/>
                      </a:rPr>
                      <a:t>D</a:t>
                    </a:r>
                    <a:r>
                      <a:rPr kumimoji="0" lang="en-US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" pitchFamily="34" charset="0"/>
                        <a:cs typeface="Arial" pitchFamily="34" charset="0"/>
                      </a:rPr>
                      <a:t>1</a:t>
                    </a:r>
                    <a:endParaRPr kumimoji="0" lang="ru-RU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9731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7578" y="10095"/>
                  <a:ext cx="705" cy="5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4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K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73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8820" y="9210"/>
                  <a:ext cx="705" cy="5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4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M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3635896" y="2596257"/>
            <a:ext cx="576064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1 подгруппа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         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 подгруппа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3 подгруппа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4 подгруппа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9734" name="Rectangle 38"/>
          <p:cNvSpPr>
            <a:spLocks noChangeArrowheads="1"/>
          </p:cNvSpPr>
          <p:nvPr/>
        </p:nvSpPr>
        <p:spPr bwMode="auto">
          <a:xfrm>
            <a:off x="4211960" y="1916831"/>
            <a:ext cx="46805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Назовите вектор равный сумме векторов: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2780928"/>
            <a:ext cx="432048" cy="432048"/>
          </a:xfrm>
          <a:prstGeom prst="rect">
            <a:avLst/>
          </a:prstGeom>
          <a:noFill/>
        </p:spPr>
      </p:pic>
      <p:sp>
        <p:nvSpPr>
          <p:cNvPr id="42" name="Прямоугольник 41"/>
          <p:cNvSpPr/>
          <p:nvPr/>
        </p:nvSpPr>
        <p:spPr>
          <a:xfrm>
            <a:off x="5940152" y="2708920"/>
            <a:ext cx="471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+</a:t>
            </a:r>
            <a:endParaRPr lang="ru-RU" sz="2800" dirty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2780928"/>
            <a:ext cx="691277" cy="432048"/>
          </a:xfrm>
          <a:prstGeom prst="rect">
            <a:avLst/>
          </a:prstGeom>
          <a:noFill/>
        </p:spPr>
      </p:pic>
      <p:pic>
        <p:nvPicPr>
          <p:cNvPr id="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3356992"/>
            <a:ext cx="432048" cy="432048"/>
          </a:xfrm>
          <a:prstGeom prst="rect">
            <a:avLst/>
          </a:prstGeom>
          <a:noFill/>
        </p:spPr>
      </p:pic>
      <p:sp>
        <p:nvSpPr>
          <p:cNvPr id="46" name="Прямоугольник 45"/>
          <p:cNvSpPr/>
          <p:nvPr/>
        </p:nvSpPr>
        <p:spPr>
          <a:xfrm>
            <a:off x="5868144" y="3284984"/>
            <a:ext cx="471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+</a:t>
            </a:r>
            <a:endParaRPr lang="ru-RU" sz="2800" dirty="0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3356992"/>
            <a:ext cx="504056" cy="393794"/>
          </a:xfrm>
          <a:prstGeom prst="rect">
            <a:avLst/>
          </a:prstGeom>
          <a:noFill/>
        </p:spPr>
      </p:pic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3861048"/>
            <a:ext cx="432048" cy="432048"/>
          </a:xfrm>
          <a:prstGeom prst="rect">
            <a:avLst/>
          </a:prstGeom>
          <a:noFill/>
        </p:spPr>
      </p:pic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940152" y="3789040"/>
            <a:ext cx="471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+</a:t>
            </a:r>
            <a:endParaRPr lang="ru-RU" sz="2800" dirty="0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0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3861048"/>
            <a:ext cx="576064" cy="450050"/>
          </a:xfrm>
          <a:prstGeom prst="rect">
            <a:avLst/>
          </a:prstGeom>
          <a:noFill/>
        </p:spPr>
      </p:pic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2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4437112"/>
            <a:ext cx="449330" cy="432048"/>
          </a:xfrm>
          <a:prstGeom prst="rect">
            <a:avLst/>
          </a:prstGeom>
          <a:noFill/>
        </p:spPr>
      </p:pic>
      <p:sp>
        <p:nvSpPr>
          <p:cNvPr id="57" name="Прямоугольник 56"/>
          <p:cNvSpPr/>
          <p:nvPr/>
        </p:nvSpPr>
        <p:spPr>
          <a:xfrm>
            <a:off x="6012160" y="4437112"/>
            <a:ext cx="471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+</a:t>
            </a:r>
            <a:endParaRPr lang="ru-RU" sz="2800" dirty="0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4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4437112"/>
            <a:ext cx="570303" cy="432048"/>
          </a:xfrm>
          <a:prstGeom prst="rect">
            <a:avLst/>
          </a:prstGeom>
          <a:noFill/>
        </p:spPr>
      </p:pic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45720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864096"/>
          </a:xfrm>
        </p:spPr>
        <p:txBody>
          <a:bodyPr/>
          <a:lstStyle/>
          <a:p>
            <a:pPr algn="ctr"/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50000"/>
              </a:lnSpc>
            </a:pPr>
            <a:r>
              <a:rPr lang="ru-RU" i="1" dirty="0" smtClean="0"/>
              <a:t>Что такое вектор?</a:t>
            </a:r>
            <a:endParaRPr lang="ru-RU" dirty="0" smtClean="0"/>
          </a:p>
          <a:p>
            <a:pPr lvl="0">
              <a:lnSpc>
                <a:spcPct val="150000"/>
              </a:lnSpc>
            </a:pPr>
            <a:r>
              <a:rPr lang="ru-RU" i="1" dirty="0" smtClean="0"/>
              <a:t>Что понимают под длинной или модулем вектора?</a:t>
            </a:r>
            <a:endParaRPr lang="ru-RU" dirty="0" smtClean="0"/>
          </a:p>
          <a:p>
            <a:pPr lvl="0">
              <a:lnSpc>
                <a:spcPct val="150000"/>
              </a:lnSpc>
            </a:pPr>
            <a:r>
              <a:rPr lang="ru-RU" i="1" dirty="0" smtClean="0"/>
              <a:t>Какие векторы называются коллинеарными?</a:t>
            </a:r>
            <a:endParaRPr lang="ru-RU" dirty="0" smtClean="0"/>
          </a:p>
          <a:p>
            <a:pPr lvl="0">
              <a:lnSpc>
                <a:spcPct val="150000"/>
              </a:lnSpc>
            </a:pPr>
            <a:r>
              <a:rPr lang="ru-RU" i="1" dirty="0" smtClean="0"/>
              <a:t>Какие векторы называются </a:t>
            </a:r>
            <a:r>
              <a:rPr lang="ru-RU" i="1" dirty="0" err="1" smtClean="0"/>
              <a:t>сонаправленными</a:t>
            </a:r>
            <a:r>
              <a:rPr lang="ru-RU" i="1" dirty="0" smtClean="0"/>
              <a:t>?</a:t>
            </a:r>
            <a:endParaRPr lang="ru-RU" dirty="0" smtClean="0"/>
          </a:p>
          <a:p>
            <a:pPr lvl="0">
              <a:lnSpc>
                <a:spcPct val="150000"/>
              </a:lnSpc>
            </a:pPr>
            <a:r>
              <a:rPr lang="ru-RU" i="1" dirty="0" smtClean="0"/>
              <a:t>Какие векторы называют равными?</a:t>
            </a:r>
            <a:endParaRPr lang="ru-RU" dirty="0" smtClean="0"/>
          </a:p>
          <a:p>
            <a:pPr lvl="0">
              <a:lnSpc>
                <a:spcPct val="150000"/>
              </a:lnSpc>
            </a:pPr>
            <a:r>
              <a:rPr lang="ru-RU" i="1" dirty="0" smtClean="0"/>
              <a:t>Как построить сумму двух векторов? Какие правила сложения двух векторов мы сегодня изучили?</a:t>
            </a:r>
            <a:endParaRPr lang="ru-RU" dirty="0" smtClean="0"/>
          </a:p>
          <a:p>
            <a:pPr lvl="0">
              <a:lnSpc>
                <a:spcPct val="150000"/>
              </a:lnSpc>
            </a:pPr>
            <a:r>
              <a:rPr lang="ru-RU" i="1" dirty="0" smtClean="0"/>
              <a:t>Как называется правило сложения более двух векторов?</a:t>
            </a:r>
            <a:endParaRPr lang="ru-RU" dirty="0" smtClean="0"/>
          </a:p>
          <a:p>
            <a:pPr>
              <a:lnSpc>
                <a:spcPct val="150000"/>
              </a:lnSpc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dirty="0" smtClean="0"/>
              <a:t>Сборник задач по математике А.А. </a:t>
            </a:r>
            <a:r>
              <a:rPr lang="ru-RU" sz="2400" dirty="0" err="1" smtClean="0"/>
              <a:t>Дадаян</a:t>
            </a:r>
            <a:r>
              <a:rPr lang="ru-RU" sz="2400" dirty="0" smtClean="0"/>
              <a:t>:</a:t>
            </a:r>
          </a:p>
          <a:p>
            <a:pPr marL="566928" indent="-457200">
              <a:lnSpc>
                <a:spcPct val="150000"/>
              </a:lnSpc>
              <a:buAutoNum type="arabicPeriod"/>
            </a:pPr>
            <a:r>
              <a:rPr lang="ru-RU" sz="2400" dirty="0" smtClean="0"/>
              <a:t>№ 3.2.</a:t>
            </a:r>
          </a:p>
          <a:p>
            <a:pPr marL="566928" indent="-457200">
              <a:lnSpc>
                <a:spcPct val="150000"/>
              </a:lnSpc>
              <a:buAutoNum type="arabicPeriod"/>
            </a:pPr>
            <a:r>
              <a:rPr lang="ru-RU" sz="2400" dirty="0" smtClean="0"/>
              <a:t>№ 3.3.</a:t>
            </a:r>
          </a:p>
          <a:p>
            <a:pPr marL="566928" indent="-457200">
              <a:lnSpc>
                <a:spcPct val="150000"/>
              </a:lnSpc>
              <a:buAutoNum type="arabicPeriod"/>
            </a:pPr>
            <a:r>
              <a:rPr lang="ru-RU" sz="2400" dirty="0" smtClean="0"/>
              <a:t>№ 3.5.</a:t>
            </a:r>
            <a:endParaRPr lang="ru-R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373616" cy="1368152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Направления отрезка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204864"/>
            <a:ext cx="6624736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36104"/>
          </a:xfrm>
        </p:spPr>
        <p:txBody>
          <a:bodyPr/>
          <a:lstStyle/>
          <a:p>
            <a:pPr algn="ctr"/>
            <a:r>
              <a:rPr lang="ru-RU" dirty="0" smtClean="0"/>
              <a:t>Вектор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5017744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sz="2400" b="1" dirty="0" smtClean="0"/>
              <a:t>Определение.</a:t>
            </a:r>
            <a:r>
              <a:rPr lang="ru-RU" b="1" dirty="0" smtClean="0"/>
              <a:t>   </a:t>
            </a:r>
            <a:r>
              <a:rPr lang="ru-RU" sz="2400" i="1" dirty="0" smtClean="0"/>
              <a:t>Отрезок, для которого указано, 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/>
              <a:t>какой из его концов считается началом, а какой – 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/>
              <a:t>концом, называется </a:t>
            </a:r>
            <a:r>
              <a:rPr lang="ru-RU" sz="2400" b="1" i="1" dirty="0" smtClean="0"/>
              <a:t>вектором</a:t>
            </a:r>
            <a:r>
              <a:rPr lang="ru-RU" sz="2400" i="1" dirty="0" smtClean="0"/>
              <a:t>.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 b="13376"/>
          <a:stretch>
            <a:fillRect/>
          </a:stretch>
        </p:blipFill>
        <p:spPr bwMode="auto">
          <a:xfrm>
            <a:off x="1691680" y="3429000"/>
            <a:ext cx="5256584" cy="316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Вектор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4" cstate="print"/>
          <a:srcRect t="2276" b="31754"/>
          <a:stretch>
            <a:fillRect/>
          </a:stretch>
        </p:blipFill>
        <p:spPr bwMode="auto">
          <a:xfrm>
            <a:off x="179512" y="1988840"/>
            <a:ext cx="896448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5229200"/>
            <a:ext cx="33123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cs typeface="Times New Roman" pitchFamily="18" charset="0"/>
              </a:rPr>
              <a:t>Векторы обозначают:     </a:t>
            </a:r>
            <a:endParaRPr lang="ru-RU" sz="2400" dirty="0"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3203848" y="5013176"/>
          <a:ext cx="2469874" cy="748447"/>
        </p:xfrm>
        <a:graphic>
          <a:graphicData uri="http://schemas.openxmlformats.org/presentationml/2006/ole">
            <p:oleObj spid="_x0000_s1037" name="Формула" r:id="rId5" imgW="838080" imgH="253800" progId="Equation.3">
              <p:embed/>
            </p:oleObj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6444208" y="4869160"/>
          <a:ext cx="1346200" cy="792162"/>
        </p:xfrm>
        <a:graphic>
          <a:graphicData uri="http://schemas.openxmlformats.org/presentationml/2006/ole">
            <p:oleObj spid="_x0000_s1038" name="Формула" r:id="rId6" imgW="431640" imgH="253800" progId="Equation.3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652120" y="522920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или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Нулевой вектор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sz="2400" b="1" dirty="0" smtClean="0"/>
              <a:t>Определение.  </a:t>
            </a:r>
            <a:r>
              <a:rPr lang="ru-RU" sz="2400" i="1" dirty="0" smtClean="0"/>
              <a:t>Нулевой вектор </a:t>
            </a:r>
            <a:r>
              <a:rPr lang="ru-RU" sz="2400" dirty="0" smtClean="0"/>
              <a:t>– </a:t>
            </a:r>
            <a:r>
              <a:rPr lang="ru-RU" sz="2400" i="1" dirty="0" smtClean="0"/>
              <a:t>это вектор,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/>
              <a:t>начало и конец которого совпадают. Направление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/>
              <a:t>нулевого вектора считается неопределенным.</a:t>
            </a:r>
          </a:p>
          <a:p>
            <a:pPr>
              <a:lnSpc>
                <a:spcPct val="150000"/>
              </a:lnSpc>
              <a:buNone/>
            </a:pPr>
            <a:endParaRPr lang="ru-RU" sz="2400" b="1" i="1" dirty="0" smtClean="0"/>
          </a:p>
          <a:p>
            <a:pPr>
              <a:lnSpc>
                <a:spcPct val="150000"/>
              </a:lnSpc>
              <a:buNone/>
            </a:pPr>
            <a:endParaRPr lang="ru-RU" sz="2400" b="1" i="1" dirty="0" smtClean="0"/>
          </a:p>
        </p:txBody>
      </p:sp>
      <p:sp>
        <p:nvSpPr>
          <p:cNvPr id="4" name="Овал 3"/>
          <p:cNvSpPr/>
          <p:nvPr/>
        </p:nvSpPr>
        <p:spPr>
          <a:xfrm flipH="1">
            <a:off x="4283968" y="4869160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779912" y="450912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М</a:t>
            </a:r>
            <a:endParaRPr lang="ru-RU" sz="2400" b="1" dirty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287463" y="5140325"/>
          <a:ext cx="973137" cy="635000"/>
        </p:xfrm>
        <a:graphic>
          <a:graphicData uri="http://schemas.openxmlformats.org/presentationml/2006/ole">
            <p:oleObj spid="_x0000_s17410" name="Формула" r:id="rId3" imgW="330120" imgH="2156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95736" y="537321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- нулевой вектор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Длина вектора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060848"/>
            <a:ext cx="8229600" cy="43251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b="1" dirty="0" smtClean="0"/>
              <a:t>Определение.</a:t>
            </a:r>
            <a:r>
              <a:rPr lang="ru-RU" sz="2400" dirty="0" smtClean="0"/>
              <a:t> </a:t>
            </a:r>
            <a:r>
              <a:rPr lang="ru-RU" sz="2400" i="1" dirty="0" smtClean="0"/>
              <a:t>Длиной ненулевого вектора  называется длина отрезка АВ</a:t>
            </a:r>
            <a:r>
              <a:rPr lang="ru-RU" sz="24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/>
              <a:t> Длина вектора        (</a:t>
            </a:r>
            <a:r>
              <a:rPr lang="ru-RU" sz="2400" dirty="0" err="1" smtClean="0"/>
              <a:t>вектора</a:t>
            </a:r>
            <a:r>
              <a:rPr lang="ru-RU" sz="2400" dirty="0" smtClean="0"/>
              <a:t>     ) обозначается так:        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/>
              <a:t>                              (      ). 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/>
              <a:t>Длина нулевого вектора:       = 0.</a:t>
            </a:r>
            <a:endParaRPr lang="ru-RU" sz="2400" dirty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30000"/>
          </a:blip>
          <a:srcRect/>
          <a:stretch>
            <a:fillRect/>
          </a:stretch>
        </p:blipFill>
        <p:spPr bwMode="auto">
          <a:xfrm>
            <a:off x="1835696" y="3861048"/>
            <a:ext cx="560062" cy="432048"/>
          </a:xfrm>
          <a:prstGeom prst="rect">
            <a:avLst/>
          </a:prstGeom>
          <a:noFill/>
        </p:spPr>
      </p:pic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2699792" y="3212976"/>
          <a:ext cx="576064" cy="489345"/>
        </p:xfrm>
        <a:graphic>
          <a:graphicData uri="http://schemas.openxmlformats.org/presentationml/2006/ole">
            <p:oleObj spid="_x0000_s18438" name="Формула" r:id="rId4" imgW="253800" imgH="215640" progId="Equation.3">
              <p:embed/>
            </p:oleObj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4572000" y="3212976"/>
          <a:ext cx="288032" cy="517218"/>
        </p:xfrm>
        <a:graphic>
          <a:graphicData uri="http://schemas.openxmlformats.org/presentationml/2006/ole">
            <p:oleObj spid="_x0000_s18439" name="Формула" r:id="rId5" imgW="126720" imgH="228600" progId="Equation.3">
              <p:embed/>
            </p:oleObj>
          </a:graphicData>
        </a:graphic>
      </p:graphicFrame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30000"/>
          </a:blip>
          <a:srcRect/>
          <a:stretch>
            <a:fillRect/>
          </a:stretch>
        </p:blipFill>
        <p:spPr bwMode="auto">
          <a:xfrm>
            <a:off x="2771800" y="3933056"/>
            <a:ext cx="504056" cy="382387"/>
          </a:xfrm>
          <a:prstGeom prst="rect">
            <a:avLst/>
          </a:prstGeom>
          <a:noFill/>
        </p:spPr>
      </p:pic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30000"/>
          </a:blip>
          <a:srcRect/>
          <a:stretch>
            <a:fillRect/>
          </a:stretch>
        </p:blipFill>
        <p:spPr bwMode="auto">
          <a:xfrm>
            <a:off x="4067944" y="4437112"/>
            <a:ext cx="425574" cy="522295"/>
          </a:xfrm>
          <a:prstGeom prst="rect">
            <a:avLst/>
          </a:prstGeom>
          <a:noFill/>
        </p:spPr>
      </p:pic>
      <p:graphicFrame>
        <p:nvGraphicFramePr>
          <p:cNvPr id="18445" name="Object 13"/>
          <p:cNvGraphicFramePr>
            <a:graphicFrameLocks noChangeAspect="1"/>
          </p:cNvGraphicFramePr>
          <p:nvPr/>
        </p:nvGraphicFramePr>
        <p:xfrm>
          <a:off x="7092280" y="2060848"/>
          <a:ext cx="517808" cy="504056"/>
        </p:xfrm>
        <a:graphic>
          <a:graphicData uri="http://schemas.openxmlformats.org/presentationml/2006/ole">
            <p:oleObj spid="_x0000_s18445" name="Формула" r:id="rId8" imgW="25380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Коллинеарные векторы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172819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b="1" dirty="0" smtClean="0"/>
              <a:t>Определение.</a:t>
            </a:r>
            <a:r>
              <a:rPr lang="ru-RU" sz="2400" dirty="0" smtClean="0"/>
              <a:t> </a:t>
            </a:r>
            <a:r>
              <a:rPr lang="ru-RU" sz="2400" i="1" dirty="0" smtClean="0"/>
              <a:t>Два ненулевых вектора называются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/>
              <a:t> коллинеарными, если они лежат на одной прямой 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/>
              <a:t>или на параллельных прямых.</a:t>
            </a:r>
          </a:p>
          <a:p>
            <a:pPr>
              <a:buNone/>
            </a:pPr>
            <a:endParaRPr lang="ru-RU" dirty="0"/>
          </a:p>
        </p:txBody>
      </p:sp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611560" y="3789040"/>
            <a:ext cx="3762375" cy="1657350"/>
            <a:chOff x="3630" y="6480"/>
            <a:chExt cx="5925" cy="2610"/>
          </a:xfrm>
        </p:grpSpPr>
        <p:grpSp>
          <p:nvGrpSpPr>
            <p:cNvPr id="21507" name="Group 3"/>
            <p:cNvGrpSpPr>
              <a:grpSpLocks/>
            </p:cNvGrpSpPr>
            <p:nvPr/>
          </p:nvGrpSpPr>
          <p:grpSpPr bwMode="auto">
            <a:xfrm>
              <a:off x="3630" y="6855"/>
              <a:ext cx="5925" cy="2235"/>
              <a:chOff x="630" y="7335"/>
              <a:chExt cx="5925" cy="2235"/>
            </a:xfrm>
          </p:grpSpPr>
          <p:cxnSp>
            <p:nvCxnSpPr>
              <p:cNvPr id="21508" name="AutoShape 4"/>
              <p:cNvCxnSpPr>
                <a:cxnSpLocks noChangeShapeType="1"/>
              </p:cNvCxnSpPr>
              <p:nvPr/>
            </p:nvCxnSpPr>
            <p:spPr bwMode="auto">
              <a:xfrm>
                <a:off x="1035" y="7335"/>
                <a:ext cx="5520" cy="199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1509" name="AutoShape 5"/>
              <p:cNvCxnSpPr>
                <a:cxnSpLocks noChangeShapeType="1"/>
              </p:cNvCxnSpPr>
              <p:nvPr/>
            </p:nvCxnSpPr>
            <p:spPr bwMode="auto">
              <a:xfrm flipH="1" flipV="1">
                <a:off x="1335" y="7440"/>
                <a:ext cx="1515" cy="55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510" name="AutoShape 6"/>
              <p:cNvCxnSpPr>
                <a:cxnSpLocks noChangeShapeType="1"/>
              </p:cNvCxnSpPr>
              <p:nvPr/>
            </p:nvCxnSpPr>
            <p:spPr bwMode="auto">
              <a:xfrm flipH="1" flipV="1">
                <a:off x="3315" y="8175"/>
                <a:ext cx="1515" cy="55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511" name="AutoShape 7"/>
              <p:cNvCxnSpPr>
                <a:cxnSpLocks noChangeShapeType="1"/>
              </p:cNvCxnSpPr>
              <p:nvPr/>
            </p:nvCxnSpPr>
            <p:spPr bwMode="auto">
              <a:xfrm>
                <a:off x="630" y="7905"/>
                <a:ext cx="4635" cy="166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1512" name="Text Box 8"/>
              <p:cNvSpPr txBox="1">
                <a:spLocks noChangeArrowheads="1"/>
              </p:cNvSpPr>
              <p:nvPr/>
            </p:nvSpPr>
            <p:spPr bwMode="auto">
              <a:xfrm>
                <a:off x="3912" y="7605"/>
                <a:ext cx="663" cy="57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1513" name="Group 9"/>
            <p:cNvGrpSpPr>
              <a:grpSpLocks/>
            </p:cNvGrpSpPr>
            <p:nvPr/>
          </p:nvGrpSpPr>
          <p:grpSpPr bwMode="auto">
            <a:xfrm>
              <a:off x="3792" y="6480"/>
              <a:ext cx="1680" cy="1545"/>
              <a:chOff x="1335" y="7155"/>
              <a:chExt cx="1680" cy="1545"/>
            </a:xfrm>
          </p:grpSpPr>
          <p:cxnSp>
            <p:nvCxnSpPr>
              <p:cNvPr id="21514" name="AutoShape 10"/>
              <p:cNvCxnSpPr>
                <a:cxnSpLocks noChangeShapeType="1"/>
              </p:cNvCxnSpPr>
              <p:nvPr/>
            </p:nvCxnSpPr>
            <p:spPr bwMode="auto">
              <a:xfrm>
                <a:off x="1335" y="8175"/>
                <a:ext cx="1560" cy="52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1515" name="Text Box 11"/>
              <p:cNvSpPr txBox="1">
                <a:spLocks noChangeArrowheads="1"/>
              </p:cNvSpPr>
              <p:nvPr/>
            </p:nvSpPr>
            <p:spPr bwMode="auto">
              <a:xfrm>
                <a:off x="2352" y="7155"/>
                <a:ext cx="663" cy="57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516" name="Text Box 12"/>
              <p:cNvSpPr txBox="1">
                <a:spLocks noChangeArrowheads="1"/>
              </p:cNvSpPr>
              <p:nvPr/>
            </p:nvSpPr>
            <p:spPr bwMode="auto">
              <a:xfrm>
                <a:off x="1827" y="7905"/>
                <a:ext cx="663" cy="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30" name="Picture 2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4149080"/>
            <a:ext cx="238371" cy="576064"/>
          </a:xfrm>
          <a:prstGeom prst="rect">
            <a:avLst/>
          </a:prstGeom>
          <a:noFill/>
        </p:spPr>
      </p:pic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32" name="Picture 2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3789040"/>
            <a:ext cx="221785" cy="504056"/>
          </a:xfrm>
          <a:prstGeom prst="rect">
            <a:avLst/>
          </a:prstGeom>
          <a:noFill/>
        </p:spPr>
      </p:pic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34" name="Picture 3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581128"/>
            <a:ext cx="201622" cy="504056"/>
          </a:xfrm>
          <a:prstGeom prst="rect">
            <a:avLst/>
          </a:prstGeom>
          <a:noFill/>
        </p:spPr>
      </p:pic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36" name="Picture 3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284984"/>
            <a:ext cx="709002" cy="576064"/>
          </a:xfrm>
          <a:prstGeom prst="rect">
            <a:avLst/>
          </a:prstGeom>
          <a:noFill/>
        </p:spPr>
      </p:pic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38" name="Picture 3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933056"/>
            <a:ext cx="720080" cy="511024"/>
          </a:xfrm>
          <a:prstGeom prst="rect">
            <a:avLst/>
          </a:prstGeom>
          <a:noFill/>
        </p:spPr>
      </p:pic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40" name="Picture 3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509120"/>
            <a:ext cx="720081" cy="603939"/>
          </a:xfrm>
          <a:prstGeom prst="rect">
            <a:avLst/>
          </a:prstGeom>
          <a:noFill/>
        </p:spPr>
      </p:pic>
      <p:sp>
        <p:nvSpPr>
          <p:cNvPr id="21542" name="Rectangle 38"/>
          <p:cNvSpPr>
            <a:spLocks noChangeArrowheads="1"/>
          </p:cNvSpPr>
          <p:nvPr/>
        </p:nvSpPr>
        <p:spPr bwMode="auto">
          <a:xfrm>
            <a:off x="5436096" y="3352056"/>
            <a:ext cx="28803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коллинеарны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3" name="Rectangle 38"/>
          <p:cNvSpPr>
            <a:spLocks noChangeArrowheads="1"/>
          </p:cNvSpPr>
          <p:nvPr/>
        </p:nvSpPr>
        <p:spPr bwMode="auto">
          <a:xfrm>
            <a:off x="5436096" y="4005064"/>
            <a:ext cx="28803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коллинеарны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5508104" y="4653136"/>
            <a:ext cx="28803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коллинеарны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pPr algn="ctr"/>
            <a:r>
              <a:rPr lang="ru-RU" dirty="0" err="1" smtClean="0"/>
              <a:t>Сонаправленные</a:t>
            </a:r>
            <a:r>
              <a:rPr lang="ru-RU" dirty="0" smtClean="0"/>
              <a:t> векторы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772816"/>
            <a:ext cx="8229600" cy="1800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b="1" dirty="0" smtClean="0"/>
              <a:t>Определение.  </a:t>
            </a:r>
            <a:r>
              <a:rPr lang="ru-RU" sz="2400" i="1" dirty="0" smtClean="0"/>
              <a:t>Два ненулевых вектора называются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err="1" smtClean="0"/>
              <a:t>сонаправленными</a:t>
            </a:r>
            <a:r>
              <a:rPr lang="ru-RU" sz="2400" i="1" dirty="0" smtClean="0"/>
              <a:t>, если они </a:t>
            </a:r>
            <a:r>
              <a:rPr lang="ru-RU" sz="2400" i="1" dirty="0" err="1" smtClean="0"/>
              <a:t>коллинеарны</a:t>
            </a:r>
            <a:r>
              <a:rPr lang="ru-RU" sz="2400" i="1" dirty="0" smtClean="0"/>
              <a:t> и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/>
              <a:t>направлены в одну сторону.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3645024"/>
            <a:ext cx="435321" cy="50405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899592" y="3717032"/>
            <a:ext cx="4320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⇈</a:t>
            </a:r>
            <a:endParaRPr lang="ru-RU" sz="2400" dirty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3645024"/>
            <a:ext cx="368349" cy="50405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907704" y="3717032"/>
            <a:ext cx="554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– </a:t>
            </a:r>
            <a:r>
              <a:rPr lang="ru-RU" sz="2400" dirty="0" err="1" smtClean="0"/>
              <a:t>сонаправленные</a:t>
            </a:r>
            <a:r>
              <a:rPr lang="ru-RU" sz="2400" dirty="0" smtClean="0"/>
              <a:t> векторы</a:t>
            </a:r>
            <a:endParaRPr lang="ru-RU" sz="2400" dirty="0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365104"/>
            <a:ext cx="432048" cy="432048"/>
          </a:xfrm>
          <a:prstGeom prst="rect">
            <a:avLst/>
          </a:prstGeom>
          <a:noFill/>
        </p:spPr>
      </p:pic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4293096"/>
            <a:ext cx="435321" cy="504056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971600" y="4365104"/>
            <a:ext cx="4251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⇅</a:t>
            </a:r>
            <a:endParaRPr lang="ru-RU" sz="2400" dirty="0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979712" y="4293096"/>
            <a:ext cx="6408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/>
              <a:t>–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противоположно направленные векторы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1403648" y="4797152"/>
            <a:ext cx="3744416" cy="1772816"/>
            <a:chOff x="3630" y="6480"/>
            <a:chExt cx="5925" cy="2610"/>
          </a:xfrm>
        </p:grpSpPr>
        <p:grpSp>
          <p:nvGrpSpPr>
            <p:cNvPr id="17" name="Group 3"/>
            <p:cNvGrpSpPr>
              <a:grpSpLocks/>
            </p:cNvGrpSpPr>
            <p:nvPr/>
          </p:nvGrpSpPr>
          <p:grpSpPr bwMode="auto">
            <a:xfrm>
              <a:off x="3630" y="6855"/>
              <a:ext cx="5925" cy="2235"/>
              <a:chOff x="630" y="7335"/>
              <a:chExt cx="5925" cy="2235"/>
            </a:xfrm>
          </p:grpSpPr>
          <p:cxnSp>
            <p:nvCxnSpPr>
              <p:cNvPr id="22" name="AutoShape 4"/>
              <p:cNvCxnSpPr>
                <a:cxnSpLocks noChangeShapeType="1"/>
              </p:cNvCxnSpPr>
              <p:nvPr/>
            </p:nvCxnSpPr>
            <p:spPr bwMode="auto">
              <a:xfrm>
                <a:off x="1035" y="7335"/>
                <a:ext cx="5520" cy="199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3" name="AutoShape 5"/>
              <p:cNvCxnSpPr>
                <a:cxnSpLocks noChangeShapeType="1"/>
              </p:cNvCxnSpPr>
              <p:nvPr/>
            </p:nvCxnSpPr>
            <p:spPr bwMode="auto">
              <a:xfrm flipH="1" flipV="1">
                <a:off x="1335" y="7440"/>
                <a:ext cx="1515" cy="55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4" name="AutoShape 6"/>
              <p:cNvCxnSpPr>
                <a:cxnSpLocks noChangeShapeType="1"/>
              </p:cNvCxnSpPr>
              <p:nvPr/>
            </p:nvCxnSpPr>
            <p:spPr bwMode="auto">
              <a:xfrm flipH="1" flipV="1">
                <a:off x="3315" y="8175"/>
                <a:ext cx="1515" cy="55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5" name="AutoShape 7"/>
              <p:cNvCxnSpPr>
                <a:cxnSpLocks noChangeShapeType="1"/>
              </p:cNvCxnSpPr>
              <p:nvPr/>
            </p:nvCxnSpPr>
            <p:spPr bwMode="auto">
              <a:xfrm>
                <a:off x="630" y="7905"/>
                <a:ext cx="4635" cy="166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6" name="Text Box 8"/>
              <p:cNvSpPr txBox="1">
                <a:spLocks noChangeArrowheads="1"/>
              </p:cNvSpPr>
              <p:nvPr/>
            </p:nvSpPr>
            <p:spPr bwMode="auto">
              <a:xfrm>
                <a:off x="3912" y="7605"/>
                <a:ext cx="663" cy="57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8" name="Group 9"/>
            <p:cNvGrpSpPr>
              <a:grpSpLocks/>
            </p:cNvGrpSpPr>
            <p:nvPr/>
          </p:nvGrpSpPr>
          <p:grpSpPr bwMode="auto">
            <a:xfrm>
              <a:off x="3792" y="6480"/>
              <a:ext cx="1680" cy="1545"/>
              <a:chOff x="1335" y="7155"/>
              <a:chExt cx="1680" cy="1545"/>
            </a:xfrm>
          </p:grpSpPr>
          <p:cxnSp>
            <p:nvCxnSpPr>
              <p:cNvPr id="19" name="AutoShape 10"/>
              <p:cNvCxnSpPr>
                <a:cxnSpLocks noChangeShapeType="1"/>
              </p:cNvCxnSpPr>
              <p:nvPr/>
            </p:nvCxnSpPr>
            <p:spPr bwMode="auto">
              <a:xfrm>
                <a:off x="1335" y="8175"/>
                <a:ext cx="1560" cy="52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0" name="Text Box 11"/>
              <p:cNvSpPr txBox="1">
                <a:spLocks noChangeArrowheads="1"/>
              </p:cNvSpPr>
              <p:nvPr/>
            </p:nvSpPr>
            <p:spPr bwMode="auto">
              <a:xfrm>
                <a:off x="2352" y="7155"/>
                <a:ext cx="663" cy="57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 Box 12"/>
              <p:cNvSpPr txBox="1">
                <a:spLocks noChangeArrowheads="1"/>
              </p:cNvSpPr>
              <p:nvPr/>
            </p:nvSpPr>
            <p:spPr bwMode="auto">
              <a:xfrm>
                <a:off x="1827" y="7905"/>
                <a:ext cx="663" cy="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27" name="Picture 2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4869160"/>
            <a:ext cx="221785" cy="504056"/>
          </a:xfrm>
          <a:prstGeom prst="rect">
            <a:avLst/>
          </a:prstGeom>
          <a:noFill/>
        </p:spPr>
      </p:pic>
      <p:pic>
        <p:nvPicPr>
          <p:cNvPr id="28" name="Picture 2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5229200"/>
            <a:ext cx="238371" cy="576064"/>
          </a:xfrm>
          <a:prstGeom prst="rect">
            <a:avLst/>
          </a:prstGeom>
          <a:noFill/>
        </p:spPr>
      </p:pic>
      <p:pic>
        <p:nvPicPr>
          <p:cNvPr id="29" name="Picture 3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5661248"/>
            <a:ext cx="201622" cy="504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Противоположные векторы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2448272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b="1" dirty="0" smtClean="0"/>
              <a:t>   Определение.</a:t>
            </a:r>
            <a:r>
              <a:rPr lang="ru-RU" sz="2400" dirty="0" smtClean="0"/>
              <a:t> </a:t>
            </a:r>
            <a:r>
              <a:rPr lang="ru-RU" sz="2400" i="1" dirty="0" smtClean="0"/>
              <a:t>Два ненулевых вектора называются противоположными друг  другу, если они имеют  одинаковые модули, </a:t>
            </a:r>
            <a:r>
              <a:rPr lang="ru-RU" sz="2400" i="1" dirty="0" err="1" smtClean="0"/>
              <a:t>коллинеарны</a:t>
            </a:r>
            <a:r>
              <a:rPr lang="ru-RU" sz="2400" i="1" dirty="0" smtClean="0"/>
              <a:t> и противоположно</a:t>
            </a:r>
          </a:p>
          <a:p>
            <a:pPr>
              <a:lnSpc>
                <a:spcPct val="150000"/>
              </a:lnSpc>
              <a:buNone/>
            </a:pPr>
            <a:r>
              <a:rPr lang="ru-RU" sz="2400" i="1" dirty="0" smtClean="0"/>
              <a:t>    направленные.</a:t>
            </a:r>
            <a:endParaRPr lang="ru-RU" sz="2400" i="1" dirty="0"/>
          </a:p>
        </p:txBody>
      </p:sp>
      <p:grpSp>
        <p:nvGrpSpPr>
          <p:cNvPr id="23559" name="Group 7"/>
          <p:cNvGrpSpPr>
            <a:grpSpLocks/>
          </p:cNvGrpSpPr>
          <p:nvPr/>
        </p:nvGrpSpPr>
        <p:grpSpPr bwMode="auto">
          <a:xfrm>
            <a:off x="683568" y="4293096"/>
            <a:ext cx="2952328" cy="1440160"/>
            <a:chOff x="4032" y="13305"/>
            <a:chExt cx="1755" cy="1380"/>
          </a:xfrm>
        </p:grpSpPr>
        <p:cxnSp>
          <p:nvCxnSpPr>
            <p:cNvPr id="23560" name="AutoShape 8"/>
            <p:cNvCxnSpPr>
              <a:cxnSpLocks noChangeShapeType="1"/>
            </p:cNvCxnSpPr>
            <p:nvPr/>
          </p:nvCxnSpPr>
          <p:spPr bwMode="auto">
            <a:xfrm>
              <a:off x="4032" y="13875"/>
              <a:ext cx="1755" cy="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561" name="AutoShape 9"/>
            <p:cNvCxnSpPr>
              <a:cxnSpLocks noChangeShapeType="1"/>
            </p:cNvCxnSpPr>
            <p:nvPr/>
          </p:nvCxnSpPr>
          <p:spPr bwMode="auto">
            <a:xfrm rot="10800000">
              <a:off x="4032" y="14610"/>
              <a:ext cx="1755" cy="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4455" y="13305"/>
              <a:ext cx="735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4455" y="14115"/>
              <a:ext cx="735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" name="Picture 2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4221088"/>
            <a:ext cx="288032" cy="654617"/>
          </a:xfrm>
          <a:prstGeom prst="rect">
            <a:avLst/>
          </a:prstGeom>
          <a:noFill/>
        </p:spPr>
      </p:pic>
      <p:pic>
        <p:nvPicPr>
          <p:cNvPr id="17" name="Picture 2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4941168"/>
            <a:ext cx="288032" cy="654617"/>
          </a:xfrm>
          <a:prstGeom prst="rect">
            <a:avLst/>
          </a:prstGeom>
          <a:noFill/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1475656" y="5373216"/>
            <a:ext cx="28803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3717032"/>
            <a:ext cx="221785" cy="504056"/>
          </a:xfrm>
          <a:prstGeom prst="rect">
            <a:avLst/>
          </a:prstGeom>
          <a:noFill/>
        </p:spPr>
      </p:pic>
      <p:sp>
        <p:nvSpPr>
          <p:cNvPr id="24" name="Прямоугольник 23"/>
          <p:cNvSpPr/>
          <p:nvPr/>
        </p:nvSpPr>
        <p:spPr>
          <a:xfrm>
            <a:off x="3779912" y="3789040"/>
            <a:ext cx="4251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⇅</a:t>
            </a:r>
            <a:endParaRPr lang="ru-RU" sz="2400" dirty="0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66" name="Picture 1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3717032"/>
            <a:ext cx="576064" cy="504056"/>
          </a:xfrm>
          <a:prstGeom prst="rect">
            <a:avLst/>
          </a:prstGeom>
          <a:noFill/>
        </p:spPr>
      </p:pic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68" name="Picture 1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4509120"/>
            <a:ext cx="2034226" cy="504056"/>
          </a:xfrm>
          <a:prstGeom prst="rect">
            <a:avLst/>
          </a:prstGeom>
          <a:noFill/>
        </p:spPr>
      </p:pic>
      <p:pic>
        <p:nvPicPr>
          <p:cNvPr id="29" name="Picture 2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5229200"/>
            <a:ext cx="221785" cy="504056"/>
          </a:xfrm>
          <a:prstGeom prst="rect">
            <a:avLst/>
          </a:prstGeom>
          <a:noFill/>
        </p:spPr>
      </p:pic>
      <p:pic>
        <p:nvPicPr>
          <p:cNvPr id="30" name="Picture 1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5229200"/>
            <a:ext cx="576064" cy="504056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4427984" y="530120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</a:t>
            </a:r>
            <a:endParaRPr lang="ru-RU" sz="2400" dirty="0"/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4860032" y="3789040"/>
            <a:ext cx="4139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противоположно направленные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508104" y="5301208"/>
            <a:ext cx="34820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противоположные векторы</a:t>
            </a: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257</TotalTime>
  <Words>512</Words>
  <Application>Microsoft Office PowerPoint</Application>
  <PresentationFormat>Экран (4:3)</PresentationFormat>
  <Paragraphs>153</Paragraphs>
  <Slides>18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Городская</vt:lpstr>
      <vt:lpstr>Формула</vt:lpstr>
      <vt:lpstr>Векторы. Модуль вектора. Равенство векторов.  Сложение векторов</vt:lpstr>
      <vt:lpstr>Направления отрезка</vt:lpstr>
      <vt:lpstr>Вектор</vt:lpstr>
      <vt:lpstr>Вектор</vt:lpstr>
      <vt:lpstr>Нулевой вектор</vt:lpstr>
      <vt:lpstr>Длина вектора</vt:lpstr>
      <vt:lpstr>Коллинеарные векторы</vt:lpstr>
      <vt:lpstr>Сонаправленные векторы</vt:lpstr>
      <vt:lpstr>Противоположные векторы</vt:lpstr>
      <vt:lpstr>Равные векторы</vt:lpstr>
      <vt:lpstr>Правило треугольника</vt:lpstr>
      <vt:lpstr>Правило параллелограмма</vt:lpstr>
      <vt:lpstr>Правило многоугольника</vt:lpstr>
      <vt:lpstr>Задание № 1</vt:lpstr>
      <vt:lpstr>Задание № 2</vt:lpstr>
      <vt:lpstr>Вопросы:</vt:lpstr>
      <vt:lpstr>Домашнее задание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Векторы. Модуль вектора. Равенство векторов.  Сложение векторов</dc:title>
  <dc:creator>Женюля</dc:creator>
  <cp:lastModifiedBy>Женюля</cp:lastModifiedBy>
  <cp:revision>37</cp:revision>
  <dcterms:created xsi:type="dcterms:W3CDTF">2013-11-07T18:34:24Z</dcterms:created>
  <dcterms:modified xsi:type="dcterms:W3CDTF">2013-11-13T19:22:21Z</dcterms:modified>
</cp:coreProperties>
</file>