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0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image" Target="../media/image11.jpeg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9ABA5-B735-4980-982E-3286F1250653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C6570-9479-4F57-99CD-167D17E16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C6570-9479-4F57-99CD-167D17E168C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C034-EE42-4D5F-8533-38923CD1B7E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4916-19BE-4105-B184-046F4BACA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354D-F731-42A9-A6B1-4EA4ADD9B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98CE-FFBD-4371-9FD4-A8E4D64A5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slide" Target="slide8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slide" Target="slide12.xml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slide" Target="slide27.xml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0.bin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i="1" dirty="0" smtClean="0">
                <a:solidFill>
                  <a:srgbClr val="00B050"/>
                </a:solidFill>
              </a:rPr>
              <a:t>Производная и</a:t>
            </a:r>
            <a:br>
              <a:rPr lang="ru-RU" sz="8000" i="1" dirty="0" smtClean="0">
                <a:solidFill>
                  <a:srgbClr val="00B050"/>
                </a:solidFill>
              </a:rPr>
            </a:br>
            <a:r>
              <a:rPr lang="ru-RU" sz="8000" i="1" dirty="0" smtClean="0">
                <a:solidFill>
                  <a:srgbClr val="00B050"/>
                </a:solidFill>
              </a:rPr>
              <a:t>ЕГЭ</a:t>
            </a:r>
            <a:endParaRPr lang="ru-RU" sz="800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57628"/>
            <a:ext cx="6786610" cy="242889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“При изучении наук примеры не менее поучительны, нежели правила”</a:t>
            </a:r>
          </a:p>
          <a:p>
            <a:r>
              <a:rPr lang="ru-RU" b="1" i="1" dirty="0" smtClean="0"/>
              <a:t>Ньютон </a:t>
            </a:r>
          </a:p>
          <a:p>
            <a:r>
              <a:rPr lang="ru-RU" b="1" i="1" dirty="0" smtClean="0"/>
              <a:t>“Примеры учат больше, чем теория”</a:t>
            </a:r>
          </a:p>
          <a:p>
            <a:r>
              <a:rPr lang="ru-RU" b="1" i="1" dirty="0" smtClean="0"/>
              <a:t>Ломоносов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2598788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Задание №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2999" y="714356"/>
            <a:ext cx="9041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провели касательные под углом 135°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 положительному направлению оси Ох. На рисунке изображён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график производной функции. Укажите количество точек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касания.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285720" y="4500570"/>
            <a:ext cx="842968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608249" y="4535495"/>
            <a:ext cx="3643338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28596" y="2714620"/>
          <a:ext cx="2103438" cy="700087"/>
        </p:xfrm>
        <a:graphic>
          <a:graphicData uri="http://schemas.openxmlformats.org/presentationml/2006/ole">
            <p:oleObj spid="_x0000_s5122" name="Формула" r:id="rId3" imgW="609480" imgH="203040" progId="Equation.3">
              <p:embed/>
            </p:oleObj>
          </a:graphicData>
        </a:graphic>
      </p:graphicFrame>
      <p:sp>
        <p:nvSpPr>
          <p:cNvPr id="36" name="Полилиния 35"/>
          <p:cNvSpPr/>
          <p:nvPr/>
        </p:nvSpPr>
        <p:spPr>
          <a:xfrm>
            <a:off x="1071539" y="3143248"/>
            <a:ext cx="6643733" cy="2919760"/>
          </a:xfrm>
          <a:custGeom>
            <a:avLst/>
            <a:gdLst>
              <a:gd name="connsiteX0" fmla="*/ 0 w 7382107"/>
              <a:gd name="connsiteY0" fmla="*/ 2299009 h 2919760"/>
              <a:gd name="connsiteX1" fmla="*/ 669073 w 7382107"/>
              <a:gd name="connsiteY1" fmla="*/ 470209 h 2919760"/>
              <a:gd name="connsiteX2" fmla="*/ 1996068 w 7382107"/>
              <a:gd name="connsiteY2" fmla="*/ 1986775 h 2919760"/>
              <a:gd name="connsiteX3" fmla="*/ 3300761 w 7382107"/>
              <a:gd name="connsiteY3" fmla="*/ 146824 h 2919760"/>
              <a:gd name="connsiteX4" fmla="*/ 5999356 w 7382107"/>
              <a:gd name="connsiteY4" fmla="*/ 2867721 h 2919760"/>
              <a:gd name="connsiteX5" fmla="*/ 7382107 w 7382107"/>
              <a:gd name="connsiteY5" fmla="*/ 459058 h 29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2107" h="2919760">
                <a:moveTo>
                  <a:pt x="0" y="2299009"/>
                </a:moveTo>
                <a:cubicBezTo>
                  <a:pt x="168197" y="1410628"/>
                  <a:pt x="336395" y="522248"/>
                  <a:pt x="669073" y="470209"/>
                </a:cubicBezTo>
                <a:cubicBezTo>
                  <a:pt x="1001751" y="418170"/>
                  <a:pt x="1557453" y="2040672"/>
                  <a:pt x="1996068" y="1986775"/>
                </a:cubicBezTo>
                <a:cubicBezTo>
                  <a:pt x="2434683" y="1932878"/>
                  <a:pt x="2633546" y="0"/>
                  <a:pt x="3300761" y="146824"/>
                </a:cubicBezTo>
                <a:cubicBezTo>
                  <a:pt x="3967976" y="293648"/>
                  <a:pt x="5319132" y="2815682"/>
                  <a:pt x="5999356" y="2867721"/>
                </a:cubicBezTo>
                <a:cubicBezTo>
                  <a:pt x="6679580" y="2919760"/>
                  <a:pt x="7030843" y="1689409"/>
                  <a:pt x="7382107" y="45905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429124" y="450057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6000768"/>
            <a:ext cx="2136611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5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000100" y="4786322"/>
            <a:ext cx="6715172" cy="1588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1071538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86644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21494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35742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7180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5724128" y="1988840"/>
            <a:ext cx="1872208" cy="1728192"/>
          </a:xfrm>
          <a:prstGeom prst="wedgeRoundRectCallout">
            <a:avLst>
              <a:gd name="adj1" fmla="val -53023"/>
              <a:gd name="adj2" fmla="val 847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580112" y="206084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135°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-1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значит  производная  в точках касания равна  -1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68344" y="6309320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>
          <a:xfrm>
            <a:off x="3995936" y="6381750"/>
            <a:ext cx="3327648" cy="4762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47" grpId="0" animBg="1"/>
      <p:bldP spid="47" grpId="1" animBg="1"/>
      <p:bldP spid="48" grpId="0"/>
      <p:bldP spid="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598788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Задание №6</a:t>
            </a:r>
            <a:endParaRPr lang="ru-RU" sz="36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0034" y="857232"/>
            <a:ext cx="5116512" cy="4865688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28596" y="3286124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607191" y="3321843"/>
            <a:ext cx="478634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0036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892098" y="1717288"/>
            <a:ext cx="4348975" cy="2364058"/>
          </a:xfrm>
          <a:custGeom>
            <a:avLst/>
            <a:gdLst>
              <a:gd name="connsiteX0" fmla="*/ 0 w 4348975"/>
              <a:gd name="connsiteY0" fmla="*/ 0 h 2364058"/>
              <a:gd name="connsiteX1" fmla="*/ 1293541 w 4348975"/>
              <a:gd name="connsiteY1" fmla="*/ 412595 h 2364058"/>
              <a:gd name="connsiteX2" fmla="*/ 2531326 w 4348975"/>
              <a:gd name="connsiteY2" fmla="*/ 2364058 h 2364058"/>
              <a:gd name="connsiteX3" fmla="*/ 3746809 w 4348975"/>
              <a:gd name="connsiteY3" fmla="*/ 412595 h 2364058"/>
              <a:gd name="connsiteX4" fmla="*/ 4348975 w 4348975"/>
              <a:gd name="connsiteY4" fmla="*/ 0 h 236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8975" h="2364058">
                <a:moveTo>
                  <a:pt x="0" y="0"/>
                </a:moveTo>
                <a:cubicBezTo>
                  <a:pt x="435826" y="9292"/>
                  <a:pt x="871653" y="18585"/>
                  <a:pt x="1293541" y="412595"/>
                </a:cubicBezTo>
                <a:cubicBezTo>
                  <a:pt x="1715429" y="806605"/>
                  <a:pt x="2122448" y="2364058"/>
                  <a:pt x="2531326" y="2364058"/>
                </a:cubicBezTo>
                <a:cubicBezTo>
                  <a:pt x="2940204" y="2364058"/>
                  <a:pt x="3443868" y="806605"/>
                  <a:pt x="3746809" y="412595"/>
                </a:cubicBezTo>
                <a:cubicBezTo>
                  <a:pt x="4049751" y="18585"/>
                  <a:pt x="4199363" y="9292"/>
                  <a:pt x="4348975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428992" y="928670"/>
          <a:ext cx="2103437" cy="700088"/>
        </p:xfrm>
        <a:graphic>
          <a:graphicData uri="http://schemas.openxmlformats.org/presentationml/2006/ole">
            <p:oleObj spid="_x0000_s6146" name="Формула" r:id="rId3" imgW="609480" imgH="2030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000364" y="2714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214678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07193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643570" y="357166"/>
            <a:ext cx="34333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f(x)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проведена касательная в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точке с абсциссой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₀ = 3.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Определите градусную меру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угла наклона касательной,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если на рисунке изображён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график производной этой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43372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2" idx="2"/>
            <a:endCxn id="38" idx="1"/>
          </p:cNvCxnSpPr>
          <p:nvPr/>
        </p:nvCxnSpPr>
        <p:spPr>
          <a:xfrm rot="10800000" flipV="1">
            <a:off x="3000364" y="2893214"/>
            <a:ext cx="1143008" cy="60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248400" y="3100388"/>
          <a:ext cx="2192338" cy="787400"/>
        </p:xfrm>
        <a:graphic>
          <a:graphicData uri="http://schemas.openxmlformats.org/presentationml/2006/ole">
            <p:oleObj spid="_x0000_s6147" name="Формула" r:id="rId4" imgW="634680" imgH="2286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00826" y="3857628"/>
          <a:ext cx="1622425" cy="700088"/>
        </p:xfrm>
        <a:graphic>
          <a:graphicData uri="http://schemas.openxmlformats.org/presentationml/2006/ole">
            <p:oleObj spid="_x0000_s6148" name="Формула" r:id="rId5" imgW="469800" imgH="20304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456363" y="4643438"/>
          <a:ext cx="1711325" cy="700087"/>
        </p:xfrm>
        <a:graphic>
          <a:graphicData uri="http://schemas.openxmlformats.org/presentationml/2006/ole">
            <p:oleObj spid="_x0000_s6149" name="Формула" r:id="rId6" imgW="495000" imgH="203040" progId="Equation.3">
              <p:embed/>
            </p:oleObj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500034" y="5857892"/>
            <a:ext cx="1891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571736" y="5786454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2598788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Задание №7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графику производной функции определите величину угла в градусах между положительным направлением оси Ох и касательной к графику функции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Cambria"/>
                <a:cs typeface="Times New Roman" pitchFamily="18" charset="0"/>
              </a:rPr>
              <a:t>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= -3.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596" y="2143116"/>
            <a:ext cx="5116512" cy="4143404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>
            <a:off x="285720" y="4214818"/>
            <a:ext cx="5357850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857224" y="4214818"/>
            <a:ext cx="41434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00034" y="2214554"/>
          <a:ext cx="2103437" cy="700088"/>
        </p:xfrm>
        <a:graphic>
          <a:graphicData uri="http://schemas.openxmlformats.org/presentationml/2006/ole">
            <p:oleObj spid="_x0000_s7170" name="Формула" r:id="rId3" imgW="609480" imgH="203040" progId="Equation.3">
              <p:embed/>
            </p:oleObj>
          </a:graphicData>
        </a:graphic>
      </p:graphicFrame>
      <p:sp>
        <p:nvSpPr>
          <p:cNvPr id="37" name="Полилиния 36"/>
          <p:cNvSpPr/>
          <p:nvPr/>
        </p:nvSpPr>
        <p:spPr>
          <a:xfrm>
            <a:off x="857224" y="3143248"/>
            <a:ext cx="3724507" cy="2687445"/>
          </a:xfrm>
          <a:custGeom>
            <a:avLst/>
            <a:gdLst>
              <a:gd name="connsiteX0" fmla="*/ 0 w 3724507"/>
              <a:gd name="connsiteY0" fmla="*/ 999893 h 2687445"/>
              <a:gd name="connsiteX1" fmla="*/ 446048 w 3724507"/>
              <a:gd name="connsiteY1" fmla="*/ 40888 h 2687445"/>
              <a:gd name="connsiteX2" fmla="*/ 836341 w 3724507"/>
              <a:gd name="connsiteY2" fmla="*/ 754566 h 2687445"/>
              <a:gd name="connsiteX3" fmla="*/ 1248936 w 3724507"/>
              <a:gd name="connsiteY3" fmla="*/ 341971 h 2687445"/>
              <a:gd name="connsiteX4" fmla="*/ 1650380 w 3724507"/>
              <a:gd name="connsiteY4" fmla="*/ 2048108 h 2687445"/>
              <a:gd name="connsiteX5" fmla="*/ 2497873 w 3724507"/>
              <a:gd name="connsiteY5" fmla="*/ 2349191 h 2687445"/>
              <a:gd name="connsiteX6" fmla="*/ 3724507 w 3724507"/>
              <a:gd name="connsiteY6" fmla="*/ 18586 h 26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4507" h="2687445">
                <a:moveTo>
                  <a:pt x="0" y="999893"/>
                </a:moveTo>
                <a:cubicBezTo>
                  <a:pt x="153329" y="540834"/>
                  <a:pt x="306658" y="81776"/>
                  <a:pt x="446048" y="40888"/>
                </a:cubicBezTo>
                <a:cubicBezTo>
                  <a:pt x="585438" y="0"/>
                  <a:pt x="702526" y="704386"/>
                  <a:pt x="836341" y="754566"/>
                </a:cubicBezTo>
                <a:cubicBezTo>
                  <a:pt x="970156" y="804746"/>
                  <a:pt x="1113263" y="126381"/>
                  <a:pt x="1248936" y="341971"/>
                </a:cubicBezTo>
                <a:cubicBezTo>
                  <a:pt x="1384609" y="557561"/>
                  <a:pt x="1442224" y="1713571"/>
                  <a:pt x="1650380" y="2048108"/>
                </a:cubicBezTo>
                <a:cubicBezTo>
                  <a:pt x="1858536" y="2382645"/>
                  <a:pt x="2152185" y="2687445"/>
                  <a:pt x="2497873" y="2349191"/>
                </a:cubicBezTo>
                <a:cubicBezTo>
                  <a:pt x="2843561" y="2010937"/>
                  <a:pt x="3284034" y="1014761"/>
                  <a:pt x="3724507" y="1858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71604" y="3714752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428728" y="421481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85918" y="3857628"/>
            <a:ext cx="1143008" cy="158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0036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5436096" y="2708920"/>
          <a:ext cx="3549650" cy="700088"/>
        </p:xfrm>
        <a:graphic>
          <a:graphicData uri="http://schemas.openxmlformats.org/presentationml/2006/ole">
            <p:oleObj spid="_x0000_s7171" name="Формула" r:id="rId4" imgW="1028520" imgH="203040" progId="Equation.3">
              <p:embed/>
            </p:oleObj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827584" y="5949280"/>
            <a:ext cx="1920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2843808" y="5949280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2" name="Нижний колонтитул 41"/>
          <p:cNvSpPr>
            <a:spLocks noGrp="1"/>
          </p:cNvSpPr>
          <p:nvPr>
            <p:ph type="ftr" sz="quarter" idx="11"/>
          </p:nvPr>
        </p:nvSpPr>
        <p:spPr>
          <a:xfrm>
            <a:off x="5868144" y="260648"/>
            <a:ext cx="3275856" cy="4762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908720"/>
            <a:ext cx="77768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104" y="4005064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404664"/>
            <a:ext cx="259228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Задание №8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429000"/>
            <a:ext cx="259228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Задание №9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98884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/>
              <a:t>Ответ: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51723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smtClean="0"/>
              <a:t>Ответ:</a:t>
            </a:r>
            <a:endParaRPr lang="ru-RU" sz="3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55776" y="1988840"/>
          <a:ext cx="5760640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627784" y="5445224"/>
          <a:ext cx="5760640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49606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7429520" y="2857496"/>
            <a:ext cx="1440160" cy="36004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hlinkClick r:id="" action="ppaction://noaction"/>
              </a:rPr>
              <a:t>подсказка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lastslide" highlightClick="1"/>
          </p:cNvPr>
          <p:cNvSpPr/>
          <p:nvPr/>
        </p:nvSpPr>
        <p:spPr>
          <a:xfrm>
            <a:off x="7596336" y="6309320"/>
            <a:ext cx="1368152" cy="36004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hlinkClick r:id="" action="ppaction://noaction"/>
              </a:rPr>
              <a:t>подсказка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4752528" cy="2606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-571528"/>
            <a:ext cx="8015286" cy="31432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1. На рисунке изображен график производной функции 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ru-RU" sz="2400" dirty="0" smtClean="0">
                <a:solidFill>
                  <a:schemeClr val="tx1"/>
                </a:solidFill>
              </a:rPr>
              <a:t>) , определенной на интервале (-9;8). Найдите количество точек, в которых касательная к графику функции  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ru-RU" sz="2400" dirty="0" smtClean="0">
                <a:solidFill>
                  <a:schemeClr val="tx1"/>
                </a:solidFill>
              </a:rPr>
              <a:t>) параллельна               прямой у=х-7 или совпадает с ней.</a:t>
            </a:r>
            <a:endParaRPr lang="ru-RU" sz="2400" dirty="0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214422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2052" name="Picture 7" descr="MA.E10.B8.88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2285992"/>
            <a:ext cx="7572428" cy="438450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357166"/>
            <a:ext cx="8258204" cy="2567009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/>
              <a:t>2. На рисунке изображен график производной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</a:t>
            </a:r>
            <a:r>
              <a:rPr lang="en-US" sz="2400" dirty="0" smtClean="0"/>
              <a:t>x</a:t>
            </a:r>
            <a:r>
              <a:rPr lang="ru-RU" sz="2400" dirty="0" smtClean="0"/>
              <a:t>) , определенной на интервале(-9;8).. Найдите количество точек, в которых касательная к графику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</a:t>
            </a:r>
            <a:r>
              <a:rPr lang="en-US" sz="2400" dirty="0" smtClean="0"/>
              <a:t>x</a:t>
            </a:r>
            <a:r>
              <a:rPr lang="ru-RU" sz="2400" dirty="0" smtClean="0"/>
              <a:t>)  параллельна прямой  у=-х+8 или совпадает с ней.</a:t>
            </a:r>
          </a:p>
        </p:txBody>
      </p:sp>
      <p:pic>
        <p:nvPicPr>
          <p:cNvPr id="3076" name="Picture 7" descr="MA.E10.B8.90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457" y="2425262"/>
            <a:ext cx="8004924" cy="4432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229600" cy="17287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3. На рисунке изображен график производной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),  определенной на интервале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    (-9;8). В какой точке отрезка  от -5 до -3 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  принимает наименьшее значение .</a:t>
            </a:r>
          </a:p>
        </p:txBody>
      </p:sp>
      <p:pic>
        <p:nvPicPr>
          <p:cNvPr id="4100" name="Picture 13" descr="MA.E10.B8.92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0153" y="2492375"/>
            <a:ext cx="8894140" cy="3865583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75958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4. На рисунке изображен график производной функции </a:t>
            </a:r>
            <a:r>
              <a:rPr lang="en-US" dirty="0" smtClean="0"/>
              <a:t>f</a:t>
            </a:r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) , определенной на интервале (-6;6). В какой точке отрезка от 3 до 5  </a:t>
            </a:r>
            <a:r>
              <a:rPr lang="en-US" dirty="0" smtClean="0"/>
              <a:t>f</a:t>
            </a:r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)   принимает наибольшее 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357158" y="-1000156"/>
            <a:ext cx="8329642" cy="41434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4. На рисунке изображен график производной функции 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ru-RU" sz="2400" dirty="0" smtClean="0">
                <a:solidFill>
                  <a:schemeClr val="tx1"/>
                </a:solidFill>
              </a:rPr>
              <a:t>) , определенной на интервале (-6;6). В какой точке отрезка от 3 до 5  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ru-RU" sz="2400" dirty="0" smtClean="0">
                <a:solidFill>
                  <a:schemeClr val="tx1"/>
                </a:solidFill>
              </a:rPr>
              <a:t>)   принимает наибольшее значение.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5124" name="Picture 7" descr="MA.E10.B8.96_dop/innerimg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2115550"/>
            <a:ext cx="6215106" cy="3963966"/>
          </a:xfrm>
          <a:noFill/>
        </p:spPr>
      </p:pic>
      <p:sp>
        <p:nvSpPr>
          <p:cNvPr id="5125" name="Rectangle 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29600" cy="165576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5. На рисунке изображен график производной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, определенной на интервале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    (-6;6). Найдите точку экстремума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на интервале  (-4;5).</a:t>
            </a:r>
          </a:p>
        </p:txBody>
      </p:sp>
      <p:pic>
        <p:nvPicPr>
          <p:cNvPr id="6148" name="Picture 11" descr="MA.E10.B8.98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2164524"/>
            <a:ext cx="7267320" cy="4635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29600" cy="17272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/>
              <a:t>6. На рисунке изображен график 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</a:t>
            </a:r>
            <a:r>
              <a:rPr lang="en-US" sz="2400" dirty="0" smtClean="0"/>
              <a:t>x</a:t>
            </a:r>
            <a:r>
              <a:rPr lang="ru-RU" sz="2400" dirty="0" smtClean="0"/>
              <a:t>) ,  определенной на интервале (-5;5). Найдите количество точек, в которых касательная к графику функции параллельна прямой у=6.</a:t>
            </a:r>
          </a:p>
        </p:txBody>
      </p:sp>
      <p:pic>
        <p:nvPicPr>
          <p:cNvPr id="7172" name="Picture 11" descr="MA.E10.B8.102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133600"/>
            <a:ext cx="7129462" cy="417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Геометрический </a:t>
            </a:r>
            <a:r>
              <a:rPr lang="ru-RU" i="1" smtClean="0">
                <a:solidFill>
                  <a:srgbClr val="00B050"/>
                </a:solidFill>
              </a:rPr>
              <a:t>смысл </a:t>
            </a:r>
            <a:r>
              <a:rPr lang="ru-RU" i="1" smtClean="0">
                <a:solidFill>
                  <a:srgbClr val="00B050"/>
                </a:solidFill>
              </a:rPr>
              <a:t>производной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dirty="0" smtClean="0"/>
              <a:t>                        </a:t>
            </a:r>
          </a:p>
          <a:p>
            <a:r>
              <a:rPr lang="ru-RU" sz="4800" dirty="0" smtClean="0"/>
              <a:t>                      </a:t>
            </a:r>
          </a:p>
          <a:p>
            <a:r>
              <a:rPr lang="ru-RU" sz="4800" dirty="0" smtClean="0"/>
              <a:t>                    Лейбниц</a:t>
            </a:r>
            <a:endParaRPr lang="ru-RU" sz="4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857364"/>
            <a:ext cx="3971924" cy="45434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Готфрид Вильгельм Лейбниц (1646-1716)</a:t>
            </a:r>
            <a:endParaRPr lang="ru-RU" sz="5400" dirty="0"/>
          </a:p>
        </p:txBody>
      </p:sp>
      <p:pic>
        <p:nvPicPr>
          <p:cNvPr id="5" name="Picture 11" descr="Готфр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250"/>
            <a:ext cx="3219450" cy="5111750"/>
          </a:xfrm>
          <a:prstGeom prst="rect">
            <a:avLst/>
          </a:prstGeom>
          <a:noFill/>
        </p:spPr>
      </p:pic>
      <p:pic>
        <p:nvPicPr>
          <p:cNvPr id="6" name="Picture 11" descr="Готфрид"/>
          <p:cNvPicPr>
            <a:picLocks noChangeAspect="1" noChangeArrowheads="1"/>
          </p:cNvPicPr>
          <p:nvPr/>
        </p:nvPicPr>
        <p:blipFill>
          <a:blip r:embed="rId2" cstate="print"/>
          <a:srcRect r="11766" b="99210"/>
          <a:stretch>
            <a:fillRect/>
          </a:stretch>
        </p:blipFill>
        <p:spPr bwMode="auto">
          <a:xfrm>
            <a:off x="0" y="1857364"/>
            <a:ext cx="3214678" cy="4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29600" cy="16557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/>
              <a:t>7. На рисунке изображен график 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</a:t>
            </a:r>
            <a:r>
              <a:rPr lang="en-US" sz="2400" dirty="0" smtClean="0"/>
              <a:t>x</a:t>
            </a:r>
            <a:r>
              <a:rPr lang="ru-RU" sz="2400" dirty="0" smtClean="0"/>
              <a:t>) , определенной на интервале (-5;5). Определите количество целых точек, в которых производная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</a:t>
            </a:r>
            <a:r>
              <a:rPr lang="en-US" sz="2400" dirty="0" smtClean="0"/>
              <a:t>x</a:t>
            </a:r>
            <a:r>
              <a:rPr lang="ru-RU" sz="2400" dirty="0" smtClean="0"/>
              <a:t>)  отрицательна.</a:t>
            </a:r>
          </a:p>
        </p:txBody>
      </p:sp>
      <p:pic>
        <p:nvPicPr>
          <p:cNvPr id="8196" name="Picture 7" descr="MA.E10.B8.104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060575"/>
            <a:ext cx="7345363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29600" cy="165576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8. На рисунке изображен график производной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, определенной на интервале 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   (-5;5). В какой точке отрезка от -4 до -1 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 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 принимает наименьшее значение.</a:t>
            </a:r>
          </a:p>
        </p:txBody>
      </p:sp>
      <p:pic>
        <p:nvPicPr>
          <p:cNvPr id="9220" name="Picture 7" descr="MA.E10.B8.106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2191638"/>
            <a:ext cx="6000792" cy="429686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29600" cy="165576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9. На рисунке изображен график производной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, определенной на интервале 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   (-5;5). Найдите количество точек экстремума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 на отрезке от -4 до 4.</a:t>
            </a:r>
          </a:p>
        </p:txBody>
      </p:sp>
      <p:pic>
        <p:nvPicPr>
          <p:cNvPr id="10244" name="Picture 7" descr="MA.E10.B8.108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2140485"/>
            <a:ext cx="6429420" cy="460378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29600" cy="16557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10. На рисунке изображен график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, определенной на интервале (-6;8). Определите количество целых точек, в которых производная функции положительна.</a:t>
            </a:r>
          </a:p>
        </p:txBody>
      </p:sp>
      <p:pic>
        <p:nvPicPr>
          <p:cNvPr id="11268" name="Picture 7" descr="task-1/ps/task-1.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2214554"/>
            <a:ext cx="6840537" cy="3744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29600" cy="16557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/>
              <a:t>11. На рисунке изображен график 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</a:t>
            </a:r>
            <a:r>
              <a:rPr lang="en-US" sz="2400" dirty="0" smtClean="0"/>
              <a:t>x</a:t>
            </a:r>
            <a:r>
              <a:rPr lang="ru-RU" sz="2400" dirty="0" smtClean="0"/>
              <a:t>) , определенной на интервале (-5;5) . Определите количество целых точек, в которых производная функции </a:t>
            </a:r>
            <a:r>
              <a:rPr lang="en-US" sz="2400" dirty="0" smtClean="0"/>
              <a:t>f</a:t>
            </a:r>
            <a:r>
              <a:rPr lang="ru-RU" sz="2400" dirty="0" smtClean="0"/>
              <a:t>(</a:t>
            </a:r>
            <a:r>
              <a:rPr lang="en-US" sz="2400" dirty="0" smtClean="0"/>
              <a:t>x</a:t>
            </a:r>
            <a:r>
              <a:rPr lang="ru-RU" sz="2400" dirty="0" smtClean="0"/>
              <a:t>)  отрицательна.</a:t>
            </a:r>
          </a:p>
        </p:txBody>
      </p:sp>
      <p:pic>
        <p:nvPicPr>
          <p:cNvPr id="12292" name="Picture 11" descr="MA.E10.B8.104_dop/inner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2142842"/>
            <a:ext cx="6572296" cy="454900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29600" cy="16557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12. На рисунке изображен график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, определенной на интервале (-2;12). Найдите сумму точек экстремума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.</a:t>
            </a:r>
          </a:p>
        </p:txBody>
      </p:sp>
      <p:pic>
        <p:nvPicPr>
          <p:cNvPr id="13316" name="Picture 7" descr="task-3/ps/task-3.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060575"/>
            <a:ext cx="7775575" cy="3960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229600" cy="18002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dirty="0" smtClean="0"/>
              <a:t>13. На рисунке изображен график производной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, определенной на интервале (-8;3). В какой точке отрезка от -3 до 2 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принимает наибольшее значение.</a:t>
            </a:r>
          </a:p>
        </p:txBody>
      </p:sp>
      <p:pic>
        <p:nvPicPr>
          <p:cNvPr id="14340" name="Picture 5" descr="task-4/ps/task-4.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205038"/>
            <a:ext cx="6048375" cy="3960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29600" cy="172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800" dirty="0" smtClean="0"/>
              <a:t>14. На рисунке изображен график производной функции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, определенной на интервале (-8;4). В какой точке отрезка  от -7 до -3  </a:t>
            </a:r>
            <a:r>
              <a:rPr lang="en-US" sz="2800" dirty="0" smtClean="0"/>
              <a:t>f</a:t>
            </a:r>
            <a:r>
              <a:rPr lang="ru-RU" sz="2800" dirty="0" smtClean="0"/>
              <a:t>(</a:t>
            </a:r>
            <a:r>
              <a:rPr lang="en-US" sz="2800" dirty="0" smtClean="0"/>
              <a:t>x</a:t>
            </a:r>
            <a:r>
              <a:rPr lang="ru-RU" sz="2800" dirty="0" smtClean="0"/>
              <a:t>) принимает наименьшее значение.</a:t>
            </a:r>
          </a:p>
        </p:txBody>
      </p:sp>
      <p:pic>
        <p:nvPicPr>
          <p:cNvPr id="15364" name="Picture 10" descr="task-4/ps/task-4.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133600"/>
            <a:ext cx="6408737" cy="3887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428652"/>
            <a:ext cx="8686800" cy="350046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92D050"/>
                </a:solidFill>
              </a:rPr>
              <a:t> </a:t>
            </a:r>
            <a:r>
              <a:rPr lang="ru-RU" sz="3100" i="1" dirty="0" smtClean="0">
                <a:solidFill>
                  <a:srgbClr val="92D050"/>
                </a:solidFill>
              </a:rPr>
              <a:t>Рано или поздно всякая  математическая</a:t>
            </a:r>
            <a:r>
              <a:rPr lang="ru-RU" sz="3100" dirty="0" smtClean="0">
                <a:solidFill>
                  <a:srgbClr val="92D050"/>
                </a:solidFill>
              </a:rPr>
              <a:t/>
            </a:r>
            <a:br>
              <a:rPr lang="ru-RU" sz="3100" dirty="0" smtClean="0">
                <a:solidFill>
                  <a:srgbClr val="92D050"/>
                </a:solidFill>
              </a:rPr>
            </a:br>
            <a:r>
              <a:rPr lang="ru-RU" sz="3100" i="1" dirty="0" smtClean="0">
                <a:solidFill>
                  <a:srgbClr val="92D050"/>
                </a:solidFill>
              </a:rPr>
              <a:t>идея находит применение в том или ином  деле. </a:t>
            </a:r>
            <a:r>
              <a:rPr lang="ru-RU" sz="3100" dirty="0" smtClean="0">
                <a:solidFill>
                  <a:srgbClr val="92D050"/>
                </a:solidFill>
              </a:rPr>
              <a:t/>
            </a:r>
            <a:br>
              <a:rPr lang="ru-RU" sz="3100" dirty="0" smtClean="0">
                <a:solidFill>
                  <a:srgbClr val="92D050"/>
                </a:solidFill>
              </a:rPr>
            </a:br>
            <a:r>
              <a:rPr lang="ru-RU" sz="3100" i="1" dirty="0" smtClean="0">
                <a:solidFill>
                  <a:srgbClr val="92D050"/>
                </a:solidFill>
              </a:rPr>
              <a:t>А. Н. Крылов </a:t>
            </a:r>
            <a:endParaRPr lang="ru-RU" sz="3100" dirty="0">
              <a:solidFill>
                <a:srgbClr val="92D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11" descr="Готфрид"/>
          <p:cNvPicPr>
            <a:picLocks noChangeAspect="1" noChangeArrowheads="1"/>
          </p:cNvPicPr>
          <p:nvPr/>
        </p:nvPicPr>
        <p:blipFill>
          <a:blip r:embed="rId2" cstate="print"/>
          <a:srcRect t="5726" r="3635" b="19841"/>
          <a:stretch>
            <a:fillRect/>
          </a:stretch>
        </p:blipFill>
        <p:spPr bwMode="auto">
          <a:xfrm>
            <a:off x="642910" y="2905996"/>
            <a:ext cx="3222404" cy="39520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10" descr="Сэр Исаак Ньютон. Портрет работы Готфрида Кнеллера. Изображение Wikimedia Commons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692" t="7180" r="4616"/>
          <a:stretch>
            <a:fillRect/>
          </a:stretch>
        </p:blipFill>
        <p:spPr bwMode="auto">
          <a:xfrm>
            <a:off x="5072066" y="3625454"/>
            <a:ext cx="4071934" cy="3232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868" y="1000108"/>
            <a:ext cx="5116512" cy="4865688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3500430" y="3429000"/>
            <a:ext cx="528641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643306" y="3429000"/>
            <a:ext cx="485778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607851" y="2750339"/>
            <a:ext cx="4071966" cy="21431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3821901" y="2678901"/>
            <a:ext cx="4071966" cy="21431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4893471" y="2678901"/>
            <a:ext cx="4071966" cy="21431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>
          <a:xfrm rot="10800000">
            <a:off x="4000496" y="2143116"/>
            <a:ext cx="4258745" cy="2607303"/>
          </a:xfrm>
          <a:custGeom>
            <a:avLst/>
            <a:gdLst>
              <a:gd name="connsiteX0" fmla="*/ 0 w 3902927"/>
              <a:gd name="connsiteY0" fmla="*/ 2297151 h 2553629"/>
              <a:gd name="connsiteX1" fmla="*/ 959005 w 3902927"/>
              <a:gd name="connsiteY1" fmla="*/ 434897 h 2553629"/>
              <a:gd name="connsiteX2" fmla="*/ 1405054 w 3902927"/>
              <a:gd name="connsiteY2" fmla="*/ 2152185 h 2553629"/>
              <a:gd name="connsiteX3" fmla="*/ 2977376 w 3902927"/>
              <a:gd name="connsiteY3" fmla="*/ 66907 h 2553629"/>
              <a:gd name="connsiteX4" fmla="*/ 3902927 w 3902927"/>
              <a:gd name="connsiteY4" fmla="*/ 2553629 h 2553629"/>
              <a:gd name="connsiteX5" fmla="*/ 3902927 w 3902927"/>
              <a:gd name="connsiteY5" fmla="*/ 2553629 h 255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927" h="2553629">
                <a:moveTo>
                  <a:pt x="0" y="2297151"/>
                </a:moveTo>
                <a:cubicBezTo>
                  <a:pt x="362414" y="1378104"/>
                  <a:pt x="724829" y="459058"/>
                  <a:pt x="959005" y="434897"/>
                </a:cubicBezTo>
                <a:cubicBezTo>
                  <a:pt x="1193181" y="410736"/>
                  <a:pt x="1068659" y="2213517"/>
                  <a:pt x="1405054" y="2152185"/>
                </a:cubicBezTo>
                <a:cubicBezTo>
                  <a:pt x="1741449" y="2090853"/>
                  <a:pt x="2561064" y="0"/>
                  <a:pt x="2977376" y="66907"/>
                </a:cubicBezTo>
                <a:cubicBezTo>
                  <a:pt x="3393688" y="133814"/>
                  <a:pt x="3902927" y="2553629"/>
                  <a:pt x="3902927" y="2553629"/>
                </a:cubicBezTo>
                <a:lnTo>
                  <a:pt x="3902927" y="2553629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3" action="ppaction://hlinksldjump"/>
          </p:cNvPr>
          <p:cNvSpPr/>
          <p:nvPr/>
        </p:nvSpPr>
        <p:spPr>
          <a:xfrm>
            <a:off x="251520" y="6143620"/>
            <a:ext cx="114300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Дуга 47"/>
          <p:cNvSpPr/>
          <p:nvPr/>
        </p:nvSpPr>
        <p:spPr>
          <a:xfrm>
            <a:off x="592932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>
            <a:off x="700089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>
            <a:off x="771527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323528" y="836712"/>
          <a:ext cx="3000396" cy="928694"/>
        </p:xfrm>
        <a:graphic>
          <a:graphicData uri="http://schemas.openxmlformats.org/presentationml/2006/ole">
            <p:oleObj spid="_x0000_s9218" name="Формула" r:id="rId4" imgW="965160" imgH="228600" progId="Equation.3">
              <p:embed/>
            </p:oleObj>
          </a:graphicData>
        </a:graphic>
      </p:graphicFrame>
      <p:sp>
        <p:nvSpPr>
          <p:cNvPr id="44" name="Стрелка вниз 43"/>
          <p:cNvSpPr/>
          <p:nvPr/>
        </p:nvSpPr>
        <p:spPr>
          <a:xfrm>
            <a:off x="7786710" y="857232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6072198" y="0"/>
          <a:ext cx="2825750" cy="869950"/>
        </p:xfrm>
        <a:graphic>
          <a:graphicData uri="http://schemas.openxmlformats.org/presentationml/2006/ole">
            <p:oleObj spid="_x0000_s9219" name="Формула" r:id="rId6" imgW="647640" imgH="203040" progId="Equation.3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4857752" y="5857892"/>
          <a:ext cx="2881312" cy="869950"/>
        </p:xfrm>
        <a:graphic>
          <a:graphicData uri="http://schemas.openxmlformats.org/presentationml/2006/ole">
            <p:oleObj spid="_x0000_s9220" name="Формула" r:id="rId7" imgW="660240" imgH="203040" progId="Equation.3">
              <p:embed/>
            </p:oleObj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3571868" y="1071546"/>
          <a:ext cx="2016125" cy="700087"/>
        </p:xfrm>
        <a:graphic>
          <a:graphicData uri="http://schemas.openxmlformats.org/presentationml/2006/ole">
            <p:oleObj spid="_x0000_s9221" name="Формула" r:id="rId8" imgW="583920" imgH="20304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23528" y="116632"/>
            <a:ext cx="4176464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Угловые коэффициенты параллельных прямых равны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>
          <a:xfrm>
            <a:off x="1907704" y="6305550"/>
            <a:ext cx="6702896" cy="4762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49" grpId="0" animBg="1"/>
      <p:bldP spid="50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 Механический смысл производной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Picture 10" descr="Сэр Исаак Ньютон. Портрет работы Готфрида Кнеллера. Изображение Wikimedia Commons.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305" y="2571744"/>
            <a:ext cx="4130183" cy="3500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3357562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Исаак Ньютон</a:t>
            </a:r>
          </a:p>
          <a:p>
            <a:r>
              <a:rPr lang="ru-RU" sz="3600" b="1" i="1" dirty="0" smtClean="0"/>
              <a:t> (1643 – 1727)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60648"/>
            <a:ext cx="749808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776864" cy="6264696"/>
          </a:xfrm>
          <a:solidFill>
            <a:srgbClr val="92D050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Так как касательная параллельна прямой </a:t>
            </a:r>
            <a:r>
              <a:rPr lang="en-US" sz="2800" i="1" dirty="0" smtClean="0">
                <a:solidFill>
                  <a:schemeClr val="tx1"/>
                </a:solidFill>
              </a:rPr>
              <a:t>y=8x+11</a:t>
            </a:r>
            <a:r>
              <a:rPr lang="ru-RU" sz="2800" i="1" dirty="0" smtClean="0">
                <a:solidFill>
                  <a:schemeClr val="tx1"/>
                </a:solidFill>
              </a:rPr>
              <a:t>, то их угловые коэффициенты совпадают, т.е. угловой коэффициент касательной равен восьми </a:t>
            </a:r>
            <a:r>
              <a:rPr lang="en-US" sz="2800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smtClean="0">
                <a:solidFill>
                  <a:srgbClr val="C00000"/>
                </a:solidFill>
              </a:rPr>
              <a:t>k = 8</a:t>
            </a:r>
            <a:r>
              <a:rPr lang="ru-RU" sz="4000" b="1" i="1" dirty="0" smtClean="0">
                <a:solidFill>
                  <a:srgbClr val="C00000"/>
                </a:solidFill>
              </a:rPr>
              <a:t>.</a:t>
            </a:r>
            <a:endParaRPr lang="en-US" sz="4000" b="1" i="1" dirty="0" smtClean="0">
              <a:solidFill>
                <a:srgbClr val="C00000"/>
              </a:solidFill>
            </a:endParaRPr>
          </a:p>
          <a:p>
            <a:endParaRPr lang="en-US" sz="2800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   x</a:t>
            </a:r>
            <a:r>
              <a:rPr lang="en-US" dirty="0" smtClean="0">
                <a:solidFill>
                  <a:srgbClr val="C00000"/>
                </a:solidFill>
              </a:rPr>
              <a:t>o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абсцисса искомой  точки  касания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2123728" y="2996952"/>
          <a:ext cx="4541838" cy="979488"/>
        </p:xfrm>
        <a:graphic>
          <a:graphicData uri="http://schemas.openxmlformats.org/presentationml/2006/ole">
            <p:oleObj spid="_x0000_s10242" name="Формула" r:id="rId4" imgW="1041120" imgH="228600" progId="Equation.3">
              <p:embed/>
            </p:oleObj>
          </a:graphicData>
        </a:graphic>
      </p:graphicFrame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596336" y="5517232"/>
            <a:ext cx="1008112" cy="648072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67744" y="6525344"/>
            <a:ext cx="6342856" cy="25645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80920" cy="6336704"/>
          </a:xfrm>
          <a:solidFill>
            <a:srgbClr val="B0F8A6"/>
          </a:solid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В результате решения будут найдены абсциссы двух  точек касания, которые принадлежат графику данной функции.  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Но только одна из этих  точек  принадлежит  касательной    у = -4х-11, чтобы определить какая, нужно найденные  абсциссы  подставить в оба из данных уравнений. Должны получиться верные равенства.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519772" y="4833156"/>
            <a:ext cx="295232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763688" y="4149080"/>
            <a:ext cx="36004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83768" y="3429000"/>
            <a:ext cx="2376264" cy="2160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3645024"/>
            <a:ext cx="2880320" cy="266429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07904" y="32849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6165304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 = -4х-11</a:t>
            </a:r>
            <a:endParaRPr lang="ru-RU" b="1" dirty="0"/>
          </a:p>
        </p:txBody>
      </p:sp>
      <p:sp>
        <p:nvSpPr>
          <p:cNvPr id="22" name="Дуга 21"/>
          <p:cNvSpPr/>
          <p:nvPr/>
        </p:nvSpPr>
        <p:spPr>
          <a:xfrm rot="737951">
            <a:off x="2751746" y="3978974"/>
            <a:ext cx="676765" cy="240899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979539">
            <a:off x="1430972" y="3970948"/>
            <a:ext cx="810856" cy="201622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2130357" y="3518171"/>
            <a:ext cx="1926077" cy="2182238"/>
          </a:xfrm>
          <a:custGeom>
            <a:avLst/>
            <a:gdLst>
              <a:gd name="connsiteX0" fmla="*/ 0 w 1926077"/>
              <a:gd name="connsiteY0" fmla="*/ 1394297 h 2182238"/>
              <a:gd name="connsiteX1" fmla="*/ 398834 w 1926077"/>
              <a:gd name="connsiteY1" fmla="*/ 119974 h 2182238"/>
              <a:gd name="connsiteX2" fmla="*/ 943583 w 1926077"/>
              <a:gd name="connsiteY2" fmla="*/ 674450 h 2182238"/>
              <a:gd name="connsiteX3" fmla="*/ 1157592 w 1926077"/>
              <a:gd name="connsiteY3" fmla="*/ 1637489 h 2182238"/>
              <a:gd name="connsiteX4" fmla="*/ 1692613 w 1926077"/>
              <a:gd name="connsiteY4" fmla="*/ 2065506 h 2182238"/>
              <a:gd name="connsiteX5" fmla="*/ 1926077 w 1926077"/>
              <a:gd name="connsiteY5" fmla="*/ 937097 h 2182238"/>
              <a:gd name="connsiteX6" fmla="*/ 1926077 w 1926077"/>
              <a:gd name="connsiteY6" fmla="*/ 937097 h 2182238"/>
              <a:gd name="connsiteX7" fmla="*/ 1926077 w 1926077"/>
              <a:gd name="connsiteY7" fmla="*/ 888459 h 218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077" h="2182238">
                <a:moveTo>
                  <a:pt x="0" y="1394297"/>
                </a:moveTo>
                <a:cubicBezTo>
                  <a:pt x="120785" y="817122"/>
                  <a:pt x="241570" y="239948"/>
                  <a:pt x="398834" y="119974"/>
                </a:cubicBezTo>
                <a:cubicBezTo>
                  <a:pt x="556098" y="0"/>
                  <a:pt x="817123" y="421531"/>
                  <a:pt x="943583" y="674450"/>
                </a:cubicBezTo>
                <a:cubicBezTo>
                  <a:pt x="1070043" y="927369"/>
                  <a:pt x="1032754" y="1405646"/>
                  <a:pt x="1157592" y="1637489"/>
                </a:cubicBezTo>
                <a:cubicBezTo>
                  <a:pt x="1282430" y="1869332"/>
                  <a:pt x="1564532" y="2182238"/>
                  <a:pt x="1692613" y="2065506"/>
                </a:cubicBezTo>
                <a:cubicBezTo>
                  <a:pt x="1820694" y="1948774"/>
                  <a:pt x="1926077" y="937097"/>
                  <a:pt x="1926077" y="937097"/>
                </a:cubicBezTo>
                <a:lnTo>
                  <a:pt x="1926077" y="937097"/>
                </a:lnTo>
                <a:lnTo>
                  <a:pt x="1926077" y="888459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V="1">
            <a:off x="3419872" y="53732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V="1">
            <a:off x="269979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зад 26">
            <a:hlinkClick r:id="rId3" action="ppaction://hlinksldjump" highlightClick="1"/>
          </p:cNvPr>
          <p:cNvSpPr/>
          <p:nvPr/>
        </p:nvSpPr>
        <p:spPr>
          <a:xfrm>
            <a:off x="7380312" y="5733256"/>
            <a:ext cx="1296144" cy="72008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2500298" y="5857892"/>
            <a:ext cx="3395666" cy="10001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0" y="457200"/>
          <a:ext cx="657225" cy="200025"/>
        </p:xfrm>
        <a:graphic>
          <a:graphicData uri="http://schemas.openxmlformats.org/presentationml/2006/ole">
            <p:oleObj spid="_x0000_s47112" name="Формула" r:id="rId3" imgW="660113" imgH="203112" progId="Equation.3">
              <p:embed/>
            </p:oleObj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0" y="657225"/>
          <a:ext cx="714375" cy="238125"/>
        </p:xfrm>
        <a:graphic>
          <a:graphicData uri="http://schemas.openxmlformats.org/presentationml/2006/ole">
            <p:oleObj spid="_x0000_s47111" name="Формула" r:id="rId4" imgW="710891" imgH="241195" progId="Equation.3">
              <p:embed/>
            </p:oleObj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0" y="1352550"/>
          <a:ext cx="1514475" cy="228600"/>
        </p:xfrm>
        <a:graphic>
          <a:graphicData uri="http://schemas.openxmlformats.org/presentationml/2006/ole">
            <p:oleObj spid="_x0000_s47110" name="Формула" r:id="rId5" imgW="1511300" imgH="228600" progId="Equation.3">
              <p:embed/>
            </p:oleObj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0" y="1581150"/>
          <a:ext cx="942975" cy="219075"/>
        </p:xfrm>
        <a:graphic>
          <a:graphicData uri="http://schemas.openxmlformats.org/presentationml/2006/ole">
            <p:oleObj spid="_x0000_s47109" name="Формула" r:id="rId6" imgW="939392" imgH="215806" progId="Equation.3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0" y="2257425"/>
          <a:ext cx="800100" cy="238125"/>
        </p:xfrm>
        <a:graphic>
          <a:graphicData uri="http://schemas.openxmlformats.org/presentationml/2006/ole">
            <p:oleObj spid="_x0000_s47108" name="Формула" r:id="rId7" imgW="799753" imgH="241195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0" y="2495550"/>
          <a:ext cx="771525" cy="200025"/>
        </p:xfrm>
        <a:graphic>
          <a:graphicData uri="http://schemas.openxmlformats.org/presentationml/2006/ole">
            <p:oleObj spid="_x0000_s47107" name="Формула" r:id="rId8" imgW="774364" imgH="203112" progId="Equation.3">
              <p:embed/>
            </p:oleObj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3152775"/>
          <a:ext cx="676275" cy="200025"/>
        </p:xfrm>
        <a:graphic>
          <a:graphicData uri="http://schemas.openxmlformats.org/presentationml/2006/ole">
            <p:oleObj spid="_x0000_s47106" name="Формула" r:id="rId9" imgW="672808" imgH="203112" progId="Equation.3">
              <p:embed/>
            </p:oleObj>
          </a:graphicData>
        </a:graphic>
      </p:graphicFrame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0" y="3352800"/>
          <a:ext cx="847725" cy="238125"/>
        </p:xfrm>
        <a:graphic>
          <a:graphicData uri="http://schemas.openxmlformats.org/presentationml/2006/ole">
            <p:oleObj spid="_x0000_s47105" name="Формула" r:id="rId10" imgW="850531" imgH="241195" progId="Equation.3">
              <p:embed/>
            </p:oleObj>
          </a:graphicData>
        </a:graphic>
      </p:graphicFrame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Найти производные функций: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2695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071538" y="3929066"/>
            <a:ext cx="5072098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357158" y="2786058"/>
            <a:ext cx="428628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1357290" y="1785926"/>
            <a:ext cx="3714776" cy="2193920"/>
          </a:xfrm>
          <a:custGeom>
            <a:avLst/>
            <a:gdLst>
              <a:gd name="connsiteX0" fmla="*/ 0 w 2962275"/>
              <a:gd name="connsiteY0" fmla="*/ 962025 h 2836862"/>
              <a:gd name="connsiteX1" fmla="*/ 752475 w 2962275"/>
              <a:gd name="connsiteY1" fmla="*/ 2676525 h 2836862"/>
              <a:gd name="connsiteX2" fmla="*/ 2962275 w 2962275"/>
              <a:gd name="connsiteY2" fmla="*/ 0 h 283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2275" h="2836862">
                <a:moveTo>
                  <a:pt x="0" y="962025"/>
                </a:moveTo>
                <a:cubicBezTo>
                  <a:pt x="129381" y="1899443"/>
                  <a:pt x="258763" y="2836862"/>
                  <a:pt x="752475" y="2676525"/>
                </a:cubicBezTo>
                <a:cubicBezTo>
                  <a:pt x="1246187" y="2516188"/>
                  <a:pt x="2104231" y="1258094"/>
                  <a:pt x="2962275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071670" y="2071678"/>
            <a:ext cx="2857520" cy="228601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357554" y="3143248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00298" y="3286124"/>
            <a:ext cx="928694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4"/>
          </p:cNvCxnSpPr>
          <p:nvPr/>
        </p:nvCxnSpPr>
        <p:spPr>
          <a:xfrm rot="5400000">
            <a:off x="3117983" y="3597133"/>
            <a:ext cx="622018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>
            <a:off x="2643174" y="3643314"/>
            <a:ext cx="571504" cy="642942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857884" y="40719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70" y="6429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0298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339271">
            <a:off x="3584630" y="2537595"/>
            <a:ext cx="191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касательная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3214678" y="3929066"/>
          <a:ext cx="428628" cy="500066"/>
        </p:xfrm>
        <a:graphic>
          <a:graphicData uri="http://schemas.openxmlformats.org/presentationml/2006/ole">
            <p:oleObj spid="_x0000_s1026" name="Формула" r:id="rId3" imgW="164880" imgH="2286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71802" y="335756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6314" y="428604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угловой коэффициент прямой (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касательной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3608" y="4797152"/>
            <a:ext cx="7785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Геометрический смысл производной: значение производной функции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точке с абсциссой         равно  угловому  коэффициенту  касательной к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графику функции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y = f(x)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в точке  (     ;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f(     ) 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т.е.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148064" y="5805264"/>
          <a:ext cx="3744416" cy="792088"/>
        </p:xfrm>
        <a:graphic>
          <a:graphicData uri="http://schemas.openxmlformats.org/presentationml/2006/ole">
            <p:oleObj spid="_x0000_s1027" name="Формула" r:id="rId4" imgW="1041120" imgH="228600" progId="Equation.3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28596" y="607220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Поскольку                          , то верно равенство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1475656" y="5949280"/>
          <a:ext cx="1428750" cy="584200"/>
        </p:xfrm>
        <a:graphic>
          <a:graphicData uri="http://schemas.openxmlformats.org/presentationml/2006/ole">
            <p:oleObj spid="_x0000_s1028" name="Формула" r:id="rId5" imgW="507960" imgH="203040" progId="Equation.3">
              <p:embed/>
            </p:oleObj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6357950" y="5357826"/>
          <a:ext cx="1224136" cy="360039"/>
        </p:xfrm>
        <a:graphic>
          <a:graphicData uri="http://schemas.openxmlformats.org/presentationml/2006/ole">
            <p:oleObj spid="_x0000_s1029" name="Формула" r:id="rId6" imgW="660240" imgH="228600" progId="Equation.3">
              <p:embed/>
            </p:oleObj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2500298" y="1500174"/>
          <a:ext cx="2071687" cy="712788"/>
        </p:xfrm>
        <a:graphic>
          <a:graphicData uri="http://schemas.openxmlformats.org/presentationml/2006/ole">
            <p:oleObj spid="_x0000_s1030" name="Формула" r:id="rId7" imgW="583947" imgH="203112" progId="Equation.3">
              <p:embed/>
            </p:oleObj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4714876" y="2786058"/>
          <a:ext cx="2019300" cy="600075"/>
        </p:xfrm>
        <a:graphic>
          <a:graphicData uri="http://schemas.openxmlformats.org/presentationml/2006/ole">
            <p:oleObj spid="_x0000_s1031" name="Формула" r:id="rId8" imgW="672840" imgH="203040" progId="Equation.3">
              <p:embed/>
            </p:oleObj>
          </a:graphicData>
        </a:graphic>
      </p:graphicFrame>
      <p:graphicFrame>
        <p:nvGraphicFramePr>
          <p:cNvPr id="14358" name="Object 22"/>
          <p:cNvGraphicFramePr>
            <a:graphicFrameLocks noChangeAspect="1"/>
          </p:cNvGraphicFramePr>
          <p:nvPr/>
        </p:nvGraphicFramePr>
        <p:xfrm>
          <a:off x="3275856" y="5013176"/>
          <a:ext cx="288925" cy="482600"/>
        </p:xfrm>
        <a:graphic>
          <a:graphicData uri="http://schemas.openxmlformats.org/presentationml/2006/ole">
            <p:oleObj spid="_x0000_s1032" name="Формула" r:id="rId9" imgW="164880" imgH="22860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716016" y="5301208"/>
          <a:ext cx="288925" cy="482600"/>
        </p:xfrm>
        <a:graphic>
          <a:graphicData uri="http://schemas.openxmlformats.org/presentationml/2006/ole">
            <p:oleObj spid="_x0000_s1033" name="Формула" r:id="rId10" imgW="164880" imgH="228600" progId="Equation.3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5292080" y="5301208"/>
          <a:ext cx="288925" cy="481807"/>
        </p:xfrm>
        <a:graphic>
          <a:graphicData uri="http://schemas.openxmlformats.org/presentationml/2006/ole">
            <p:oleObj spid="_x0000_s1034" name="Формула" r:id="rId11" imgW="164880" imgH="228600" progId="Equation.3">
              <p:embed/>
            </p:oleObj>
          </a:graphicData>
        </a:graphic>
      </p:graphicFrame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5328592" cy="4762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/>
      <p:bldP spid="29" grpId="0"/>
      <p:bldP spid="29" grpId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6632"/>
            <a:ext cx="802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Острый или тупой угол образует касательная к графику функции в точке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₀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 положительной полуосью Ох?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4725144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Чему равен тангенс угла наклона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касательной к графику функции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y = x² + 2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₀ = -1?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395536" y="1844824"/>
          <a:ext cx="3932238" cy="1033462"/>
        </p:xfrm>
        <a:graphic>
          <a:graphicData uri="http://schemas.openxmlformats.org/presentationml/2006/ole">
            <p:oleObj spid="_x0000_s2050" name="Формула" r:id="rId3" imgW="901440" imgH="241200" progId="Equation.3">
              <p:embed/>
            </p:oleObj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2267744" y="2780928"/>
          <a:ext cx="5040312" cy="1033463"/>
        </p:xfrm>
        <a:graphic>
          <a:graphicData uri="http://schemas.openxmlformats.org/presentationml/2006/ole">
            <p:oleObj spid="_x0000_s2051" name="Формула" r:id="rId4" imgW="1155600" imgH="241200" progId="Equation.3">
              <p:embed/>
            </p:oleObj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3707904" y="3717032"/>
          <a:ext cx="5205412" cy="1033463"/>
        </p:xfrm>
        <a:graphic>
          <a:graphicData uri="http://schemas.openxmlformats.org/presentationml/2006/ole">
            <p:oleObj spid="_x0000_s2052" name="Формула" r:id="rId5" imgW="1193760" imgH="241200" progId="Equation.3">
              <p:embed/>
            </p:oleObj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3429000" cy="4762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8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8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19672" y="908720"/>
            <a:ext cx="5116512" cy="486568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70" y="20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1643042" y="3357562"/>
            <a:ext cx="5286412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1821637" y="3393281"/>
            <a:ext cx="4786346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14810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214810" y="3357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30003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8" name="Дуга 37"/>
          <p:cNvSpPr/>
          <p:nvPr/>
        </p:nvSpPr>
        <p:spPr>
          <a:xfrm rot="11628146">
            <a:off x="3588238" y="460069"/>
            <a:ext cx="4298821" cy="3651894"/>
          </a:xfrm>
          <a:prstGeom prst="arc">
            <a:avLst>
              <a:gd name="adj1" fmla="val 16200000"/>
              <a:gd name="adj2" fmla="val 28213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857356" y="2000240"/>
            <a:ext cx="3857652" cy="200026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643306" y="2857496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143372" y="3714752"/>
            <a:ext cx="142876" cy="11715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275856" y="2060848"/>
            <a:ext cx="72008" cy="14401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44" idx="1"/>
          </p:cNvCxnSpPr>
          <p:nvPr/>
        </p:nvCxnSpPr>
        <p:spPr>
          <a:xfrm rot="16200000" flipH="1" flipV="1">
            <a:off x="2450354" y="2917084"/>
            <a:ext cx="1671193" cy="9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275856" y="3789040"/>
            <a:ext cx="86751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57488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3059832" y="2204864"/>
            <a:ext cx="204054" cy="1573916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Левая фигурная скобка 53"/>
          <p:cNvSpPr/>
          <p:nvPr/>
        </p:nvSpPr>
        <p:spPr>
          <a:xfrm rot="16200000">
            <a:off x="3638461" y="3570451"/>
            <a:ext cx="210894" cy="792088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643306" y="41433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Дуга 58"/>
          <p:cNvSpPr/>
          <p:nvPr/>
        </p:nvSpPr>
        <p:spPr>
          <a:xfrm rot="14748305">
            <a:off x="3998623" y="3505417"/>
            <a:ext cx="428628" cy="500066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5616311">
            <a:off x="3679986" y="3154878"/>
            <a:ext cx="437831" cy="312504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3428992" y="3071810"/>
          <a:ext cx="422928" cy="282576"/>
        </p:xfrm>
        <a:graphic>
          <a:graphicData uri="http://schemas.openxmlformats.org/presentationml/2006/ole">
            <p:oleObj spid="_x0000_s3074" name="Формула" r:id="rId3" imgW="152280" imgH="13968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643306" y="3500438"/>
          <a:ext cx="357188" cy="282575"/>
        </p:xfrm>
        <a:graphic>
          <a:graphicData uri="http://schemas.openxmlformats.org/presentationml/2006/ole">
            <p:oleObj spid="_x0000_s3075" name="Формула" r:id="rId4" imgW="152280" imgH="139680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043608" y="188640"/>
            <a:ext cx="259878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№1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52120" y="-99392"/>
            <a:ext cx="3491880" cy="33239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функции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касательная  к этому графику, проведённая в точке с абсциссой -1. Найдите значение производной функции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₀ = -1.</a:t>
            </a: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процесс 64">
            <a:hlinkClick r:id="rId5" action="ppaction://hlinksldjump"/>
          </p:cNvPr>
          <p:cNvSpPr/>
          <p:nvPr/>
        </p:nvSpPr>
        <p:spPr>
          <a:xfrm>
            <a:off x="7092280" y="5357826"/>
            <a:ext cx="1837438" cy="428628"/>
          </a:xfrm>
          <a:prstGeom prst="flowChartProcess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6724EC"/>
              </a:solidFill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28596" y="5857892"/>
          <a:ext cx="2454275" cy="693738"/>
        </p:xfrm>
        <a:graphic>
          <a:graphicData uri="http://schemas.openxmlformats.org/presentationml/2006/ole">
            <p:oleObj spid="_x0000_s3076" name="Формула" r:id="rId6" imgW="812520" imgH="22860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786182" y="5786454"/>
          <a:ext cx="1609725" cy="1071546"/>
        </p:xfrm>
        <a:graphic>
          <a:graphicData uri="http://schemas.openxmlformats.org/presentationml/2006/ole">
            <p:oleObj spid="_x0000_s3077" name="Формула" r:id="rId7" imgW="533160" imgH="3934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072198" y="5857892"/>
          <a:ext cx="2222500" cy="693738"/>
        </p:xfrm>
        <a:graphic>
          <a:graphicData uri="http://schemas.openxmlformats.org/presentationml/2006/ole">
            <p:oleObj spid="_x0000_s3078" name="Формула" r:id="rId8" imgW="736560" imgH="228600" progId="Equation.3">
              <p:embed/>
            </p:oleObj>
          </a:graphicData>
        </a:graphic>
      </p:graphicFrame>
      <p:sp>
        <p:nvSpPr>
          <p:cNvPr id="64" name="Овал 63"/>
          <p:cNvSpPr/>
          <p:nvPr/>
        </p:nvSpPr>
        <p:spPr>
          <a:xfrm>
            <a:off x="2771800" y="126876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429124" y="442913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1331640" y="2996952"/>
            <a:ext cx="316835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28926" y="4536290"/>
            <a:ext cx="1643074" cy="3571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Дуга 74"/>
          <p:cNvSpPr/>
          <p:nvPr/>
        </p:nvSpPr>
        <p:spPr>
          <a:xfrm rot="14748305">
            <a:off x="4336111" y="4223555"/>
            <a:ext cx="495015" cy="512711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фигурная скобка 62"/>
          <p:cNvSpPr/>
          <p:nvPr/>
        </p:nvSpPr>
        <p:spPr>
          <a:xfrm>
            <a:off x="2500298" y="1428736"/>
            <a:ext cx="298323" cy="3143272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фигурная скобка 66"/>
          <p:cNvSpPr/>
          <p:nvPr/>
        </p:nvSpPr>
        <p:spPr>
          <a:xfrm rot="16200000">
            <a:off x="3565029" y="4075931"/>
            <a:ext cx="285753" cy="1584177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643306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00232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429256" y="3714752"/>
          <a:ext cx="3603626" cy="615950"/>
        </p:xfrm>
        <a:graphic>
          <a:graphicData uri="http://schemas.openxmlformats.org/presentationml/2006/ole">
            <p:oleObj spid="_x0000_s3079" name="Формула" r:id="rId9" imgW="1193760" imgH="203040" progId="Equation.3">
              <p:embed/>
            </p:oleObj>
          </a:graphicData>
        </a:graphic>
      </p:graphicFrame>
      <p:sp>
        <p:nvSpPr>
          <p:cNvPr id="71" name="Нижний колонтитул 70"/>
          <p:cNvSpPr>
            <a:spLocks noGrp="1"/>
          </p:cNvSpPr>
          <p:nvPr>
            <p:ph type="ftr" sz="quarter" idx="11"/>
          </p:nvPr>
        </p:nvSpPr>
        <p:spPr>
          <a:xfrm>
            <a:off x="251520" y="6381750"/>
            <a:ext cx="6198840" cy="47625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2" grpId="0"/>
      <p:bldP spid="53" grpId="0" animBg="1"/>
      <p:bldP spid="54" grpId="0" animBg="1"/>
      <p:bldP spid="55" grpId="0"/>
      <p:bldP spid="59" grpId="0" animBg="1"/>
      <p:bldP spid="60" grpId="0" animBg="1"/>
      <p:bldP spid="62" grpId="0" animBg="1"/>
      <p:bldP spid="64" grpId="0" animBg="1"/>
      <p:bldP spid="66" grpId="0" animBg="1"/>
      <p:bldP spid="75" grpId="0" animBg="1"/>
      <p:bldP spid="63" grpId="0" animBg="1"/>
      <p:bldP spid="67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4388"/>
          <a:stretch>
            <a:fillRect/>
          </a:stretch>
        </p:blipFill>
        <p:spPr bwMode="auto">
          <a:xfrm>
            <a:off x="642910" y="785794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59632" y="116632"/>
            <a:ext cx="2688557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Задание №2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85852" y="1714488"/>
            <a:ext cx="4071966" cy="31432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143372" y="257174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4"/>
          </p:cNvCxnSpPr>
          <p:nvPr/>
        </p:nvCxnSpPr>
        <p:spPr>
          <a:xfrm rot="5400000">
            <a:off x="3250397" y="3679033"/>
            <a:ext cx="192882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71604" y="4643446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83768" y="5661248"/>
          <a:ext cx="6453192" cy="7109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71093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552" y="5661248"/>
            <a:ext cx="192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86248" y="2643182"/>
            <a:ext cx="357190" cy="2000264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2750331" y="3679033"/>
            <a:ext cx="357190" cy="2571768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2872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779912" y="6305550"/>
            <a:ext cx="4830688" cy="4762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1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7818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15616" y="404664"/>
            <a:ext cx="2598788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Задание №3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857620" y="3786190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86314" y="4714884"/>
            <a:ext cx="64294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83768" y="5661248"/>
          <a:ext cx="6453192" cy="6565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65659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5589240"/>
            <a:ext cx="192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271462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598788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Задание №4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48" y="218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53" y="218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357158" y="4500570"/>
            <a:ext cx="850112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572530" y="4499776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1043608" y="2492896"/>
            <a:ext cx="7244878" cy="3788494"/>
          </a:xfrm>
          <a:custGeom>
            <a:avLst/>
            <a:gdLst>
              <a:gd name="connsiteX0" fmla="*/ 0 w 5754030"/>
              <a:gd name="connsiteY0" fmla="*/ 159834 h 2016512"/>
              <a:gd name="connsiteX1" fmla="*/ 669074 w 5754030"/>
              <a:gd name="connsiteY1" fmla="*/ 1051932 h 2016512"/>
              <a:gd name="connsiteX2" fmla="*/ 1984918 w 5754030"/>
              <a:gd name="connsiteY2" fmla="*/ 460917 h 2016512"/>
              <a:gd name="connsiteX3" fmla="*/ 3958683 w 5754030"/>
              <a:gd name="connsiteY3" fmla="*/ 1977483 h 2016512"/>
              <a:gd name="connsiteX4" fmla="*/ 5018049 w 5754030"/>
              <a:gd name="connsiteY4" fmla="*/ 226741 h 2016512"/>
              <a:gd name="connsiteX5" fmla="*/ 5754030 w 5754030"/>
              <a:gd name="connsiteY5" fmla="*/ 617034 h 2016512"/>
              <a:gd name="connsiteX6" fmla="*/ 5754030 w 5754030"/>
              <a:gd name="connsiteY6" fmla="*/ 617034 h 2016512"/>
              <a:gd name="connsiteX7" fmla="*/ 5754030 w 5754030"/>
              <a:gd name="connsiteY7" fmla="*/ 617034 h 2016512"/>
              <a:gd name="connsiteX8" fmla="*/ 5731727 w 5754030"/>
              <a:gd name="connsiteY8" fmla="*/ 639337 h 20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4030" h="2016512">
                <a:moveTo>
                  <a:pt x="0" y="159834"/>
                </a:moveTo>
                <a:cubicBezTo>
                  <a:pt x="169127" y="580793"/>
                  <a:pt x="338254" y="1001752"/>
                  <a:pt x="669074" y="1051932"/>
                </a:cubicBezTo>
                <a:cubicBezTo>
                  <a:pt x="999894" y="1102112"/>
                  <a:pt x="1436650" y="306659"/>
                  <a:pt x="1984918" y="460917"/>
                </a:cubicBezTo>
                <a:cubicBezTo>
                  <a:pt x="2533186" y="615175"/>
                  <a:pt x="3453161" y="2016512"/>
                  <a:pt x="3958683" y="1977483"/>
                </a:cubicBezTo>
                <a:cubicBezTo>
                  <a:pt x="4464205" y="1938454"/>
                  <a:pt x="4718825" y="453482"/>
                  <a:pt x="5018049" y="226741"/>
                </a:cubicBezTo>
                <a:cubicBezTo>
                  <a:pt x="5317273" y="0"/>
                  <a:pt x="5754030" y="617034"/>
                  <a:pt x="5754030" y="617034"/>
                </a:cubicBezTo>
                <a:lnTo>
                  <a:pt x="5754030" y="617034"/>
                </a:lnTo>
                <a:lnTo>
                  <a:pt x="5754030" y="617034"/>
                </a:lnTo>
                <a:lnTo>
                  <a:pt x="5731727" y="63933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788024" y="2492896"/>
          <a:ext cx="2103437" cy="700088"/>
        </p:xfrm>
        <a:graphic>
          <a:graphicData uri="http://schemas.openxmlformats.org/presentationml/2006/ole">
            <p:oleObj spid="_x0000_s4098" name="Формула" r:id="rId3" imgW="609480" imgH="2030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57158" y="857232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рисунке изображён график производной функции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определённой на интервале (-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Найдите количество точек, в которых касательная к графику функции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параллельна прямой у = 2х –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или совпадает с ней.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9" name="Блок-схема: процесс 38">
            <a:hlinkClick r:id="" action="ppaction://noaction"/>
          </p:cNvPr>
          <p:cNvSpPr/>
          <p:nvPr/>
        </p:nvSpPr>
        <p:spPr>
          <a:xfrm>
            <a:off x="6715140" y="6286520"/>
            <a:ext cx="2071702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подсказка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9413" y="5286375"/>
          <a:ext cx="2058987" cy="700088"/>
        </p:xfrm>
        <a:graphic>
          <a:graphicData uri="http://schemas.openxmlformats.org/presentationml/2006/ole">
            <p:oleObj spid="_x0000_s4099" name="Формула" r:id="rId5" imgW="596880" imgH="2030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42912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27584" y="3933056"/>
            <a:ext cx="756084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6876256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995936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411760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59632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971600" y="6211669"/>
            <a:ext cx="213661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9124" y="4500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6480212" y="4545124"/>
            <a:ext cx="367240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971600" y="2708920"/>
            <a:ext cx="144016" cy="1440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44408" y="3573016"/>
            <a:ext cx="109344" cy="1440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3255640" cy="4762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</TotalTime>
  <Words>629</Words>
  <PresentationFormat>Экран (4:3)</PresentationFormat>
  <Paragraphs>164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Апекс</vt:lpstr>
      <vt:lpstr>Формула</vt:lpstr>
      <vt:lpstr>Производная и ЕГЭ</vt:lpstr>
      <vt:lpstr>Геометрический смысл производной</vt:lpstr>
      <vt:lpstr> Механический смысл производной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1. На рисунке изображен график производной функции f(x) , определенной на интервале (-9;8). Найдите количество точек, в которых касательная к графику функции  f(x) параллельна               прямой у=х-7 или совпадает с ней.</vt:lpstr>
      <vt:lpstr>Слайд 15</vt:lpstr>
      <vt:lpstr>Слайд 16</vt:lpstr>
      <vt:lpstr>4. На рисунке изображен график производной функции f(x) , определенной на интервале (-6;6). В какой точке отрезка от 3 до 5  f(x)   принимает наибольшее значение.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Рано или поздно всякая  математическая идея находит применение в том или ином  деле.  А. Н. Крылов </vt:lpstr>
      <vt:lpstr>Слайд 29</vt:lpstr>
      <vt:lpstr> 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Производная</dc:title>
  <dc:creator>user</dc:creator>
  <cp:lastModifiedBy>user</cp:lastModifiedBy>
  <cp:revision>91</cp:revision>
  <dcterms:created xsi:type="dcterms:W3CDTF">2012-04-15T15:16:38Z</dcterms:created>
  <dcterms:modified xsi:type="dcterms:W3CDTF">2012-04-16T17:18:54Z</dcterms:modified>
</cp:coreProperties>
</file>