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88" r:id="rId5"/>
    <p:sldId id="276" r:id="rId6"/>
    <p:sldId id="289" r:id="rId7"/>
    <p:sldId id="262" r:id="rId8"/>
    <p:sldId id="282" r:id="rId9"/>
    <p:sldId id="290" r:id="rId10"/>
    <p:sldId id="284" r:id="rId11"/>
    <p:sldId id="291" r:id="rId12"/>
    <p:sldId id="271" r:id="rId13"/>
    <p:sldId id="264" r:id="rId14"/>
    <p:sldId id="263" r:id="rId15"/>
    <p:sldId id="267" r:id="rId16"/>
    <p:sldId id="257" r:id="rId17"/>
    <p:sldId id="292" r:id="rId18"/>
    <p:sldId id="268" r:id="rId19"/>
    <p:sldId id="293" r:id="rId20"/>
    <p:sldId id="277" r:id="rId21"/>
    <p:sldId id="294" r:id="rId22"/>
    <p:sldId id="273" r:id="rId23"/>
    <p:sldId id="280" r:id="rId24"/>
    <p:sldId id="279" r:id="rId25"/>
    <p:sldId id="26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6600"/>
    <a:srgbClr val="800000"/>
    <a:srgbClr val="000099"/>
    <a:srgbClr val="CC0000"/>
    <a:srgbClr val="A50021"/>
    <a:srgbClr val="FFFF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535" autoAdjust="0"/>
    <p:restoredTop sz="94660"/>
  </p:normalViewPr>
  <p:slideViewPr>
    <p:cSldViewPr>
      <p:cViewPr varScale="1">
        <p:scale>
          <a:sx n="85" d="100"/>
          <a:sy n="85" d="100"/>
        </p:scale>
        <p:origin x="-6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9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BC5DB-A3C5-427B-8F40-49444EA629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59687-BC7D-47C6-B71E-DF719E75B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5954D-DC31-4C47-B06E-3F7FF57A57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00F55-734F-4CC0-BCFD-2B3363062E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985CD-71C6-4C0E-9FB5-5D62EA630D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D4A97-EE0F-48D0-820F-76D222C410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02F7E-DF90-41EB-BD59-C4554D81B1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8BA9D-057E-4C45-B472-F92A18493B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A7560-82AD-4A74-9D2F-C13E0BCFF2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7714E-2271-4F6A-9850-E56B7014C3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43369-1A7B-4CDA-BAA1-9085DF47B8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F2201F-2FBE-4EDF-85DF-817F585420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14313" y="214313"/>
            <a:ext cx="8572500" cy="614362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ru-RU" sz="2800" b="1" kern="1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Times New Roman"/>
                <a:cs typeface="Times New Roman"/>
              </a:rPr>
              <a:t>БИОЛОГИЧЕСКАЯ </a:t>
            </a:r>
          </a:p>
        </p:txBody>
      </p:sp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642938" y="3714750"/>
            <a:ext cx="7888287" cy="25685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2800" b="1" kern="1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Times New Roman"/>
                <a:cs typeface="Times New Roman"/>
              </a:rPr>
              <a:t>ВИКТОРИНА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6838950" y="6278563"/>
            <a:ext cx="2305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6600FF"/>
                </a:solidFill>
                <a:latin typeface="Algerian" pitchFamily="82" charset="0"/>
              </a:rPr>
              <a:t>6  КЛАСС</a:t>
            </a:r>
          </a:p>
        </p:txBody>
      </p:sp>
      <p:pic>
        <p:nvPicPr>
          <p:cNvPr id="2054" name="Picture 12" descr="Frangipani Flow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14554"/>
            <a:ext cx="4037017" cy="3028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Прямоугольник 7"/>
          <p:cNvSpPr>
            <a:spLocks noChangeArrowheads="1"/>
          </p:cNvSpPr>
          <p:nvPr/>
        </p:nvSpPr>
        <p:spPr bwMode="auto">
          <a:xfrm>
            <a:off x="0" y="142875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3</a:t>
            </a:r>
            <a:r>
              <a:rPr lang="ru-RU" sz="3200" b="1">
                <a:solidFill>
                  <a:srgbClr val="000099"/>
                </a:solidFill>
              </a:rPr>
              <a:t>. Ребята приехали в деревню и решили помочь бабушке:                                                                            -Давай оборвём зелёные капустные листья на грядках, от них ведь всё равно нет никакого толку! А наша Бурёнка их с удовольствием съест!                                                                  Бабушка отказалась от такой «помощи». Почему?</a:t>
            </a:r>
          </a:p>
        </p:txBody>
      </p:sp>
      <p:pic>
        <p:nvPicPr>
          <p:cNvPr id="9" name="Picture 3" descr="TN_Cabbaget"/>
          <p:cNvPicPr>
            <a:picLocks noChangeAspect="1" noChangeArrowheads="1"/>
          </p:cNvPicPr>
          <p:nvPr/>
        </p:nvPicPr>
        <p:blipFill>
          <a:blip r:embed="rId2"/>
          <a:srcRect l="5713" r="4597"/>
          <a:stretch>
            <a:fillRect/>
          </a:stretch>
        </p:blipFill>
        <p:spPr bwMode="auto">
          <a:xfrm>
            <a:off x="642910" y="4000504"/>
            <a:ext cx="2786062" cy="249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TN_Cabbaget"/>
          <p:cNvPicPr>
            <a:picLocks noChangeAspect="1" noChangeArrowheads="1"/>
          </p:cNvPicPr>
          <p:nvPr/>
        </p:nvPicPr>
        <p:blipFill>
          <a:blip r:embed="rId2"/>
          <a:srcRect l="5713" r="4597"/>
          <a:stretch>
            <a:fillRect/>
          </a:stretch>
        </p:blipFill>
        <p:spPr bwMode="auto">
          <a:xfrm>
            <a:off x="5857884" y="3929066"/>
            <a:ext cx="2786062" cy="249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4936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429125" y="1143000"/>
            <a:ext cx="4143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</a:rPr>
              <a:t>4. В связи с чем про лук сложена поговорка: «Лук – от семи недуг». С помощью чего лук и чеснок оберегают людей от болезней?</a:t>
            </a:r>
            <a:endParaRPr lang="ru-RU" sz="320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775575" cy="2087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КОНКУРС  ЭРУДИТОВ</a:t>
            </a:r>
          </a:p>
        </p:txBody>
      </p:sp>
      <p:pic>
        <p:nvPicPr>
          <p:cNvPr id="10243" name="Picture 3" descr="7200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628775"/>
            <a:ext cx="32512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720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2924175"/>
            <a:ext cx="2338387" cy="3509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5" name="Picture 5" descr="720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997200"/>
            <a:ext cx="2352675" cy="3529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472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548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496300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СОСТАВЬ  НАЗВАНИЕ  РАСТЕНИЯ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714750" y="1500188"/>
            <a:ext cx="52863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sng">
                <a:solidFill>
                  <a:srgbClr val="006600"/>
                </a:solidFill>
              </a:rPr>
              <a:t>ОБРАЗЕЦ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6600"/>
                </a:solidFill>
              </a:rPr>
              <a:t>Первое – </a:t>
            </a:r>
            <a:r>
              <a:rPr lang="ru-RU" sz="3200" b="1" i="1">
                <a:solidFill>
                  <a:srgbClr val="006600"/>
                </a:solidFill>
              </a:rPr>
              <a:t>одна из нот</a:t>
            </a:r>
            <a:r>
              <a:rPr lang="ru-RU" sz="3200" b="1">
                <a:solidFill>
                  <a:srgbClr val="006600"/>
                </a:solidFill>
              </a:rPr>
              <a:t>,        Отгадаешь без хлопот.          </a:t>
            </a:r>
            <a:r>
              <a:rPr lang="en-US" sz="3200" b="1">
                <a:solidFill>
                  <a:srgbClr val="006600"/>
                </a:solidFill>
              </a:rPr>
              <a:t>     </a:t>
            </a:r>
            <a:r>
              <a:rPr lang="ru-RU" sz="3200" b="1">
                <a:solidFill>
                  <a:srgbClr val="006600"/>
                </a:solidFill>
              </a:rPr>
              <a:t> А второе </a:t>
            </a:r>
            <a:r>
              <a:rPr lang="ru-RU" sz="3200" b="1" i="1">
                <a:solidFill>
                  <a:srgbClr val="006600"/>
                </a:solidFill>
              </a:rPr>
              <a:t>в суп кладут</a:t>
            </a:r>
            <a:r>
              <a:rPr lang="ru-RU" sz="3200" b="1">
                <a:solidFill>
                  <a:srgbClr val="006600"/>
                </a:solidFill>
              </a:rPr>
              <a:t>,       </a:t>
            </a:r>
            <a:r>
              <a:rPr lang="en-US" sz="3200" b="1">
                <a:solidFill>
                  <a:srgbClr val="006600"/>
                </a:solidFill>
              </a:rPr>
              <a:t> </a:t>
            </a:r>
            <a:r>
              <a:rPr lang="ru-RU" sz="3200" b="1">
                <a:solidFill>
                  <a:srgbClr val="006600"/>
                </a:solidFill>
              </a:rPr>
              <a:t>Если много – сильно бьют. Вместе всё – </a:t>
            </a:r>
            <a:r>
              <a:rPr lang="ru-RU" sz="3200" b="1" i="1">
                <a:solidFill>
                  <a:srgbClr val="006600"/>
                </a:solidFill>
              </a:rPr>
              <a:t>родня гороха</a:t>
            </a:r>
            <a:r>
              <a:rPr lang="ru-RU" sz="3200" b="1">
                <a:solidFill>
                  <a:srgbClr val="006600"/>
                </a:solidFill>
              </a:rPr>
              <a:t>, Коль не знаешь, очень плохо.</a:t>
            </a:r>
          </a:p>
          <a:p>
            <a:pPr algn="ctr">
              <a:spcBef>
                <a:spcPct val="50000"/>
              </a:spcBef>
            </a:pPr>
            <a:r>
              <a:rPr lang="ru-RU" sz="3200" b="1" u="sng">
                <a:solidFill>
                  <a:srgbClr val="006600"/>
                </a:solidFill>
              </a:rPr>
              <a:t>ФА + СОЛЬ = ФАСОЛЬ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l="11273" t="9396" r="11243" b="13617"/>
          <a:stretch>
            <a:fillRect/>
          </a:stretch>
        </p:blipFill>
        <p:spPr bwMode="auto">
          <a:xfrm>
            <a:off x="285720" y="2357430"/>
            <a:ext cx="316004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14375" y="214313"/>
            <a:ext cx="75723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6600FF"/>
                </a:solidFill>
              </a:rPr>
              <a:t>Первое </a:t>
            </a:r>
            <a:r>
              <a:rPr lang="ru-RU" sz="3200" b="1" i="1">
                <a:solidFill>
                  <a:srgbClr val="6600FF"/>
                </a:solidFill>
              </a:rPr>
              <a:t>окна квартир украшает</a:t>
            </a:r>
            <a:r>
              <a:rPr lang="ru-RU" sz="3200" b="1">
                <a:solidFill>
                  <a:srgbClr val="6600FF"/>
                </a:solidFill>
              </a:rPr>
              <a:t>,        Лёгким, ажурным это бывает.              </a:t>
            </a:r>
            <a:r>
              <a:rPr lang="ru-RU" sz="3200" b="1" i="1">
                <a:solidFill>
                  <a:srgbClr val="6600FF"/>
                </a:solidFill>
              </a:rPr>
              <a:t>Слышит</a:t>
            </a:r>
            <a:r>
              <a:rPr lang="ru-RU" sz="3200" b="1">
                <a:solidFill>
                  <a:srgbClr val="6600FF"/>
                </a:solidFill>
              </a:rPr>
              <a:t> второе </a:t>
            </a:r>
            <a:r>
              <a:rPr lang="ru-RU" sz="3200" b="1" i="1">
                <a:solidFill>
                  <a:srgbClr val="6600FF"/>
                </a:solidFill>
              </a:rPr>
              <a:t>мужчина-поляк</a:t>
            </a:r>
            <a:r>
              <a:rPr lang="ru-RU" sz="3200" b="1">
                <a:solidFill>
                  <a:srgbClr val="6600FF"/>
                </a:solidFill>
              </a:rPr>
              <a:t>,        В Польше к нему обращаются так.   Целое </a:t>
            </a:r>
            <a:r>
              <a:rPr lang="ru-RU" sz="3200" b="1" i="1">
                <a:solidFill>
                  <a:srgbClr val="6600FF"/>
                </a:solidFill>
              </a:rPr>
              <a:t>в мае на клумбе цветёт</a:t>
            </a:r>
            <a:r>
              <a:rPr lang="ru-RU" sz="3200" b="1">
                <a:solidFill>
                  <a:srgbClr val="6600FF"/>
                </a:solidFill>
              </a:rPr>
              <a:t>,         Любит красивый цветочек народ.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428750" y="6143625"/>
            <a:ext cx="6143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sng">
                <a:solidFill>
                  <a:srgbClr val="6600FF"/>
                </a:solidFill>
              </a:rPr>
              <a:t>ТЮЛЬ + ПАН = ТЮЛЬПАН</a:t>
            </a:r>
          </a:p>
        </p:txBody>
      </p:sp>
      <p:pic>
        <p:nvPicPr>
          <p:cNvPr id="16393" name="Picture 9" descr="D:\РИСУНКИ\Растительный мир\Цветы\TN_7400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357562"/>
            <a:ext cx="4000528" cy="267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5725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CC0000"/>
                </a:solidFill>
              </a:rPr>
              <a:t>Ломтики</a:t>
            </a:r>
            <a:r>
              <a:rPr lang="ru-RU" sz="3200" b="1">
                <a:solidFill>
                  <a:srgbClr val="CC0000"/>
                </a:solidFill>
              </a:rPr>
              <a:t> первого </a:t>
            </a:r>
            <a:r>
              <a:rPr lang="ru-RU" sz="3200" b="1" i="1">
                <a:solidFill>
                  <a:srgbClr val="CC0000"/>
                </a:solidFill>
              </a:rPr>
              <a:t>в чай опускают</a:t>
            </a:r>
            <a:r>
              <a:rPr lang="ru-RU" sz="3200" b="1">
                <a:solidFill>
                  <a:srgbClr val="CC0000"/>
                </a:solidFill>
              </a:rPr>
              <a:t>,    Вкусным, душистым чаёк тот бывает.       Ну, а второму </a:t>
            </a:r>
            <a:r>
              <a:rPr lang="ru-RU" sz="3200" b="1" i="1">
                <a:solidFill>
                  <a:srgbClr val="CC0000"/>
                </a:solidFill>
              </a:rPr>
              <a:t>никто уж не рад</a:t>
            </a:r>
            <a:r>
              <a:rPr lang="ru-RU" sz="3200" b="1">
                <a:solidFill>
                  <a:srgbClr val="CC0000"/>
                </a:solidFill>
              </a:rPr>
              <a:t>:                  Грешные люди в нём вечно горят.            Целое – </a:t>
            </a:r>
            <a:r>
              <a:rPr lang="ru-RU" sz="3200" b="1" i="1">
                <a:solidFill>
                  <a:srgbClr val="CC0000"/>
                </a:solidFill>
              </a:rPr>
              <a:t>это напиток фруктовый</a:t>
            </a:r>
            <a:r>
              <a:rPr lang="ru-RU" sz="3200" b="1">
                <a:solidFill>
                  <a:srgbClr val="CC0000"/>
                </a:solidFill>
              </a:rPr>
              <a:t>,             Жарким деньком освежиться им клёво.         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85938" y="6000750"/>
            <a:ext cx="5408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sng">
                <a:solidFill>
                  <a:srgbClr val="CC0000"/>
                </a:solidFill>
              </a:rPr>
              <a:t>ЛИМОН + АД = ЛИМОНАД</a:t>
            </a:r>
          </a:p>
        </p:txBody>
      </p:sp>
      <p:pic>
        <p:nvPicPr>
          <p:cNvPr id="41986" name="Picture 2" descr="D:\РИСУНКИ\Питание\Напитки\Nwage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357562"/>
            <a:ext cx="2071702" cy="2574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2875" y="285750"/>
            <a:ext cx="87868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6600"/>
                </a:solidFill>
              </a:rPr>
              <a:t>Когда мы очень близки с человеком,    </a:t>
            </a:r>
            <a:r>
              <a:rPr lang="en-US" sz="3200" b="1">
                <a:solidFill>
                  <a:srgbClr val="006600"/>
                </a:solidFill>
              </a:rPr>
              <a:t> </a:t>
            </a:r>
            <a:r>
              <a:rPr lang="ru-RU" sz="3200" b="1">
                <a:solidFill>
                  <a:srgbClr val="006600"/>
                </a:solidFill>
              </a:rPr>
              <a:t> </a:t>
            </a:r>
            <a:r>
              <a:rPr lang="ru-RU" sz="3200" b="1" i="1">
                <a:solidFill>
                  <a:srgbClr val="006600"/>
                </a:solidFill>
              </a:rPr>
              <a:t>Ему слог</a:t>
            </a:r>
            <a:r>
              <a:rPr lang="ru-RU" sz="3200" b="1">
                <a:solidFill>
                  <a:srgbClr val="006600"/>
                </a:solidFill>
              </a:rPr>
              <a:t> первый </a:t>
            </a:r>
            <a:r>
              <a:rPr lang="ru-RU" sz="3200" b="1" i="1">
                <a:solidFill>
                  <a:srgbClr val="006600"/>
                </a:solidFill>
              </a:rPr>
              <a:t>говорим</a:t>
            </a:r>
            <a:r>
              <a:rPr lang="ru-RU" sz="3200" b="1">
                <a:solidFill>
                  <a:srgbClr val="006600"/>
                </a:solidFill>
              </a:rPr>
              <a:t>.                    Второй – </a:t>
            </a:r>
            <a:r>
              <a:rPr lang="ru-RU" sz="3200" b="1" i="1">
                <a:solidFill>
                  <a:srgbClr val="006600"/>
                </a:solidFill>
              </a:rPr>
              <a:t>в пруду лягушки скажут летом</a:t>
            </a:r>
            <a:r>
              <a:rPr lang="ru-RU" sz="3200" b="1">
                <a:solidFill>
                  <a:srgbClr val="006600"/>
                </a:solidFill>
              </a:rPr>
              <a:t>,  А целое </a:t>
            </a:r>
            <a:r>
              <a:rPr lang="ru-RU" sz="3200" b="1" i="1">
                <a:solidFill>
                  <a:srgbClr val="006600"/>
                </a:solidFill>
              </a:rPr>
              <a:t>мы с кашею едим</a:t>
            </a:r>
            <a:r>
              <a:rPr lang="ru-RU" sz="3200" b="1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00313" y="6000750"/>
            <a:ext cx="4751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sng">
                <a:solidFill>
                  <a:srgbClr val="006600"/>
                </a:solidFill>
              </a:rPr>
              <a:t>ТЫ + КВА =  ТЫКВА</a:t>
            </a:r>
          </a:p>
        </p:txBody>
      </p:sp>
      <p:sp>
        <p:nvSpPr>
          <p:cNvPr id="23556" name="Прямоугольник 9"/>
          <p:cNvSpPr>
            <a:spLocks noChangeArrowheads="1"/>
          </p:cNvSpPr>
          <p:nvPr/>
        </p:nvSpPr>
        <p:spPr bwMode="auto">
          <a:xfrm>
            <a:off x="1071563" y="2857500"/>
            <a:ext cx="7215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 </a:t>
            </a:r>
            <a:endParaRPr lang="ru-RU" sz="2800"/>
          </a:p>
        </p:txBody>
      </p:sp>
      <p:pic>
        <p:nvPicPr>
          <p:cNvPr id="17416" name="Picture 8" descr="D:\РИСУНКИ\Животный мир\Земноводные\TN_FROG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71744"/>
            <a:ext cx="4786346" cy="3253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28688" y="214313"/>
            <a:ext cx="79295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800000"/>
                </a:solidFill>
              </a:rPr>
              <a:t>Первое – </a:t>
            </a:r>
            <a:r>
              <a:rPr lang="ru-RU" sz="3200" b="1" i="1">
                <a:solidFill>
                  <a:srgbClr val="800000"/>
                </a:solidFill>
              </a:rPr>
              <a:t>листов бумаги груда</a:t>
            </a:r>
            <a:r>
              <a:rPr lang="ru-RU" sz="3200" b="1">
                <a:solidFill>
                  <a:srgbClr val="800000"/>
                </a:solidFill>
              </a:rPr>
              <a:t>,   </a:t>
            </a:r>
            <a:r>
              <a:rPr lang="en-US" sz="3200" b="1">
                <a:solidFill>
                  <a:srgbClr val="800000"/>
                </a:solidFill>
              </a:rPr>
              <a:t>     </a:t>
            </a:r>
            <a:r>
              <a:rPr lang="ru-RU" sz="3200" b="1">
                <a:solidFill>
                  <a:srgbClr val="800000"/>
                </a:solidFill>
              </a:rPr>
              <a:t>Что несут на подпись отовсюду. </a:t>
            </a:r>
            <a:r>
              <a:rPr lang="en-US" sz="3200" b="1">
                <a:solidFill>
                  <a:srgbClr val="800000"/>
                </a:solidFill>
              </a:rPr>
              <a:t>        </a:t>
            </a:r>
            <a:r>
              <a:rPr lang="ru-RU" sz="3200" b="1">
                <a:solidFill>
                  <a:srgbClr val="800000"/>
                </a:solidFill>
              </a:rPr>
              <a:t>Из второго </a:t>
            </a:r>
            <a:r>
              <a:rPr lang="ru-RU" sz="3200" b="1" i="1">
                <a:solidFill>
                  <a:srgbClr val="800000"/>
                </a:solidFill>
              </a:rPr>
              <a:t>плов и кашу варят</a:t>
            </a:r>
            <a:r>
              <a:rPr lang="ru-RU" sz="3200" b="1">
                <a:solidFill>
                  <a:srgbClr val="800000"/>
                </a:solidFill>
              </a:rPr>
              <a:t>     </a:t>
            </a:r>
            <a:r>
              <a:rPr lang="en-US" sz="3200" b="1">
                <a:solidFill>
                  <a:srgbClr val="800000"/>
                </a:solidFill>
              </a:rPr>
              <a:t>         </a:t>
            </a:r>
            <a:r>
              <a:rPr lang="ru-RU" sz="3200" b="1">
                <a:solidFill>
                  <a:srgbClr val="800000"/>
                </a:solidFill>
              </a:rPr>
              <a:t>И за вкус его недаром хвалят.    </a:t>
            </a:r>
            <a:r>
              <a:rPr lang="en-US" sz="3200" b="1">
                <a:solidFill>
                  <a:srgbClr val="800000"/>
                </a:solidFill>
              </a:rPr>
              <a:t>           </a:t>
            </a:r>
            <a:r>
              <a:rPr lang="ru-RU" sz="3200" b="1">
                <a:solidFill>
                  <a:srgbClr val="800000"/>
                </a:solidFill>
              </a:rPr>
              <a:t> А всё вместе – </a:t>
            </a:r>
            <a:r>
              <a:rPr lang="ru-RU" sz="3200" b="1" i="1">
                <a:solidFill>
                  <a:srgbClr val="800000"/>
                </a:solidFill>
              </a:rPr>
              <a:t>дерево на юге</a:t>
            </a:r>
            <a:r>
              <a:rPr lang="ru-RU" sz="3200" b="1">
                <a:solidFill>
                  <a:srgbClr val="800000"/>
                </a:solidFill>
              </a:rPr>
              <a:t>,     </a:t>
            </a:r>
            <a:r>
              <a:rPr lang="en-US" sz="3200" b="1">
                <a:solidFill>
                  <a:srgbClr val="800000"/>
                </a:solidFill>
              </a:rPr>
              <a:t>  </a:t>
            </a:r>
            <a:r>
              <a:rPr lang="ru-RU" sz="3200" b="1">
                <a:solidFill>
                  <a:srgbClr val="800000"/>
                </a:solidFill>
              </a:rPr>
              <a:t>Выше всех, стройней оно в округе.  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800000"/>
                </a:solidFill>
              </a:rPr>
              <a:t> </a:t>
            </a:r>
            <a:endParaRPr lang="ru-RU" sz="320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071688" y="6072188"/>
            <a:ext cx="5124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solidFill>
                  <a:srgbClr val="800000"/>
                </a:solidFill>
              </a:rPr>
              <a:t>КИПА + РИС = КИПАРИС</a:t>
            </a:r>
          </a:p>
        </p:txBody>
      </p:sp>
      <p:pic>
        <p:nvPicPr>
          <p:cNvPr id="43010" name="Picture 2" descr="D:\РИСУНКИ\Питание\Продукты\РИС ОТВАРН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286124"/>
            <a:ext cx="3214710" cy="2519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484313"/>
            <a:ext cx="46037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484313"/>
            <a:ext cx="4967287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484313"/>
            <a:ext cx="4895850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468313" y="620713"/>
            <a:ext cx="82073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 КАКОГО ДЕРЕВА ЭТОТ ЛИСТ?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50825" y="1557338"/>
            <a:ext cx="3097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u="sng">
                <a:solidFill>
                  <a:schemeClr val="accent2"/>
                </a:solidFill>
                <a:latin typeface="Algerian" pitchFamily="82" charset="0"/>
              </a:rPr>
              <a:t>БЕРЁЗА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42875" y="3643313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u="sng">
                <a:solidFill>
                  <a:schemeClr val="accent2"/>
                </a:solidFill>
                <a:latin typeface="Algerian" pitchFamily="82" charset="0"/>
              </a:rPr>
              <a:t>КАШТАН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79388" y="2205038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u="sng">
                <a:solidFill>
                  <a:schemeClr val="accent2"/>
                </a:solidFill>
                <a:latin typeface="Algerian" pitchFamily="82" charset="0"/>
              </a:rPr>
              <a:t>РЯБИНА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79388" y="2924175"/>
            <a:ext cx="2881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u="sng">
                <a:solidFill>
                  <a:schemeClr val="accent2"/>
                </a:solidFill>
                <a:latin typeface="Algerian" pitchFamily="82" charset="0"/>
              </a:rPr>
              <a:t>ЛИПА</a:t>
            </a:r>
          </a:p>
        </p:txBody>
      </p:sp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1497013"/>
            <a:ext cx="4953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nimBg="1"/>
      <p:bldP spid="13327" grpId="0"/>
      <p:bldP spid="13328" grpId="0"/>
      <p:bldP spid="13329" grpId="0"/>
      <p:bldP spid="133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848600" cy="143986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БИОЛОГИЧЕСКИЕ  ЗАДАЧИ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29063" y="1571625"/>
            <a:ext cx="50720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800000"/>
                </a:solidFill>
              </a:rPr>
              <a:t>Около 300 лет назад в Голландии Антони ван Левенгук обнаружил дрожжи. Они и по сей день используются в пивоварении, виноделии. А для чего люди используют дрожжи при выпечке хлеба?</a:t>
            </a:r>
          </a:p>
        </p:txBody>
      </p:sp>
      <p:pic>
        <p:nvPicPr>
          <p:cNvPr id="6" name="Picture 3" descr="TN_677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3143272" cy="470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88582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99"/>
                </a:solidFill>
              </a:rPr>
              <a:t>Выпускницы школы Аня и Юля посадили на пришкольном участке 2 саженца облепихи. Через несколько лет девочки пришли в школу и увидели свои деревца. Одна облепиха была усыпана ярко-жёлтыми ягодами, а на другой ягод совсем не было. Расстроилась Аня. Юля же улыбнулась и сказала: «Не огорчайся. Без твоей облепихи и на моей ягод не было бы». Права ли Юля?</a:t>
            </a:r>
          </a:p>
        </p:txBody>
      </p:sp>
      <p:pic>
        <p:nvPicPr>
          <p:cNvPr id="44034" name="Picture 2" descr="D:\РИСУНКИ\Природа\Сады и парки\TN_00000018.JPG"/>
          <p:cNvPicPr>
            <a:picLocks noChangeAspect="1" noChangeArrowheads="1"/>
          </p:cNvPicPr>
          <p:nvPr/>
        </p:nvPicPr>
        <p:blipFill>
          <a:blip r:embed="rId2"/>
          <a:srcRect l="5120" t="5405" r="4613" b="2252"/>
          <a:stretch>
            <a:fillRect/>
          </a:stretch>
        </p:blipFill>
        <p:spPr bwMode="auto">
          <a:xfrm>
            <a:off x="6215074" y="5195900"/>
            <a:ext cx="2286016" cy="1562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D:\РИСУНКИ\Природа\Сады и парки\TN_00000018.JPG"/>
          <p:cNvPicPr>
            <a:picLocks noChangeAspect="1" noChangeArrowheads="1"/>
          </p:cNvPicPr>
          <p:nvPr/>
        </p:nvPicPr>
        <p:blipFill>
          <a:blip r:embed="rId2"/>
          <a:srcRect l="5120" t="5405" r="4613" b="2252"/>
          <a:stretch>
            <a:fillRect/>
          </a:stretch>
        </p:blipFill>
        <p:spPr bwMode="auto">
          <a:xfrm>
            <a:off x="785786" y="5143512"/>
            <a:ext cx="2286016" cy="1562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4313" y="142875"/>
            <a:ext cx="8785225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800000"/>
                </a:solidFill>
              </a:rPr>
              <a:t>В русской народной сказке мужик обхитрил медведя. В первый раз предложил вместе посадить пшеницу, а урожай поделить так: себе – вершки, медведю – корешки. Обиделся медведь и решил, что в следующий раз он сам возьмёт вершки, а мужику оставит корешки. Согласился мужик, но предложил посеять репу. Урожай снова поделили так, что мужик остался в выигрыше. Объясните, как бы ботаник назвал «вершки» и «корешки», которые достались мужику.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2875" y="117475"/>
            <a:ext cx="53213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6600FF"/>
                </a:solidFill>
              </a:rPr>
              <a:t>В рацион питания включены: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6600FF"/>
                </a:solidFill>
              </a:rPr>
              <a:t>белый и чёрный хлеб,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6600FF"/>
                </a:solidFill>
              </a:rPr>
              <a:t>манная, овсяная,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6600FF"/>
                </a:solidFill>
              </a:rPr>
              <a:t>пшённая, ячневая</a:t>
            </a:r>
            <a:r>
              <a:rPr lang="en-US" sz="3200" b="1">
                <a:solidFill>
                  <a:srgbClr val="6600FF"/>
                </a:solidFill>
              </a:rPr>
              <a:t> </a:t>
            </a:r>
            <a:r>
              <a:rPr lang="ru-RU" sz="3200" b="1">
                <a:solidFill>
                  <a:srgbClr val="6600FF"/>
                </a:solidFill>
              </a:rPr>
              <a:t>каши,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6600FF"/>
                </a:solidFill>
              </a:rPr>
              <a:t>макароны и вермишель.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6600FF"/>
                </a:solidFill>
              </a:rPr>
              <a:t>Назовите зерновые культуры, из которых изготовляют перечисленные продукты.</a:t>
            </a:r>
          </a:p>
        </p:txBody>
      </p:sp>
      <p:pic>
        <p:nvPicPr>
          <p:cNvPr id="20483" name="Picture 5" descr="Br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66"/>
            <a:ext cx="2000250" cy="94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6" descr="MISC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000240"/>
            <a:ext cx="2000250" cy="1266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5" name="Picture 7" descr="SPAGET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941888"/>
            <a:ext cx="1498600" cy="1728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6" name="Picture 8" descr="NWAGG0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3068638"/>
            <a:ext cx="2000250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7" name="Picture 9" descr="TN_RIC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785794"/>
            <a:ext cx="1449388" cy="1579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8" name="Picture 10" descr="РИС ОТВАРНОЙ_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4292600"/>
            <a:ext cx="1778000" cy="139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14313" y="765175"/>
            <a:ext cx="8715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00FF"/>
                </a:solidFill>
              </a:rPr>
              <a:t>Учащимся хорошо известно, что для прорастания семян необходимы вода, определённая температура, воздух и здоровый сформированный зародыш семени. Объясните, зачем учитель посоветовал ребятам перед посевом на полчаса поместить семена в густо-малиновый раствор марганцовки.</a:t>
            </a:r>
          </a:p>
        </p:txBody>
      </p:sp>
      <p:pic>
        <p:nvPicPr>
          <p:cNvPr id="22531" name="Picture 4" descr="TN_Almond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143512"/>
            <a:ext cx="2000250" cy="1152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5" descr="TN_Coffbe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848489" y="4652973"/>
            <a:ext cx="1590675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3" name="Picture 6" descr="TN_Peca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9583" y="4648211"/>
            <a:ext cx="1533525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500188" y="142875"/>
            <a:ext cx="5975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u="sng">
                <a:solidFill>
                  <a:srgbClr val="CC0000"/>
                </a:solidFill>
              </a:rPr>
              <a:t>Дополнительный вопрос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B100_NOW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827088" y="1196975"/>
            <a:ext cx="7561262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ПОЗДРАВЛЯЕМ</a:t>
            </a:r>
          </a:p>
          <a:p>
            <a:pPr algn="ctr"/>
            <a:r>
              <a:rPr lang="ru-RU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ПОБЕДИТЕЛЕЙ!!!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4071938" y="285750"/>
            <a:ext cx="4814887" cy="2357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19"/>
              </a:avLst>
            </a:prstTxWarp>
          </a:bodyPr>
          <a:lstStyle/>
          <a:p>
            <a:pPr algn="ctr"/>
            <a:r>
              <a:rPr lang="ru-RU" sz="2400" b="1" i="1" kern="10">
                <a:ln w="1587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 КАКИХ  </a:t>
            </a:r>
          </a:p>
          <a:p>
            <a:pPr algn="ctr"/>
            <a:r>
              <a:rPr lang="ru-RU" sz="2400" b="1" i="1" kern="10">
                <a:ln w="1587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СЛОВАХ</a:t>
            </a:r>
          </a:p>
          <a:p>
            <a:pPr algn="ctr"/>
            <a:r>
              <a:rPr lang="ru-RU" sz="2400" b="1" i="1" kern="10">
                <a:ln w="1587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ДУБЫ  ШУМЯТ?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14313" y="3857625"/>
            <a:ext cx="89296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sng">
                <a:solidFill>
                  <a:srgbClr val="800000"/>
                </a:solidFill>
              </a:rPr>
              <a:t>ОБРАЗЕЦ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800000"/>
                </a:solidFill>
              </a:rPr>
              <a:t>ДУБ_ _ _ (старинная испанская золотая монета)</a:t>
            </a:r>
          </a:p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800000"/>
                </a:solidFill>
              </a:rPr>
              <a:t>ДУБ _ _ _ (столица Ирландии)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071563" y="4572000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л о н 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143000" y="5786438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л и н</a:t>
            </a:r>
          </a:p>
        </p:txBody>
      </p:sp>
      <p:pic>
        <p:nvPicPr>
          <p:cNvPr id="513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80943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/>
      <p:bldP spid="17418" grpId="0"/>
      <p:bldP spid="174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5750" y="285750"/>
            <a:ext cx="84296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6600"/>
                </a:solidFill>
              </a:rPr>
              <a:t>ДУБ _ _ (повторная съёмка эпизода фильма)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357438" y="1285875"/>
            <a:ext cx="6572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CC0000"/>
                </a:solidFill>
              </a:rPr>
              <a:t>ДУБ _ _ _ _ _ (второй экземпляр документа)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214438" y="3286125"/>
            <a:ext cx="655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660066"/>
                </a:solidFill>
              </a:rPr>
              <a:t>ДУБ _ _ _ (запасной актёр)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" y="2428875"/>
            <a:ext cx="8018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6600FF"/>
                </a:solidFill>
              </a:rPr>
              <a:t>ДУБ _ _ _ _ _ (зимняя верхняя одежда)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71942"/>
            <a:ext cx="3286148" cy="2464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357188" y="476250"/>
            <a:ext cx="8429625" cy="166687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2400" b="1" kern="1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00FF99"/>
                </a:solidFill>
                <a:latin typeface="Times New Roman"/>
                <a:cs typeface="Times New Roman"/>
              </a:rPr>
              <a:t>БИОЛОГИЧЕСКИЕ  ОМОНИМЫ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2357438"/>
            <a:ext cx="9144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800000"/>
                </a:solidFill>
              </a:rPr>
              <a:t>С ПОМОЩЬЮ ПОДСКАЗОК ОТГАДАЙТЕ НАЗВАНИЯ БИОЛОГИЧЕСКИХ ОБЪЕКТОВ ИЛИ БИОЛОГИЧЕСКИЕ ТЕРМИНЫ.</a:t>
            </a:r>
            <a:r>
              <a:rPr lang="en-US" sz="3200" b="1" i="1">
                <a:solidFill>
                  <a:srgbClr val="800000"/>
                </a:solidFill>
              </a:rPr>
              <a:t>                           </a:t>
            </a:r>
            <a:r>
              <a:rPr lang="ru-RU" sz="3200" b="1" i="1">
                <a:solidFill>
                  <a:srgbClr val="800000"/>
                </a:solidFill>
              </a:rPr>
              <a:t>Например: Не только вереница или очередь, но и травянистое лекарственное растение сем.</a:t>
            </a:r>
            <a:r>
              <a:rPr lang="en-US" sz="3200" b="1" i="1">
                <a:solidFill>
                  <a:srgbClr val="800000"/>
                </a:solidFill>
              </a:rPr>
              <a:t> </a:t>
            </a:r>
            <a:r>
              <a:rPr lang="ru-RU" sz="3200" b="1" i="1">
                <a:solidFill>
                  <a:srgbClr val="800000"/>
                </a:solidFill>
              </a:rPr>
              <a:t>Сложноцветных.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2875" y="285750"/>
            <a:ext cx="8893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000099"/>
                </a:solidFill>
              </a:rPr>
              <a:t>Не только шоколадные конфеты, но и грибы.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42938" y="1357313"/>
            <a:ext cx="83534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b="1" i="1">
                <a:solidFill>
                  <a:srgbClr val="006600"/>
                </a:solidFill>
              </a:rPr>
              <a:t>Не только единица скорости морских судов, но и участок стебля.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2875" y="2571750"/>
            <a:ext cx="85693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0000"/>
                </a:solidFill>
              </a:rPr>
              <a:t>Не только небольшой ресторанчик, кабаре, но и овощное растение.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85813" y="3714750"/>
            <a:ext cx="82153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b="1" i="1">
                <a:solidFill>
                  <a:srgbClr val="800000"/>
                </a:solidFill>
              </a:rPr>
              <a:t>Не только жилище животных в неволе, но и элементарная живая система, основа строения и жизнедеятельности всех организмов. </a:t>
            </a:r>
          </a:p>
          <a:p>
            <a:pPr algn="r">
              <a:spcBef>
                <a:spcPct val="50000"/>
              </a:spcBef>
            </a:pPr>
            <a:endParaRPr lang="ru-RU" sz="3200" b="1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412875"/>
            <a:ext cx="5832475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72009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УГАДАЙ  СОЦВЕТИЕ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3850" y="1557338"/>
            <a:ext cx="2663825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ОДУВАНЧИК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МОРКОВЬ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ВИШНЯ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КАПУСТА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ЯБЛОНЯ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412875"/>
            <a:ext cx="58324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1557338"/>
            <a:ext cx="3455988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УКРОП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ПШЕНИЦА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ПОДОРОЖНИК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ПОДСОЛНЕЧНИК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СИРЕНЬ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2413" y="1428750"/>
            <a:ext cx="5811837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0" y="1571625"/>
            <a:ext cx="360045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ПОДОРОЖНИК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ПШЕНИЦА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ГРУША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ОДУВАНЧИК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КАПУСТА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1423988"/>
            <a:ext cx="5818187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0" y="1643063"/>
            <a:ext cx="3241675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ВИШНЯ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ПШЕНИЦА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СИРЕНЬ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РОМАШКА</a:t>
            </a:r>
          </a:p>
          <a:p>
            <a:pPr>
              <a:spcBef>
                <a:spcPct val="50000"/>
              </a:spcBef>
            </a:pPr>
            <a:r>
              <a:rPr lang="ru-RU" sz="2800" b="1" i="1">
                <a:solidFill>
                  <a:schemeClr val="accent2"/>
                </a:solidFill>
                <a:latin typeface="Algerian" pitchFamily="82" charset="0"/>
              </a:rPr>
              <a:t>КЛЕВЕР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  <p:bldP spid="9220" grpId="1"/>
      <p:bldP spid="9222" grpId="0"/>
      <p:bldP spid="9222" grpId="1"/>
      <p:bldP spid="9226" grpId="0"/>
      <p:bldP spid="9226" grpId="1"/>
      <p:bldP spid="9228" grpId="0"/>
      <p:bldP spid="92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9216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>
                <a:ln w="222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БИОЛОГИЧЕСКИЙ  ВИНЕГРЕТ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14313" y="1341438"/>
            <a:ext cx="89296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99"/>
                </a:solidFill>
              </a:rPr>
              <a:t>1. В 30 км от плодоводческого хозяйства построили цементный завод. Через некоторое время в этом районе началась массовая гибель плодовых деревьев и сельскохозяйственных культур. Почему?</a:t>
            </a:r>
          </a:p>
        </p:txBody>
      </p:sp>
      <p:pic>
        <p:nvPicPr>
          <p:cNvPr id="8198" name="Picture 6" descr="D:\РИСУНКИ\Природа\Сады и парки\TN_00000035.JPG"/>
          <p:cNvPicPr>
            <a:picLocks noChangeAspect="1" noChangeArrowheads="1"/>
          </p:cNvPicPr>
          <p:nvPr/>
        </p:nvPicPr>
        <p:blipFill>
          <a:blip r:embed="rId2"/>
          <a:srcRect l="3501" t="2620" r="3734" b="427"/>
          <a:stretch>
            <a:fillRect/>
          </a:stretch>
        </p:blipFill>
        <p:spPr bwMode="auto">
          <a:xfrm>
            <a:off x="2571736" y="4071942"/>
            <a:ext cx="378621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180075L"/>
          <p:cNvPicPr>
            <a:picLocks noChangeAspect="1" noChangeArrowheads="1"/>
          </p:cNvPicPr>
          <p:nvPr/>
        </p:nvPicPr>
        <p:blipFill>
          <a:blip r:embed="rId2"/>
          <a:srcRect t="12527" b="8611"/>
          <a:stretch>
            <a:fillRect/>
          </a:stretch>
        </p:blipFill>
        <p:spPr bwMode="auto">
          <a:xfrm>
            <a:off x="500034" y="1142984"/>
            <a:ext cx="3355975" cy="3789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57688" y="214313"/>
            <a:ext cx="4643437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A50021"/>
                </a:solidFill>
              </a:rPr>
              <a:t>2. Долгое время подсолнечник был в Европе садовым растением. Им украшали цветочные клумбы. Считают, что в России подсолнечник «родился заново». Почему мы вправе сказать, что цветок солнца – цветок нашей страны?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808</Words>
  <Application>Microsoft Office PowerPoint</Application>
  <PresentationFormat>Экран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Internet</cp:lastModifiedBy>
  <cp:revision>42</cp:revision>
  <dcterms:created xsi:type="dcterms:W3CDTF">2008-01-31T12:04:25Z</dcterms:created>
  <dcterms:modified xsi:type="dcterms:W3CDTF">2011-11-01T14:30:00Z</dcterms:modified>
</cp:coreProperties>
</file>