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9" r:id="rId4"/>
    <p:sldId id="280" r:id="rId5"/>
    <p:sldId id="293" r:id="rId6"/>
    <p:sldId id="282" r:id="rId7"/>
    <p:sldId id="281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283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FF00"/>
    <a:srgbClr val="CCFF66"/>
    <a:srgbClr val="FF3300"/>
    <a:srgbClr val="008000"/>
    <a:srgbClr val="FF9999"/>
    <a:srgbClr val="339933"/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7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DBE06-845A-42C5-AF21-0C81524239D6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DD527-1C75-49A6-9EB2-70FA75B6F3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D3FBF-F8B4-4EAF-9375-754997878A40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B098A-3094-44BF-A165-ED162F3E5D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CA0B0-E222-49AE-9BEE-2FE29654D93E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17B1A-9C4C-4E3E-9DDB-7144BECFCD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43DF2-2D7A-4B87-8933-C9BE75A0BF06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9507A-A8B2-421C-AB0F-1D553D8D7F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E7798-082C-4EF7-8770-86DF0A7514F6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C8DC0-E1CE-46D7-93F3-CBFBB788FD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3F70F-DADC-47EB-9BEB-BEB08B6C69A7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D0CBA-F588-46F0-897D-E1CFBC7656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EB226-9474-49E7-A71C-5E204B059FA3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53536-E390-48F9-8127-31EFFC09AD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3D381-2D34-4CEF-94E0-E72BF131D241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782CB-AF6F-425C-A4DA-E59F0E55CB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5CDB1-2533-4F90-8C47-71307385BB8C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2B625-C374-4105-964F-23B44E0A94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BE3AE-9042-48EE-B35A-B5E112AA8D12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616C0-CDFA-4539-8382-5ED1B2C399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D31FE-CE9C-4D4C-8D6C-60DFA767C81A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71752-07DD-4C04-8A02-F342E2CF15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8F8E89-A370-49E8-B8FE-0E675565BB5D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582A95-682A-480E-806C-95DA5F74B4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404813"/>
            <a:ext cx="8569325" cy="3241675"/>
          </a:xfrm>
        </p:spPr>
        <p:txBody>
          <a:bodyPr tIns="0" rIns="18288"/>
          <a:lstStyle/>
          <a:p>
            <a:pPr algn="ctr" eaLnBrk="1" hangingPunct="1"/>
            <a:r>
              <a:rPr lang="ru-RU" sz="46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Урок алгебры в 10 классе</a:t>
            </a:r>
            <a:br>
              <a:rPr lang="ru-RU" sz="46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</a:br>
            <a:r>
              <a:rPr lang="ru-RU" sz="46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по теме</a:t>
            </a:r>
            <a:br>
              <a:rPr lang="ru-RU" sz="46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</a:br>
            <a:r>
              <a:rPr lang="ru-RU" sz="4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 </a:t>
            </a:r>
            <a:r>
              <a:rPr lang="ru-RU" sz="4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Решение простейших</a:t>
            </a:r>
            <a:br>
              <a:rPr lang="ru-RU" sz="4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</a:br>
            <a:r>
              <a:rPr lang="ru-RU" sz="4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тригонометрических уравнений</a:t>
            </a:r>
            <a:r>
              <a:rPr lang="ru-RU" sz="46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4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»</a:t>
            </a: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916238" y="4508500"/>
            <a:ext cx="5724525" cy="2016125"/>
          </a:xfrm>
        </p:spPr>
        <p:txBody>
          <a:bodyPr lIns="0" rIns="18288"/>
          <a:lstStyle/>
          <a:p>
            <a:pPr marL="0" indent="0" algn="r" eaLnBrk="1" hangingPunct="1">
              <a:lnSpc>
                <a:spcPct val="70000"/>
              </a:lnSpc>
              <a:buFont typeface="Wingdings 2" pitchFamily="18" charset="2"/>
              <a:buNone/>
            </a:pPr>
            <a:r>
              <a:rPr lang="ru-RU" sz="2400" b="1" i="1" smtClean="0">
                <a:solidFill>
                  <a:srgbClr val="000000"/>
                </a:solidFill>
              </a:rPr>
              <a:t>Выполнила: </a:t>
            </a:r>
          </a:p>
          <a:p>
            <a:pPr marL="0" indent="0" algn="r" eaLnBrk="1" hangingPunct="1">
              <a:lnSpc>
                <a:spcPct val="70000"/>
              </a:lnSpc>
              <a:buFont typeface="Wingdings 2" pitchFamily="18" charset="2"/>
              <a:buNone/>
            </a:pPr>
            <a:r>
              <a:rPr lang="ru-RU" sz="2400" b="1" i="1" smtClean="0">
                <a:solidFill>
                  <a:srgbClr val="000000"/>
                </a:solidFill>
              </a:rPr>
              <a:t>учитель МБОУ – СОШ № 33</a:t>
            </a:r>
          </a:p>
          <a:p>
            <a:pPr marL="0" indent="0" algn="r" eaLnBrk="1" hangingPunct="1">
              <a:lnSpc>
                <a:spcPct val="70000"/>
              </a:lnSpc>
              <a:buFont typeface="Wingdings 2" pitchFamily="18" charset="2"/>
              <a:buNone/>
            </a:pPr>
            <a:r>
              <a:rPr lang="ru-RU" sz="2400" b="1" i="1" smtClean="0">
                <a:solidFill>
                  <a:srgbClr val="000000"/>
                </a:solidFill>
              </a:rPr>
              <a:t>г. Тула </a:t>
            </a:r>
          </a:p>
          <a:p>
            <a:pPr marL="0" indent="0" algn="r" eaLnBrk="1" hangingPunct="1">
              <a:lnSpc>
                <a:spcPct val="70000"/>
              </a:lnSpc>
              <a:buFont typeface="Wingdings 2" pitchFamily="18" charset="2"/>
              <a:buNone/>
            </a:pPr>
            <a:r>
              <a:rPr lang="ru-RU" sz="2400" b="1" i="1" smtClean="0">
                <a:solidFill>
                  <a:srgbClr val="000000"/>
                </a:solidFill>
              </a:rPr>
              <a:t>Панина Елена Юрьевна</a:t>
            </a:r>
          </a:p>
          <a:p>
            <a:pPr marL="0" indent="0" algn="r" eaLnBrk="1" hangingPunct="1">
              <a:lnSpc>
                <a:spcPct val="70000"/>
              </a:lnSpc>
              <a:buFont typeface="Wingdings 2" pitchFamily="18" charset="2"/>
              <a:buNone/>
            </a:pPr>
            <a:endParaRPr lang="ru-RU" sz="2400" b="1" i="1" smtClean="0">
              <a:solidFill>
                <a:srgbClr val="000000"/>
              </a:solidFill>
            </a:endParaRPr>
          </a:p>
          <a:p>
            <a:pPr marL="0" indent="0" algn="r" eaLnBrk="1" hangingPunct="1">
              <a:lnSpc>
                <a:spcPct val="70000"/>
              </a:lnSpc>
              <a:buFont typeface="Wingdings 2" pitchFamily="18" charset="2"/>
              <a:buNone/>
            </a:pPr>
            <a:r>
              <a:rPr lang="ru-RU" sz="1800" i="1" smtClean="0"/>
              <a:t> </a:t>
            </a:r>
          </a:p>
        </p:txBody>
      </p:sp>
      <p:pic>
        <p:nvPicPr>
          <p:cNvPr id="13315" name="Picture 10" descr="Копия AN0079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4149725"/>
            <a:ext cx="208915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8025"/>
          </a:xfrm>
        </p:spPr>
        <p:txBody>
          <a:bodyPr/>
          <a:lstStyle/>
          <a:p>
            <a:pPr algn="ctr"/>
            <a:r>
              <a:rPr lang="ru-RU" sz="3200" b="1" smtClean="0">
                <a:solidFill>
                  <a:srgbClr val="CC0000"/>
                </a:solidFill>
                <a:latin typeface="Times New Roman" pitchFamily="18" charset="0"/>
              </a:rPr>
              <a:t>3. sin ( π/3 - 3x/5 ) = √3/2</a:t>
            </a:r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>
          <a:xfrm>
            <a:off x="457200" y="1935163"/>
            <a:ext cx="6707188" cy="4389437"/>
          </a:xfrm>
        </p:spPr>
        <p:txBody>
          <a:bodyPr/>
          <a:lstStyle/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1700" b="1" smtClean="0">
                <a:solidFill>
                  <a:srgbClr val="333399"/>
                </a:solidFill>
              </a:rPr>
              <a:t>РЕШЕНИЕ: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2300" b="1" smtClean="0">
                <a:latin typeface="Times New Roman" pitchFamily="18" charset="0"/>
              </a:rPr>
              <a:t>- sin ( 3x/5 -  π/3 ) = √3/2;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2300" b="1" smtClean="0">
                <a:latin typeface="Times New Roman" pitchFamily="18" charset="0"/>
              </a:rPr>
              <a:t>   sin ( 3x/5 -  π/3 ) = - √3/2;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2300" b="1" smtClean="0">
                <a:latin typeface="Times New Roman" pitchFamily="18" charset="0"/>
              </a:rPr>
              <a:t>3x/5 -  π/3  =  (-1) arcsin ( -√3/2 ) + πn, nЄZ ;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2300" b="1" smtClean="0">
                <a:latin typeface="Times New Roman" pitchFamily="18" charset="0"/>
              </a:rPr>
              <a:t>3x/5 -  π/3  =  (-1) ( - π/3  ) + πn, nЄZ ;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2300" b="1" smtClean="0">
                <a:latin typeface="Times New Roman" pitchFamily="18" charset="0"/>
              </a:rPr>
              <a:t>3x/5 =  (-1) ( - π/3  ) +  π/3  + πn, nЄZ ;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2300" b="1" smtClean="0">
                <a:latin typeface="Times New Roman" pitchFamily="18" charset="0"/>
              </a:rPr>
              <a:t>   3x =  (-1) ( - 5 π/3  ) + 5π/3  + 5πn, nЄZ ;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2300" b="1" smtClean="0">
                <a:latin typeface="Times New Roman" pitchFamily="18" charset="0"/>
              </a:rPr>
              <a:t>    x =  (-1) ( - 5 π/9  ) + 5π/9  + 5/3 π n, nЄZ ;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ru-RU" sz="1700" b="1" smtClean="0"/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ru-RU" sz="2000" b="1" smtClean="0"/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2000" b="1" smtClean="0">
                <a:solidFill>
                  <a:srgbClr val="333399"/>
                </a:solidFill>
              </a:rPr>
              <a:t>ОТВЕТ:  x =  (-1) ( - 5 π/9  ) + 5π/9  + 5/3 π n, nЄZ.(Ш)</a:t>
            </a:r>
          </a:p>
        </p:txBody>
      </p:sp>
      <p:sp>
        <p:nvSpPr>
          <p:cNvPr id="22531" name="Oval 4"/>
          <p:cNvSpPr>
            <a:spLocks noChangeArrowheads="1"/>
          </p:cNvSpPr>
          <p:nvPr/>
        </p:nvSpPr>
        <p:spPr bwMode="auto">
          <a:xfrm>
            <a:off x="6732588" y="1989138"/>
            <a:ext cx="1800225" cy="1728787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7380288" y="2603500"/>
            <a:ext cx="642937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</a:pPr>
            <a:r>
              <a:rPr lang="ru-RU" sz="3600" b="1">
                <a:solidFill>
                  <a:srgbClr val="333399"/>
                </a:solidFill>
                <a:latin typeface="Times New Roman" pitchFamily="18" charset="0"/>
              </a:rPr>
              <a:t>Ш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935038"/>
          </a:xfrm>
        </p:spPr>
        <p:txBody>
          <a:bodyPr/>
          <a:lstStyle/>
          <a:p>
            <a:pPr marL="952500" indent="-952500" algn="ctr"/>
            <a:r>
              <a:rPr lang="ru-RU" sz="4000" b="1" smtClean="0">
                <a:solidFill>
                  <a:srgbClr val="333399"/>
                </a:solidFill>
                <a:latin typeface="Times New Roman" pitchFamily="18" charset="0"/>
              </a:rPr>
              <a:t>4. 2cos ( - x/2 ) = -√2</a:t>
            </a:r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>
          <a:xfrm>
            <a:off x="457200" y="1935163"/>
            <a:ext cx="5483225" cy="438943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200" b="1" smtClean="0">
                <a:solidFill>
                  <a:srgbClr val="008000"/>
                </a:solidFill>
              </a:rPr>
              <a:t>РЕШЕНИЕ:</a:t>
            </a:r>
            <a:endParaRPr lang="ru-RU" sz="2200" smtClean="0">
              <a:solidFill>
                <a:srgbClr val="008000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ru-RU" sz="2800" smtClean="0">
                <a:latin typeface="Times New Roman" pitchFamily="18" charset="0"/>
              </a:rPr>
              <a:t>2cos ( x/2 ) = -√2;</a:t>
            </a:r>
            <a:endParaRPr lang="ru-RU" sz="2800" b="1" smtClean="0">
              <a:latin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ru-RU" sz="2800" smtClean="0">
                <a:latin typeface="Times New Roman" pitchFamily="18" charset="0"/>
              </a:rPr>
              <a:t>cos ( x/2 ) = -√2/2;</a:t>
            </a:r>
          </a:p>
          <a:p>
            <a:pPr>
              <a:buFont typeface="Wingdings 2" pitchFamily="18" charset="2"/>
              <a:buNone/>
            </a:pPr>
            <a:r>
              <a:rPr lang="ru-RU" sz="2800" smtClean="0">
                <a:latin typeface="Times New Roman" pitchFamily="18" charset="0"/>
              </a:rPr>
              <a:t> x/2 =  ± arccos (-√2/2) + 2πn, nЄZ;</a:t>
            </a:r>
          </a:p>
          <a:p>
            <a:pPr>
              <a:buFont typeface="Wingdings 2" pitchFamily="18" charset="2"/>
              <a:buNone/>
            </a:pPr>
            <a:r>
              <a:rPr lang="ru-RU" sz="2800" smtClean="0">
                <a:latin typeface="Times New Roman" pitchFamily="18" charset="0"/>
              </a:rPr>
              <a:t>x/2 =  ± ( π  - π/4  ) + 2πn, nЄZ;</a:t>
            </a:r>
          </a:p>
          <a:p>
            <a:pPr>
              <a:buFont typeface="Wingdings 2" pitchFamily="18" charset="2"/>
              <a:buNone/>
            </a:pPr>
            <a:r>
              <a:rPr lang="ru-RU" sz="2800" smtClean="0">
                <a:latin typeface="Times New Roman" pitchFamily="18" charset="0"/>
              </a:rPr>
              <a:t>x/2 =  ± 3π/4 + 2πn, nЄZ;</a:t>
            </a:r>
          </a:p>
          <a:p>
            <a:pPr>
              <a:buFont typeface="Wingdings 2" pitchFamily="18" charset="2"/>
              <a:buNone/>
            </a:pPr>
            <a:r>
              <a:rPr lang="ru-RU" sz="2800" smtClean="0">
                <a:latin typeface="Times New Roman" pitchFamily="18" charset="0"/>
              </a:rPr>
              <a:t>x =  ± 3π/2 + 4πn, nЄZ;</a:t>
            </a:r>
            <a:endParaRPr lang="ru-RU" sz="2800" b="1" smtClean="0">
              <a:latin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ru-RU" sz="2200" b="1" smtClean="0">
              <a:solidFill>
                <a:srgbClr val="008000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ru-RU" sz="2200" b="1" smtClean="0">
                <a:solidFill>
                  <a:srgbClr val="008000"/>
                </a:solidFill>
              </a:rPr>
              <a:t>ОТВЕТ: x =  ± 3π/2 + 4πn, nЄZ. (К)</a:t>
            </a:r>
          </a:p>
        </p:txBody>
      </p:sp>
      <p:sp>
        <p:nvSpPr>
          <p:cNvPr id="23555" name="Oval 4"/>
          <p:cNvSpPr>
            <a:spLocks noChangeArrowheads="1"/>
          </p:cNvSpPr>
          <p:nvPr/>
        </p:nvSpPr>
        <p:spPr bwMode="auto">
          <a:xfrm>
            <a:off x="6443663" y="2492375"/>
            <a:ext cx="2159000" cy="1873250"/>
          </a:xfrm>
          <a:prstGeom prst="ellipse">
            <a:avLst/>
          </a:prstGeom>
          <a:solidFill>
            <a:srgbClr val="99CC00"/>
          </a:solidFill>
          <a:ln w="9525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7235825" y="3040063"/>
            <a:ext cx="4937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</a:pPr>
            <a:r>
              <a:rPr lang="ru-RU" sz="4000" b="1">
                <a:solidFill>
                  <a:srgbClr val="CC0000"/>
                </a:solidFill>
                <a:latin typeface="Times New Roman" pitchFamily="18" charset="0"/>
              </a:rPr>
              <a:t>К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50938"/>
          </a:xfrm>
        </p:spPr>
        <p:txBody>
          <a:bodyPr/>
          <a:lstStyle/>
          <a:p>
            <a:pPr algn="ctr"/>
            <a:r>
              <a:rPr lang="ru-RU" sz="4000" b="1" smtClean="0">
                <a:solidFill>
                  <a:srgbClr val="009900"/>
                </a:solidFill>
                <a:latin typeface="Times New Roman" pitchFamily="18" charset="0"/>
              </a:rPr>
              <a:t>5. tg ( x + π/4 ) = 1</a:t>
            </a:r>
            <a:br>
              <a:rPr lang="ru-RU" sz="4000" b="1" smtClean="0">
                <a:solidFill>
                  <a:srgbClr val="009900"/>
                </a:solidFill>
                <a:latin typeface="Times New Roman" pitchFamily="18" charset="0"/>
              </a:rPr>
            </a:br>
            <a:endParaRPr lang="ru-RU" sz="4000" b="1" smtClean="0">
              <a:solidFill>
                <a:srgbClr val="009900"/>
              </a:solidFill>
              <a:latin typeface="Times New Roman" pitchFamily="18" charset="0"/>
            </a:endParaRPr>
          </a:p>
        </p:txBody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>
          <a:xfrm>
            <a:off x="457200" y="1935163"/>
            <a:ext cx="5122863" cy="438943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3200" b="1" smtClean="0">
                <a:solidFill>
                  <a:srgbClr val="CC0000"/>
                </a:solidFill>
                <a:latin typeface="Times New Roman" pitchFamily="18" charset="0"/>
              </a:rPr>
              <a:t>РЕШЕНИЕ:</a:t>
            </a:r>
          </a:p>
          <a:p>
            <a:pPr>
              <a:buFont typeface="Wingdings 2" pitchFamily="18" charset="2"/>
              <a:buNone/>
            </a:pPr>
            <a:r>
              <a:rPr lang="ru-RU" sz="3200" smtClean="0">
                <a:latin typeface="Times New Roman" pitchFamily="18" charset="0"/>
              </a:rPr>
              <a:t>x + π/4 = π/4+πn, nЄZ;</a:t>
            </a:r>
          </a:p>
          <a:p>
            <a:pPr>
              <a:buFont typeface="Wingdings 2" pitchFamily="18" charset="2"/>
              <a:buNone/>
            </a:pPr>
            <a:r>
              <a:rPr lang="ru-RU" sz="3200" smtClean="0">
                <a:latin typeface="Times New Roman" pitchFamily="18" charset="0"/>
              </a:rPr>
              <a:t>x = π/4 - π/4 +πn, nЄZ;</a:t>
            </a:r>
          </a:p>
          <a:p>
            <a:pPr>
              <a:buFont typeface="Wingdings 2" pitchFamily="18" charset="2"/>
              <a:buNone/>
            </a:pPr>
            <a:r>
              <a:rPr lang="ru-RU" sz="3200" smtClean="0">
                <a:latin typeface="Times New Roman" pitchFamily="18" charset="0"/>
              </a:rPr>
              <a:t>x = πn, nЄZ;</a:t>
            </a:r>
            <a:endParaRPr lang="ru-RU" sz="3200" b="1" smtClean="0">
              <a:latin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ru-RU" sz="3200" b="1" smtClean="0">
              <a:solidFill>
                <a:srgbClr val="CC0000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ru-RU" sz="3200" b="1" smtClean="0">
                <a:solidFill>
                  <a:srgbClr val="CC0000"/>
                </a:solidFill>
              </a:rPr>
              <a:t>ОТВЕТ:</a:t>
            </a:r>
            <a:r>
              <a:rPr lang="ru-RU" sz="3200" smtClean="0">
                <a:solidFill>
                  <a:srgbClr val="CC0000"/>
                </a:solidFill>
              </a:rPr>
              <a:t> </a:t>
            </a:r>
            <a:r>
              <a:rPr lang="ru-RU" sz="3200" b="1" smtClean="0">
                <a:solidFill>
                  <a:srgbClr val="CC0000"/>
                </a:solidFill>
              </a:rPr>
              <a:t>x = πn, nЄZ;(А)</a:t>
            </a:r>
          </a:p>
        </p:txBody>
      </p:sp>
      <p:sp>
        <p:nvSpPr>
          <p:cNvPr id="24579" name="Oval 4"/>
          <p:cNvSpPr>
            <a:spLocks noChangeArrowheads="1"/>
          </p:cNvSpPr>
          <p:nvPr/>
        </p:nvSpPr>
        <p:spPr bwMode="auto">
          <a:xfrm>
            <a:off x="6011863" y="2781300"/>
            <a:ext cx="2211387" cy="1944688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6804025" y="3357563"/>
            <a:ext cx="550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</a:pPr>
            <a:r>
              <a:rPr lang="ru-RU" sz="4000" b="1">
                <a:solidFill>
                  <a:srgbClr val="333399"/>
                </a:solidFill>
                <a:latin typeface="Times New Roman" pitchFamily="18" charset="0"/>
              </a:rPr>
              <a:t>А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WordArt 4"/>
          <p:cNvSpPr>
            <a:spLocks noChangeArrowheads="1" noChangeShapeType="1" noTextEdit="1"/>
          </p:cNvSpPr>
          <p:nvPr/>
        </p:nvSpPr>
        <p:spPr bwMode="auto">
          <a:xfrm>
            <a:off x="2124075" y="1268413"/>
            <a:ext cx="6553200" cy="12239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b="1" kern="10">
                <a:ln w="9525">
                  <a:solidFill>
                    <a:srgbClr val="0099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МЫШКА</a:t>
            </a:r>
          </a:p>
        </p:txBody>
      </p:sp>
      <p:pic>
        <p:nvPicPr>
          <p:cNvPr id="25602" name="Picture 4" descr="Рисунок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2276475"/>
            <a:ext cx="321945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5300" indent="-495300" algn="ctr">
              <a:buFont typeface="Wingdings 2" pitchFamily="18" charset="2"/>
              <a:buNone/>
            </a:pPr>
            <a:r>
              <a:rPr lang="ru-RU" sz="3200" b="1" smtClean="0">
                <a:solidFill>
                  <a:srgbClr val="008000"/>
                </a:solidFill>
              </a:rPr>
              <a:t>1. Задание: выбрать правильный ответ</a:t>
            </a:r>
            <a:endParaRPr lang="ru-RU" sz="3200" smtClean="0">
              <a:solidFill>
                <a:srgbClr val="008000"/>
              </a:solidFill>
            </a:endParaRPr>
          </a:p>
          <a:p>
            <a:pPr marL="495300" indent="-495300">
              <a:buFont typeface="Wingdings 2" pitchFamily="18" charset="2"/>
              <a:buNone/>
            </a:pPr>
            <a:r>
              <a:rPr lang="ru-RU" b="1" smtClean="0"/>
              <a:t>  </a:t>
            </a:r>
            <a:r>
              <a:rPr lang="ru-RU" sz="3200" b="1" smtClean="0">
                <a:latin typeface="Times New Roman" pitchFamily="18" charset="0"/>
              </a:rPr>
              <a:t>sin x = 1                  </a:t>
            </a:r>
          </a:p>
          <a:p>
            <a:pPr marL="495300" indent="-495300">
              <a:buFont typeface="Wingdings 2" pitchFamily="18" charset="2"/>
              <a:buNone/>
            </a:pPr>
            <a:r>
              <a:rPr lang="ru-RU" sz="3200" b="1" smtClean="0">
                <a:latin typeface="Times New Roman" pitchFamily="18" charset="0"/>
              </a:rPr>
              <a:t>                              1. π/2 +πn, nЄZ;</a:t>
            </a:r>
          </a:p>
          <a:p>
            <a:pPr marL="495300" indent="-495300">
              <a:buFont typeface="Wingdings 2" pitchFamily="18" charset="2"/>
              <a:buNone/>
            </a:pPr>
            <a:r>
              <a:rPr lang="ru-RU" sz="3200" b="1" smtClean="0">
                <a:latin typeface="Times New Roman" pitchFamily="18" charset="0"/>
              </a:rPr>
              <a:t>                               2. π + 2πn, nЄZ;</a:t>
            </a:r>
          </a:p>
          <a:p>
            <a:pPr marL="495300" indent="-495300">
              <a:buFont typeface="Wingdings 2" pitchFamily="18" charset="2"/>
              <a:buNone/>
            </a:pPr>
            <a:r>
              <a:rPr lang="ru-RU" sz="3200" b="1" smtClean="0">
                <a:latin typeface="Times New Roman" pitchFamily="18" charset="0"/>
              </a:rPr>
              <a:t>                               3. - π/2 +πn, nЄZ;</a:t>
            </a:r>
          </a:p>
          <a:p>
            <a:pPr marL="495300" indent="-495300">
              <a:buFont typeface="Wingdings 2" pitchFamily="18" charset="2"/>
              <a:buNone/>
            </a:pPr>
            <a:r>
              <a:rPr lang="ru-RU" sz="3200" b="1" smtClean="0">
                <a:latin typeface="Times New Roman" pitchFamily="18" charset="0"/>
              </a:rPr>
              <a:t>                               4.  ( - 1 ) π/2 + πn, nЄZ. </a:t>
            </a:r>
          </a:p>
          <a:p>
            <a:pPr marL="495300" indent="-495300">
              <a:buFont typeface="Wingdings 2" pitchFamily="18" charset="2"/>
              <a:buNone/>
            </a:pPr>
            <a:endParaRPr lang="ru-RU" sz="3200" b="1" smtClean="0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26626" name="WordArt 4"/>
          <p:cNvSpPr>
            <a:spLocks noChangeArrowheads="1" noChangeShapeType="1" noTextEdit="1"/>
          </p:cNvSpPr>
          <p:nvPr/>
        </p:nvSpPr>
        <p:spPr bwMode="auto">
          <a:xfrm>
            <a:off x="457200" y="620713"/>
            <a:ext cx="8229600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Устная работа с классом.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>
          <a:xfrm>
            <a:off x="0" y="1412875"/>
            <a:ext cx="8497888" cy="3887788"/>
          </a:xfrm>
        </p:spPr>
        <p:txBody>
          <a:bodyPr/>
          <a:lstStyle/>
          <a:p>
            <a:pPr algn="ctr"/>
            <a:r>
              <a:rPr lang="ru-RU" sz="3200" b="1" smtClean="0">
                <a:solidFill>
                  <a:srgbClr val="339933"/>
                </a:solidFill>
                <a:latin typeface="Times New Roman" pitchFamily="18" charset="0"/>
              </a:rPr>
              <a:t>2. Решите уравнение:</a:t>
            </a:r>
            <a:r>
              <a:rPr lang="ru-RU" sz="3200" smtClean="0">
                <a:solidFill>
                  <a:srgbClr val="339933"/>
                </a:solidFill>
                <a:latin typeface="Times New Roman" pitchFamily="18" charset="0"/>
              </a:rPr>
              <a:t/>
            </a:r>
            <a:br>
              <a:rPr lang="ru-RU" sz="3200" smtClean="0">
                <a:solidFill>
                  <a:srgbClr val="339933"/>
                </a:solidFill>
                <a:latin typeface="Times New Roman" pitchFamily="18" charset="0"/>
              </a:rPr>
            </a:br>
            <a:r>
              <a:rPr lang="ru-RU" sz="4000" smtClean="0">
                <a:latin typeface="Times New Roman" pitchFamily="18" charset="0"/>
              </a:rPr>
              <a:t>а).cos x = √3;     б). tg x = - √3;  </a:t>
            </a:r>
            <a:r>
              <a:rPr lang="ru-RU" sz="4000" b="1" smtClean="0">
                <a:latin typeface="Times New Roman" pitchFamily="18" charset="0"/>
              </a:rPr>
              <a:t/>
            </a:r>
            <a:br>
              <a:rPr lang="ru-RU" sz="4000" b="1" smtClean="0">
                <a:latin typeface="Times New Roman" pitchFamily="18" charset="0"/>
              </a:rPr>
            </a:br>
            <a:r>
              <a:rPr lang="ru-RU" sz="4000" b="1" smtClean="0">
                <a:latin typeface="Times New Roman" pitchFamily="18" charset="0"/>
              </a:rPr>
              <a:t/>
            </a:r>
            <a:br>
              <a:rPr lang="ru-RU" sz="4000" b="1" smtClean="0">
                <a:latin typeface="Times New Roman" pitchFamily="18" charset="0"/>
              </a:rPr>
            </a:br>
            <a:r>
              <a:rPr lang="ru-RU" sz="3200" b="1" smtClean="0">
                <a:solidFill>
                  <a:srgbClr val="339933"/>
                </a:solidFill>
                <a:latin typeface="Times New Roman" pitchFamily="18" charset="0"/>
              </a:rPr>
              <a:t>3. Найти: </a:t>
            </a:r>
            <a:r>
              <a:rPr lang="ru-RU" sz="4000" b="1" smtClean="0">
                <a:solidFill>
                  <a:srgbClr val="339933"/>
                </a:solidFill>
                <a:latin typeface="Times New Roman" pitchFamily="18" charset="0"/>
              </a:rPr>
              <a:t>arccos ( -√2/2 )</a:t>
            </a:r>
            <a:r>
              <a:rPr lang="ru-RU" sz="4000" b="1" smtClean="0">
                <a:latin typeface="Times New Roman" pitchFamily="18" charset="0"/>
              </a:rPr>
              <a:t/>
            </a:r>
            <a:br>
              <a:rPr lang="ru-RU" sz="4000" b="1" smtClean="0">
                <a:latin typeface="Times New Roman" pitchFamily="18" charset="0"/>
              </a:rPr>
            </a:br>
            <a:r>
              <a:rPr lang="ru-RU" sz="3200" b="1" smtClean="0">
                <a:latin typeface="Times New Roman" pitchFamily="18" charset="0"/>
              </a:rPr>
              <a:t/>
            </a:r>
            <a:br>
              <a:rPr lang="ru-RU" sz="3200" b="1" smtClean="0">
                <a:latin typeface="Times New Roman" pitchFamily="18" charset="0"/>
              </a:rPr>
            </a:br>
            <a:r>
              <a:rPr lang="ru-RU" sz="3200" b="1" smtClean="0">
                <a:solidFill>
                  <a:srgbClr val="339933"/>
                </a:solidFill>
                <a:latin typeface="Times New Roman" pitchFamily="18" charset="0"/>
              </a:rPr>
              <a:t>4. Найти область определения и область значений:</a:t>
            </a:r>
            <a:br>
              <a:rPr lang="ru-RU" sz="3200" b="1" smtClean="0">
                <a:solidFill>
                  <a:srgbClr val="339933"/>
                </a:solidFill>
                <a:latin typeface="Times New Roman" pitchFamily="18" charset="0"/>
              </a:rPr>
            </a:br>
            <a:r>
              <a:rPr lang="ru-RU" sz="3200" b="1" smtClean="0">
                <a:solidFill>
                  <a:srgbClr val="339933"/>
                </a:solidFill>
                <a:latin typeface="Times New Roman" pitchFamily="18" charset="0"/>
              </a:rPr>
              <a:t> </a:t>
            </a:r>
            <a:r>
              <a:rPr lang="ru-RU" sz="4000" b="1" smtClean="0">
                <a:solidFill>
                  <a:srgbClr val="339933"/>
                </a:solidFill>
                <a:latin typeface="Times New Roman" pitchFamily="18" charset="0"/>
              </a:rPr>
              <a:t>у = сtg x.</a:t>
            </a:r>
            <a:br>
              <a:rPr lang="ru-RU" sz="4000" b="1" smtClean="0">
                <a:solidFill>
                  <a:srgbClr val="339933"/>
                </a:solidFill>
                <a:latin typeface="Times New Roman" pitchFamily="18" charset="0"/>
              </a:rPr>
            </a:br>
            <a:endParaRPr lang="ru-RU" sz="4000" b="1" smtClean="0">
              <a:solidFill>
                <a:srgbClr val="339933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3"/>
          <p:cNvSpPr>
            <a:spLocks noGrp="1"/>
          </p:cNvSpPr>
          <p:nvPr>
            <p:ph type="body" idx="1"/>
          </p:nvPr>
        </p:nvSpPr>
        <p:spPr>
          <a:xfrm>
            <a:off x="457200" y="1484313"/>
            <a:ext cx="8229600" cy="48402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3200" b="1" i="1" smtClean="0">
                <a:solidFill>
                  <a:srgbClr val="333399"/>
                </a:solidFill>
                <a:latin typeface="Times New Roman" pitchFamily="18" charset="0"/>
              </a:rPr>
              <a:t>1. Один учащийся решает у доски вместе с классом</a:t>
            </a:r>
            <a:r>
              <a:rPr lang="ru-RU" sz="3200" i="1" smtClean="0">
                <a:solidFill>
                  <a:srgbClr val="008000"/>
                </a:solidFill>
                <a:latin typeface="Times New Roman" pitchFamily="18" charset="0"/>
              </a:rPr>
              <a:t>        </a:t>
            </a:r>
            <a:r>
              <a:rPr lang="ru-RU" sz="3200" smtClean="0">
                <a:solidFill>
                  <a:srgbClr val="008000"/>
                </a:solidFill>
                <a:latin typeface="Times New Roman" pitchFamily="18" charset="0"/>
              </a:rPr>
              <a:t> </a:t>
            </a:r>
            <a:r>
              <a:rPr lang="ru-RU" sz="3200" b="1" smtClean="0">
                <a:solidFill>
                  <a:srgbClr val="008000"/>
                </a:solidFill>
                <a:latin typeface="Times New Roman" pitchFamily="18" charset="0"/>
              </a:rPr>
              <a:t>Решите уравнение:</a:t>
            </a:r>
          </a:p>
          <a:p>
            <a:pPr>
              <a:buFont typeface="Wingdings 2" pitchFamily="18" charset="2"/>
              <a:buNone/>
            </a:pPr>
            <a:r>
              <a:rPr lang="ru-RU" sz="3200" b="1" smtClean="0">
                <a:solidFill>
                  <a:srgbClr val="008000"/>
                </a:solidFill>
                <a:latin typeface="Times New Roman" pitchFamily="18" charset="0"/>
              </a:rPr>
              <a:t>                     2cos ( x/2 -  π/6 )  + √2 = 0.</a:t>
            </a:r>
          </a:p>
        </p:txBody>
      </p:sp>
      <p:sp>
        <p:nvSpPr>
          <p:cNvPr id="28674" name="WordArt 4"/>
          <p:cNvSpPr>
            <a:spLocks noChangeArrowheads="1" noChangeShapeType="1" noTextEdit="1"/>
          </p:cNvSpPr>
          <p:nvPr/>
        </p:nvSpPr>
        <p:spPr bwMode="auto">
          <a:xfrm>
            <a:off x="457200" y="704850"/>
            <a:ext cx="7786688" cy="563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b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Этап проверки знаний</a:t>
            </a:r>
          </a:p>
        </p:txBody>
      </p:sp>
      <p:sp>
        <p:nvSpPr>
          <p:cNvPr id="28675" name="Rectangle 5"/>
          <p:cNvSpPr>
            <a:spLocks noChangeArrowheads="1"/>
          </p:cNvSpPr>
          <p:nvPr/>
        </p:nvSpPr>
        <p:spPr bwMode="auto">
          <a:xfrm>
            <a:off x="611188" y="3932238"/>
            <a:ext cx="8135937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800" b="1" i="1">
                <a:solidFill>
                  <a:srgbClr val="333399"/>
                </a:solidFill>
                <a:latin typeface="Times New Roman" pitchFamily="18" charset="0"/>
              </a:rPr>
              <a:t>2. Двое учащихся решают уравнения на доске ( на скрытой). Класс решает эти задания по вариантам.</a:t>
            </a:r>
          </a:p>
          <a:p>
            <a:pPr algn="just"/>
            <a:r>
              <a:rPr lang="ru-RU" sz="2800" i="1">
                <a:solidFill>
                  <a:srgbClr val="008000"/>
                </a:solidFill>
                <a:latin typeface="Times New Roman" pitchFamily="18" charset="0"/>
              </a:rPr>
              <a:t>1 вариант</a:t>
            </a:r>
            <a:r>
              <a:rPr lang="ru-RU" sz="2800" i="1">
                <a:solidFill>
                  <a:srgbClr val="333399"/>
                </a:solidFill>
                <a:latin typeface="Times New Roman" pitchFamily="18" charset="0"/>
              </a:rPr>
              <a:t>                                 </a:t>
            </a:r>
            <a:r>
              <a:rPr lang="ru-RU" sz="2800" i="1">
                <a:solidFill>
                  <a:srgbClr val="008000"/>
                </a:solidFill>
                <a:latin typeface="Times New Roman" pitchFamily="18" charset="0"/>
              </a:rPr>
              <a:t>2 вариант</a:t>
            </a:r>
          </a:p>
          <a:p>
            <a:pPr algn="ctr"/>
            <a:r>
              <a:rPr lang="ru-RU" sz="2800" i="1">
                <a:solidFill>
                  <a:srgbClr val="333399"/>
                </a:solidFill>
                <a:latin typeface="Times New Roman" pitchFamily="18" charset="0"/>
              </a:rPr>
              <a:t> </a:t>
            </a:r>
            <a:r>
              <a:rPr lang="ru-RU" sz="2800" b="1" i="1">
                <a:latin typeface="Times New Roman" pitchFamily="18" charset="0"/>
              </a:rPr>
              <a:t>tg (3x + π/4 ) +1 = 0.         2cos ( 2x/3 + π/3 )  = √2;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63563"/>
          </a:xfrm>
        </p:spPr>
        <p:txBody>
          <a:bodyPr/>
          <a:lstStyle/>
          <a:p>
            <a:pPr algn="ctr"/>
            <a:r>
              <a:rPr lang="ru-RU" sz="3600" b="1" smtClean="0">
                <a:latin typeface="Times New Roman" pitchFamily="18" charset="0"/>
              </a:rPr>
              <a:t>tg (3x + π/4 ) +1 = 0.</a:t>
            </a:r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>
          <a:xfrm>
            <a:off x="468313" y="1484313"/>
            <a:ext cx="8229600" cy="4389437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 2" pitchFamily="18" charset="2"/>
              <a:buNone/>
            </a:pPr>
            <a:r>
              <a:rPr lang="ru-RU" sz="3200" b="1" smtClean="0">
                <a:solidFill>
                  <a:srgbClr val="008000"/>
                </a:solidFill>
              </a:rPr>
              <a:t>РЕШЕНИЕ:</a:t>
            </a:r>
          </a:p>
          <a:p>
            <a:pPr algn="ctr">
              <a:lnSpc>
                <a:spcPct val="90000"/>
              </a:lnSpc>
              <a:buFont typeface="Wingdings 2" pitchFamily="18" charset="2"/>
              <a:buNone/>
            </a:pPr>
            <a:r>
              <a:rPr lang="ru-RU" sz="3200" smtClean="0">
                <a:latin typeface="Times New Roman" pitchFamily="18" charset="0"/>
              </a:rPr>
              <a:t>tg (3x + π/4 ) = -1;</a:t>
            </a:r>
          </a:p>
          <a:p>
            <a:pPr algn="ctr">
              <a:lnSpc>
                <a:spcPct val="90000"/>
              </a:lnSpc>
              <a:buFont typeface="Wingdings 2" pitchFamily="18" charset="2"/>
              <a:buNone/>
            </a:pPr>
            <a:r>
              <a:rPr lang="ru-RU" sz="3200" smtClean="0">
                <a:latin typeface="Times New Roman" pitchFamily="18" charset="0"/>
              </a:rPr>
              <a:t>      3x + π/4 = -π/4 + πn, nЄZ;</a:t>
            </a:r>
          </a:p>
          <a:p>
            <a:pPr algn="ctr">
              <a:lnSpc>
                <a:spcPct val="90000"/>
              </a:lnSpc>
              <a:buFont typeface="Wingdings 2" pitchFamily="18" charset="2"/>
              <a:buNone/>
            </a:pPr>
            <a:r>
              <a:rPr lang="ru-RU" sz="3200" smtClean="0">
                <a:latin typeface="Times New Roman" pitchFamily="18" charset="0"/>
              </a:rPr>
              <a:t>      3x = -π/4 - π/4 + πn, nЄZ;</a:t>
            </a:r>
          </a:p>
          <a:p>
            <a:pPr algn="ctr">
              <a:lnSpc>
                <a:spcPct val="90000"/>
              </a:lnSpc>
              <a:buFont typeface="Wingdings 2" pitchFamily="18" charset="2"/>
              <a:buNone/>
            </a:pPr>
            <a:r>
              <a:rPr lang="ru-RU" sz="3200" smtClean="0">
                <a:latin typeface="Times New Roman" pitchFamily="18" charset="0"/>
              </a:rPr>
              <a:t>      3x = -π/2 + πn, nЄZ;</a:t>
            </a:r>
          </a:p>
          <a:p>
            <a:pPr algn="ctr">
              <a:lnSpc>
                <a:spcPct val="90000"/>
              </a:lnSpc>
              <a:buFont typeface="Wingdings 2" pitchFamily="18" charset="2"/>
              <a:buNone/>
            </a:pPr>
            <a:r>
              <a:rPr lang="ru-RU" sz="3200" smtClean="0">
                <a:latin typeface="Times New Roman" pitchFamily="18" charset="0"/>
              </a:rPr>
              <a:t>        x = -π/6 + π/3n, nЄZ;</a:t>
            </a:r>
            <a:endParaRPr lang="ru-RU" sz="3200" b="1" smtClean="0">
              <a:latin typeface="Times New Roman" pitchFamily="18" charset="0"/>
            </a:endParaRPr>
          </a:p>
          <a:p>
            <a:pPr algn="ctr">
              <a:lnSpc>
                <a:spcPct val="90000"/>
              </a:lnSpc>
              <a:buFont typeface="Wingdings 2" pitchFamily="18" charset="2"/>
              <a:buNone/>
            </a:pPr>
            <a:endParaRPr lang="ru-RU" sz="3200" b="1" smtClean="0">
              <a:solidFill>
                <a:srgbClr val="008000"/>
              </a:solidFill>
              <a:latin typeface="Times New Roman" pitchFamily="18" charset="0"/>
            </a:endParaRPr>
          </a:p>
          <a:p>
            <a:pPr algn="ctr">
              <a:lnSpc>
                <a:spcPct val="90000"/>
              </a:lnSpc>
              <a:buFont typeface="Wingdings 2" pitchFamily="18" charset="2"/>
              <a:buNone/>
            </a:pPr>
            <a:r>
              <a:rPr lang="ru-RU" sz="3200" b="1" smtClean="0">
                <a:solidFill>
                  <a:srgbClr val="008000"/>
                </a:solidFill>
              </a:rPr>
              <a:t>ОТВЕТ: x = -π/6 + π/3n, nЄZ</a:t>
            </a:r>
            <a:r>
              <a:rPr lang="ru-RU" b="1" smtClean="0"/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492125"/>
          </a:xfrm>
        </p:spPr>
        <p:txBody>
          <a:bodyPr/>
          <a:lstStyle/>
          <a:p>
            <a:pPr algn="ctr"/>
            <a:r>
              <a:rPr lang="ru-RU" sz="3600" b="1" smtClean="0">
                <a:solidFill>
                  <a:srgbClr val="008000"/>
                </a:solidFill>
                <a:latin typeface="Times New Roman" pitchFamily="18" charset="0"/>
              </a:rPr>
              <a:t>2cos ( 2x/3 + π/3 )  = √2;</a:t>
            </a:r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>
          <a:xfrm>
            <a:off x="457200" y="1557338"/>
            <a:ext cx="8229600" cy="4767262"/>
          </a:xfrm>
        </p:spPr>
        <p:txBody>
          <a:bodyPr/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b="1" smtClean="0"/>
              <a:t>                                       </a:t>
            </a:r>
            <a:r>
              <a:rPr lang="ru-RU" b="1" smtClean="0">
                <a:solidFill>
                  <a:srgbClr val="CC0000"/>
                </a:solidFill>
              </a:rPr>
              <a:t>РЕШЕНИЕ:</a:t>
            </a:r>
            <a:endParaRPr lang="ru-RU" smtClean="0">
              <a:solidFill>
                <a:srgbClr val="CC0000"/>
              </a:solidFill>
            </a:endParaRPr>
          </a:p>
          <a:p>
            <a:pPr algn="ctr">
              <a:lnSpc>
                <a:spcPct val="90000"/>
              </a:lnSpc>
              <a:buFont typeface="Wingdings 2" pitchFamily="18" charset="2"/>
              <a:buNone/>
            </a:pPr>
            <a:r>
              <a:rPr lang="ru-RU" sz="3200" smtClean="0">
                <a:latin typeface="Times New Roman" pitchFamily="18" charset="0"/>
              </a:rPr>
              <a:t>cos ( 2x/3 + π/3 )  = √2/2;</a:t>
            </a:r>
          </a:p>
          <a:p>
            <a:pPr algn="ctr">
              <a:lnSpc>
                <a:spcPct val="90000"/>
              </a:lnSpc>
              <a:buFont typeface="Wingdings 2" pitchFamily="18" charset="2"/>
              <a:buNone/>
            </a:pPr>
            <a:r>
              <a:rPr lang="ru-RU" sz="3200" smtClean="0">
                <a:latin typeface="Times New Roman" pitchFamily="18" charset="0"/>
              </a:rPr>
              <a:t>2x/3 + π/3 = ± arccos (√2/2) + 2πn, nЄZ;</a:t>
            </a:r>
          </a:p>
          <a:p>
            <a:pPr algn="ctr">
              <a:lnSpc>
                <a:spcPct val="90000"/>
              </a:lnSpc>
              <a:buFont typeface="Wingdings 2" pitchFamily="18" charset="2"/>
              <a:buNone/>
            </a:pPr>
            <a:r>
              <a:rPr lang="ru-RU" sz="3200" smtClean="0">
                <a:latin typeface="Times New Roman" pitchFamily="18" charset="0"/>
              </a:rPr>
              <a:t>2x/3 + π/3 = ± π/4 + 2πn, nЄZ;</a:t>
            </a:r>
          </a:p>
          <a:p>
            <a:pPr algn="ctr">
              <a:lnSpc>
                <a:spcPct val="90000"/>
              </a:lnSpc>
              <a:buFont typeface="Wingdings 2" pitchFamily="18" charset="2"/>
              <a:buNone/>
            </a:pPr>
            <a:r>
              <a:rPr lang="ru-RU" sz="3200" smtClean="0">
                <a:latin typeface="Times New Roman" pitchFamily="18" charset="0"/>
              </a:rPr>
              <a:t>2x/3 = ± π/4 - π/3 + 2πn, nЄZ;</a:t>
            </a:r>
          </a:p>
          <a:p>
            <a:pPr algn="ctr">
              <a:lnSpc>
                <a:spcPct val="90000"/>
              </a:lnSpc>
              <a:buFont typeface="Wingdings 2" pitchFamily="18" charset="2"/>
              <a:buNone/>
            </a:pPr>
            <a:r>
              <a:rPr lang="ru-RU" sz="3200" smtClean="0">
                <a:latin typeface="Times New Roman" pitchFamily="18" charset="0"/>
              </a:rPr>
              <a:t>2x = ± 3π/4 - π + 6πn, nЄZ;</a:t>
            </a:r>
          </a:p>
          <a:p>
            <a:pPr algn="ctr">
              <a:lnSpc>
                <a:spcPct val="90000"/>
              </a:lnSpc>
              <a:buFont typeface="Wingdings 2" pitchFamily="18" charset="2"/>
              <a:buNone/>
            </a:pPr>
            <a:r>
              <a:rPr lang="ru-RU" sz="3200" smtClean="0">
                <a:latin typeface="Times New Roman" pitchFamily="18" charset="0"/>
              </a:rPr>
              <a:t> x = ± 3π/8 - π/2 + 3πn, nЄZ.</a:t>
            </a:r>
            <a:endParaRPr lang="ru-RU" sz="3200" b="1" smtClean="0">
              <a:latin typeface="Times New Roman" pitchFamily="18" charset="0"/>
            </a:endParaRPr>
          </a:p>
          <a:p>
            <a:pPr algn="ctr">
              <a:lnSpc>
                <a:spcPct val="90000"/>
              </a:lnSpc>
              <a:buFont typeface="Wingdings 2" pitchFamily="18" charset="2"/>
              <a:buNone/>
            </a:pPr>
            <a:endParaRPr lang="ru-RU" sz="3200" b="1" smtClean="0">
              <a:latin typeface="Times New Roman" pitchFamily="18" charset="0"/>
            </a:endParaRPr>
          </a:p>
          <a:p>
            <a:pPr algn="ctr">
              <a:lnSpc>
                <a:spcPct val="90000"/>
              </a:lnSpc>
              <a:buFont typeface="Wingdings 2" pitchFamily="18" charset="2"/>
              <a:buNone/>
            </a:pPr>
            <a:r>
              <a:rPr lang="ru-RU" b="1" smtClean="0">
                <a:solidFill>
                  <a:srgbClr val="CC0000"/>
                </a:solidFill>
              </a:rPr>
              <a:t>ОТВЕТ: x = ± 3π/8 - π/2 + 3πn, nЄZ.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/>
          </p:nvPr>
        </p:nvSpPr>
        <p:spPr>
          <a:xfrm>
            <a:off x="395288" y="549275"/>
            <a:ext cx="3240087" cy="935038"/>
          </a:xfrm>
        </p:spPr>
        <p:txBody>
          <a:bodyPr/>
          <a:lstStyle/>
          <a:p>
            <a:r>
              <a:rPr lang="ru-RU" sz="3600" b="1" smtClean="0">
                <a:solidFill>
                  <a:srgbClr val="339933"/>
                </a:solidFill>
                <a:latin typeface="Times New Roman" pitchFamily="18" charset="0"/>
              </a:rPr>
              <a:t>       Домашнее </a:t>
            </a:r>
            <a:br>
              <a:rPr lang="ru-RU" sz="3600" b="1" smtClean="0">
                <a:solidFill>
                  <a:srgbClr val="339933"/>
                </a:solidFill>
                <a:latin typeface="Times New Roman" pitchFamily="18" charset="0"/>
              </a:rPr>
            </a:br>
            <a:r>
              <a:rPr lang="ru-RU" sz="3600" b="1" smtClean="0">
                <a:solidFill>
                  <a:srgbClr val="339933"/>
                </a:solidFill>
                <a:latin typeface="Times New Roman" pitchFamily="18" charset="0"/>
              </a:rPr>
              <a:t>          задание</a:t>
            </a:r>
          </a:p>
        </p:txBody>
      </p:sp>
      <p:graphicFrame>
        <p:nvGraphicFramePr>
          <p:cNvPr id="37141" name="Group 277"/>
          <p:cNvGraphicFramePr>
            <a:graphicFrameLocks noGrp="1"/>
          </p:cNvGraphicFramePr>
          <p:nvPr/>
        </p:nvGraphicFramePr>
        <p:xfrm>
          <a:off x="3924300" y="387350"/>
          <a:ext cx="4248150" cy="5994400"/>
        </p:xfrm>
        <a:graphic>
          <a:graphicData uri="http://schemas.openxmlformats.org/drawingml/2006/table">
            <a:tbl>
              <a:tblPr/>
              <a:tblGrid>
                <a:gridCol w="458788"/>
                <a:gridCol w="3789362"/>
              </a:tblGrid>
              <a:tr h="3365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Уравнения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»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6550">
                <a:tc>
                  <a:txBody>
                    <a:bodyPr/>
                    <a:lstStyle/>
                    <a:p>
                      <a:pPr marL="419100" marR="0" lvl="0" indent="-419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 x = - √3/2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419100" marR="0" lvl="0" indent="-419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cos x/2 = - √2/2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419100" marR="0" lvl="0" indent="-419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2sin x - √3 = 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419100" marR="0" lvl="0" indent="-419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ctg(x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π/3 ) = √3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419100" marR="0" lvl="0" indent="-419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tg 4x = - √3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Уравнения на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»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2cos x + √2 = 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 ( 2x - π/3 ) + 1 = 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 (2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- x ) </a:t>
                      </a: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–</a:t>
                      </a: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cos ( 3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/2 + x ) = -1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3tg 4x = √3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4sin π/6 cos (x + π/3 ) = - √3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Уравнения на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5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»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 ( 2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–</a:t>
                      </a: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x) </a:t>
                      </a: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–</a:t>
                      </a: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cos( 3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/2 + x ) = - 1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 cos ( - πx/4 ) = √2 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sin( x - π/4 ) ( sin 2x +√2 ) = 0 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2sin (  π/6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x/2 ) + 1 = 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 cos 3x + 1 ) cos x/2 = 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1804" name="Рисунок 4" descr="C03-0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989138"/>
            <a:ext cx="2808288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539750" y="333375"/>
            <a:ext cx="8229600" cy="981075"/>
          </a:xfrm>
        </p:spPr>
        <p:txBody>
          <a:bodyPr/>
          <a:lstStyle/>
          <a:p>
            <a:pPr eaLnBrk="1" hangingPunct="1"/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Цели урока:</a:t>
            </a:r>
            <a:endParaRPr lang="ru-RU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389438"/>
          </a:xfrm>
        </p:spPr>
        <p:txBody>
          <a:bodyPr/>
          <a:lstStyle/>
          <a:p>
            <a:pPr marL="609600" indent="-609600">
              <a:buFont typeface="Wingdings 2" pitchFamily="18" charset="2"/>
              <a:buNone/>
            </a:pPr>
            <a:r>
              <a:rPr lang="ru-RU" b="1" smtClean="0"/>
              <a:t>	</a:t>
            </a:r>
            <a:r>
              <a:rPr lang="ru-RU" sz="2800" b="1" smtClean="0">
                <a:solidFill>
                  <a:srgbClr val="FF3300"/>
                </a:solidFill>
              </a:rPr>
              <a:t>Образовательные:</a:t>
            </a:r>
          </a:p>
          <a:p>
            <a:pPr marL="609600" indent="-609600" algn="just">
              <a:buClr>
                <a:srgbClr val="333399"/>
              </a:buClr>
              <a:buFont typeface="Wingdings" pitchFamily="2" charset="2"/>
              <a:buChar char="v"/>
            </a:pPr>
            <a:r>
              <a:rPr lang="ru-RU" sz="2400" b="1" smtClean="0">
                <a:solidFill>
                  <a:srgbClr val="333399"/>
                </a:solidFill>
                <a:latin typeface="Times New Roman" pitchFamily="18" charset="0"/>
              </a:rPr>
              <a:t>Актуализировать знания учащихся по теме «Решение простейших  тригонометрических уравнений» и обеспечить их применение при решении задач вариантов ЕГЭ;</a:t>
            </a:r>
          </a:p>
          <a:p>
            <a:pPr marL="609600" indent="-609600" algn="just">
              <a:buClr>
                <a:srgbClr val="333399"/>
              </a:buClr>
              <a:buFont typeface="Wingdings" pitchFamily="2" charset="2"/>
              <a:buNone/>
            </a:pPr>
            <a:endParaRPr lang="ru-RU" sz="2400" b="1" smtClean="0">
              <a:solidFill>
                <a:srgbClr val="333399"/>
              </a:solidFill>
              <a:latin typeface="Times New Roman" pitchFamily="18" charset="0"/>
            </a:endParaRPr>
          </a:p>
          <a:p>
            <a:pPr marL="609600" indent="-609600" algn="just">
              <a:buClr>
                <a:srgbClr val="333399"/>
              </a:buClr>
              <a:buFont typeface="Wingdings" pitchFamily="2" charset="2"/>
              <a:buNone/>
            </a:pPr>
            <a:endParaRPr lang="ru-RU" sz="2400" b="1" smtClean="0">
              <a:solidFill>
                <a:srgbClr val="333399"/>
              </a:solidFill>
              <a:latin typeface="Times New Roman" pitchFamily="18" charset="0"/>
            </a:endParaRPr>
          </a:p>
          <a:p>
            <a:pPr marL="609600" indent="-609600" algn="just">
              <a:buClr>
                <a:srgbClr val="333399"/>
              </a:buClr>
              <a:buFont typeface="Wingdings" pitchFamily="2" charset="2"/>
              <a:buChar char="v"/>
            </a:pPr>
            <a:r>
              <a:rPr lang="ru-RU" sz="2400" b="1" smtClean="0">
                <a:solidFill>
                  <a:srgbClr val="333399"/>
                </a:solidFill>
                <a:latin typeface="Times New Roman" pitchFamily="18" charset="0"/>
              </a:rPr>
              <a:t>Повторить, углубить, обобщить и систематизировать приобретенные знания по теме « Решение простейших тригонометрических уравнений» для дальнейшего использования при решении тригонометрических уравнений.</a:t>
            </a:r>
          </a:p>
        </p:txBody>
      </p:sp>
      <p:pic>
        <p:nvPicPr>
          <p:cNvPr id="14339" name="Picture 4" descr="i?id=84600064-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3663" y="476250"/>
            <a:ext cx="2159000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/>
          </p:cNvSpPr>
          <p:nvPr>
            <p:ph type="body" idx="1"/>
          </p:nvPr>
        </p:nvSpPr>
        <p:spPr>
          <a:xfrm>
            <a:off x="457200" y="836613"/>
            <a:ext cx="8229600" cy="5487987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2800" b="1" i="1" smtClean="0">
                <a:solidFill>
                  <a:srgbClr val="FF3300"/>
                </a:solidFill>
              </a:rPr>
              <a:t>Развивающие:</a:t>
            </a:r>
          </a:p>
          <a:p>
            <a:pPr marL="742950" lvl="1" indent="-285750">
              <a:buFont typeface="Wingdings" pitchFamily="2" charset="2"/>
              <a:buChar char="v"/>
            </a:pPr>
            <a:r>
              <a:rPr lang="ru-RU" b="1" smtClean="0">
                <a:solidFill>
                  <a:srgbClr val="333399"/>
                </a:solidFill>
                <a:latin typeface="Times New Roman" pitchFamily="18" charset="0"/>
              </a:rPr>
              <a:t>Содействовать развитию у учащихся мыслительных операций: умение анализировать, синтезировать, сравнивать;</a:t>
            </a:r>
          </a:p>
          <a:p>
            <a:pPr marL="742950" lvl="1" indent="-285750">
              <a:buFont typeface="Wingdings" pitchFamily="2" charset="2"/>
              <a:buChar char="v"/>
            </a:pPr>
            <a:endParaRPr lang="ru-RU" b="1" smtClean="0">
              <a:solidFill>
                <a:srgbClr val="333399"/>
              </a:solidFill>
              <a:latin typeface="Times New Roman" pitchFamily="18" charset="0"/>
            </a:endParaRPr>
          </a:p>
          <a:p>
            <a:pPr marL="742950" lvl="1" indent="-285750">
              <a:buFont typeface="Wingdings" pitchFamily="2" charset="2"/>
              <a:buChar char="v"/>
            </a:pPr>
            <a:r>
              <a:rPr lang="ru-RU" b="1" smtClean="0">
                <a:solidFill>
                  <a:srgbClr val="333399"/>
                </a:solidFill>
                <a:latin typeface="Times New Roman" pitchFamily="18" charset="0"/>
              </a:rPr>
              <a:t>Формировать и развивать общеучебные умения и навыки: обобщение, поиск способов решения;</a:t>
            </a:r>
          </a:p>
          <a:p>
            <a:pPr marL="742950" lvl="1" indent="-285750">
              <a:buFont typeface="Wingdings" pitchFamily="2" charset="2"/>
              <a:buNone/>
            </a:pPr>
            <a:endParaRPr lang="ru-RU" b="1" smtClean="0">
              <a:solidFill>
                <a:srgbClr val="333399"/>
              </a:solidFill>
              <a:latin typeface="Times New Roman" pitchFamily="18" charset="0"/>
            </a:endParaRPr>
          </a:p>
          <a:p>
            <a:pPr marL="742950" lvl="1" indent="-285750">
              <a:buFont typeface="Wingdings" pitchFamily="2" charset="2"/>
              <a:buChar char="v"/>
            </a:pPr>
            <a:r>
              <a:rPr lang="ru-RU" b="1" smtClean="0">
                <a:solidFill>
                  <a:srgbClr val="333399"/>
                </a:solidFill>
                <a:latin typeface="Times New Roman" pitchFamily="18" charset="0"/>
              </a:rPr>
              <a:t>Отрабатывать навыки самооценивания знаний и умений, выбора задания, соответствующего их уровню развития.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/>
          </p:cNvSpPr>
          <p:nvPr>
            <p:ph type="body" idx="1"/>
          </p:nvPr>
        </p:nvSpPr>
        <p:spPr>
          <a:xfrm>
            <a:off x="457200" y="692150"/>
            <a:ext cx="8229600" cy="563245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3200" i="1" smtClean="0">
                <a:solidFill>
                  <a:srgbClr val="CC0000"/>
                </a:solidFill>
              </a:rPr>
              <a:t>  </a:t>
            </a:r>
            <a:r>
              <a:rPr lang="ru-RU" sz="3200" b="1" i="1" smtClean="0">
                <a:solidFill>
                  <a:srgbClr val="CC0000"/>
                </a:solidFill>
              </a:rPr>
              <a:t>Воспитательные: </a:t>
            </a:r>
          </a:p>
          <a:p>
            <a:pPr algn="ctr">
              <a:buClr>
                <a:srgbClr val="333399"/>
              </a:buClr>
              <a:buFont typeface="Wingdings" pitchFamily="2" charset="2"/>
              <a:buChar char="v"/>
            </a:pPr>
            <a:r>
              <a:rPr lang="ru-RU" sz="2400" b="1" smtClean="0">
                <a:latin typeface="Times New Roman" pitchFamily="18" charset="0"/>
              </a:rPr>
              <a:t>Вырабатывать внимание, самостоятельность при работе на уроке;</a:t>
            </a:r>
          </a:p>
          <a:p>
            <a:pPr>
              <a:buClr>
                <a:srgbClr val="333399"/>
              </a:buClr>
              <a:buFont typeface="Wingdings" pitchFamily="2" charset="2"/>
              <a:buChar char="v"/>
            </a:pPr>
            <a:r>
              <a:rPr lang="ru-RU" sz="2400" b="1" smtClean="0">
                <a:latin typeface="Times New Roman" pitchFamily="18" charset="0"/>
              </a:rPr>
              <a:t>Способствовать формированию активности и настойчивости, максимальной  </a:t>
            </a:r>
          </a:p>
          <a:p>
            <a:pPr>
              <a:buClr>
                <a:srgbClr val="333399"/>
              </a:buClr>
              <a:buFont typeface="Wingdings" pitchFamily="2" charset="2"/>
              <a:buNone/>
            </a:pPr>
            <a:r>
              <a:rPr lang="ru-RU" sz="2400" b="1" smtClean="0">
                <a:latin typeface="Times New Roman" pitchFamily="18" charset="0"/>
              </a:rPr>
              <a:t>    работоспособности;</a:t>
            </a:r>
          </a:p>
          <a:p>
            <a:pPr>
              <a:buClr>
                <a:srgbClr val="333399"/>
              </a:buClr>
              <a:buFont typeface="Wingdings" pitchFamily="2" charset="2"/>
              <a:buChar char="v"/>
            </a:pPr>
            <a:endParaRPr lang="ru-RU" sz="2400" b="1" smtClean="0">
              <a:latin typeface="Times New Roman" pitchFamily="18" charset="0"/>
            </a:endParaRPr>
          </a:p>
          <a:p>
            <a:pPr>
              <a:buClr>
                <a:srgbClr val="333399"/>
              </a:buClr>
              <a:buFont typeface="Wingdings" pitchFamily="2" charset="2"/>
              <a:buChar char="v"/>
            </a:pPr>
            <a:r>
              <a:rPr lang="ru-RU" sz="2400" b="1" smtClean="0">
                <a:latin typeface="Times New Roman" pitchFamily="18" charset="0"/>
              </a:rPr>
              <a:t>Развивать интерес к урокам</a:t>
            </a:r>
          </a:p>
          <a:p>
            <a:pPr>
              <a:buClr>
                <a:srgbClr val="333399"/>
              </a:buClr>
              <a:buFont typeface="Wingdings" pitchFamily="2" charset="2"/>
              <a:buNone/>
            </a:pPr>
            <a:r>
              <a:rPr lang="ru-RU" sz="2400" b="1" smtClean="0">
                <a:latin typeface="Times New Roman" pitchFamily="18" charset="0"/>
              </a:rPr>
              <a:t>     математики</a:t>
            </a:r>
            <a:r>
              <a:rPr lang="ru-RU" b="1" smtClean="0"/>
              <a:t>.</a:t>
            </a:r>
          </a:p>
        </p:txBody>
      </p:sp>
      <p:pic>
        <p:nvPicPr>
          <p:cNvPr id="16386" name="Picture 5" descr="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2852738"/>
            <a:ext cx="3109913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/>
          </p:cNvSpPr>
          <p:nvPr>
            <p:ph type="body" idx="1"/>
          </p:nvPr>
        </p:nvSpPr>
        <p:spPr>
          <a:xfrm>
            <a:off x="395288" y="1412875"/>
            <a:ext cx="8229600" cy="4840288"/>
          </a:xfrm>
        </p:spPr>
        <p:txBody>
          <a:bodyPr/>
          <a:lstStyle/>
          <a:p>
            <a:pPr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ru-RU" b="1" smtClean="0">
                <a:solidFill>
                  <a:srgbClr val="333399"/>
                </a:solidFill>
                <a:latin typeface="Times New Roman" pitchFamily="18" charset="0"/>
              </a:rPr>
              <a:t>Организационный этап.</a:t>
            </a:r>
          </a:p>
          <a:p>
            <a:pPr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ru-RU" b="1" smtClean="0">
                <a:solidFill>
                  <a:srgbClr val="333399"/>
                </a:solidFill>
                <a:latin typeface="Times New Roman" pitchFamily="18" charset="0"/>
              </a:rPr>
              <a:t>Этап проверки домашнего задания: фронтальный опрос, демонстрация решения на доске, устная работа.</a:t>
            </a:r>
          </a:p>
          <a:p>
            <a:pPr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ru-RU" b="1" smtClean="0">
                <a:solidFill>
                  <a:srgbClr val="333399"/>
                </a:solidFill>
                <a:latin typeface="Times New Roman" pitchFamily="18" charset="0"/>
              </a:rPr>
              <a:t>Этап проверки усвоения знаний, умений  и навыков при решении простейших тригонометрических уравнений.</a:t>
            </a:r>
          </a:p>
          <a:p>
            <a:pPr algn="just">
              <a:buClr>
                <a:schemeClr val="tx2"/>
              </a:buClr>
              <a:buFont typeface="Wingdings" pitchFamily="2" charset="2"/>
              <a:buChar char="Ø"/>
            </a:pPr>
            <a:r>
              <a:rPr lang="ru-RU" b="1" smtClean="0">
                <a:solidFill>
                  <a:srgbClr val="333399"/>
                </a:solidFill>
                <a:latin typeface="Times New Roman" pitchFamily="18" charset="0"/>
              </a:rPr>
              <a:t>Итог урока. Домашнее задание.</a:t>
            </a:r>
          </a:p>
        </p:txBody>
      </p:sp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792162"/>
          </a:xfrm>
        </p:spPr>
        <p:txBody>
          <a:bodyPr/>
          <a:lstStyle/>
          <a:p>
            <a:pPr algn="ctr" eaLnBrk="1" hangingPunct="1"/>
            <a:r>
              <a:rPr lang="ru-RU" b="1" smtClean="0">
                <a:solidFill>
                  <a:srgbClr val="008000"/>
                </a:solidFill>
                <a:latin typeface="Times New Roman" pitchFamily="18" charset="0"/>
              </a:rPr>
              <a:t>Содержание урока:</a:t>
            </a:r>
          </a:p>
        </p:txBody>
      </p:sp>
      <p:pic>
        <p:nvPicPr>
          <p:cNvPr id="17411" name="Picture 10" descr="Копия AN0079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4888" y="4365625"/>
            <a:ext cx="2389187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720725"/>
          </a:xfrm>
        </p:spPr>
        <p:txBody>
          <a:bodyPr/>
          <a:lstStyle/>
          <a:p>
            <a:pPr algn="ctr"/>
            <a:r>
              <a:rPr lang="ru-RU" sz="4600" b="1" smtClean="0">
                <a:solidFill>
                  <a:srgbClr val="CC0000"/>
                </a:solidFill>
                <a:latin typeface="Constantia" pitchFamily="18" charset="0"/>
              </a:rPr>
              <a:t>План урока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>
          <a:xfrm>
            <a:off x="457200" y="1341438"/>
            <a:ext cx="8229600" cy="4983162"/>
          </a:xfrm>
        </p:spPr>
        <p:txBody>
          <a:bodyPr/>
          <a:lstStyle/>
          <a:p>
            <a:pPr marL="495300" indent="-495300" algn="just">
              <a:buFont typeface="Wingdings 2" pitchFamily="18" charset="2"/>
              <a:buNone/>
            </a:pPr>
            <a:r>
              <a:rPr lang="ru-RU" sz="2800" b="1" smtClean="0">
                <a:solidFill>
                  <a:schemeClr val="tx2"/>
                </a:solidFill>
              </a:rPr>
              <a:t>1.  </a:t>
            </a:r>
            <a:r>
              <a:rPr lang="ru-RU" sz="2800" b="1" smtClean="0">
                <a:solidFill>
                  <a:srgbClr val="333399"/>
                </a:solidFill>
                <a:latin typeface="Times New Roman" pitchFamily="18" charset="0"/>
              </a:rPr>
              <a:t>Организационный момент: настрой на рабочий лад; сообщение темы урока; сообщение плана урока. </a:t>
            </a:r>
          </a:p>
          <a:p>
            <a:pPr marL="495300" indent="-495300" algn="just">
              <a:buFont typeface="Wingdings 2" pitchFamily="18" charset="2"/>
              <a:buNone/>
            </a:pPr>
            <a:r>
              <a:rPr lang="ru-RU" sz="2800" b="1" smtClean="0">
                <a:solidFill>
                  <a:srgbClr val="333399"/>
                </a:solidFill>
                <a:latin typeface="Times New Roman" pitchFamily="18" charset="0"/>
              </a:rPr>
              <a:t>2.  Проверка домашнего задания.</a:t>
            </a:r>
          </a:p>
          <a:p>
            <a:pPr marL="495300" indent="-495300" algn="just">
              <a:buFont typeface="Wingdings 2" pitchFamily="18" charset="2"/>
              <a:buNone/>
            </a:pPr>
            <a:r>
              <a:rPr lang="ru-RU" sz="2800" b="1" smtClean="0">
                <a:solidFill>
                  <a:srgbClr val="333399"/>
                </a:solidFill>
                <a:latin typeface="Times New Roman" pitchFamily="18" charset="0"/>
              </a:rPr>
              <a:t>3. Отработка алгоритма решения простейших тригонометрических уравнений во время устной работы.</a:t>
            </a:r>
          </a:p>
          <a:p>
            <a:pPr marL="495300" indent="-495300" algn="just">
              <a:buFont typeface="Wingdings 2" pitchFamily="18" charset="2"/>
              <a:buNone/>
            </a:pPr>
            <a:r>
              <a:rPr lang="ru-RU" sz="2800" b="1" smtClean="0">
                <a:solidFill>
                  <a:srgbClr val="333399"/>
                </a:solidFill>
                <a:latin typeface="Times New Roman" pitchFamily="18" charset="0"/>
              </a:rPr>
              <a:t>4.  Проверка знаний.</a:t>
            </a:r>
            <a:r>
              <a:rPr lang="ru-RU" sz="2800" b="1" i="1" smtClean="0">
                <a:solidFill>
                  <a:srgbClr val="333399"/>
                </a:solidFill>
                <a:latin typeface="Times New Roman" pitchFamily="18" charset="0"/>
              </a:rPr>
              <a:t> </a:t>
            </a:r>
            <a:r>
              <a:rPr lang="ru-RU" sz="2800" b="1" smtClean="0">
                <a:solidFill>
                  <a:srgbClr val="333399"/>
                </a:solidFill>
                <a:latin typeface="Times New Roman" pitchFamily="18" charset="0"/>
              </a:rPr>
              <a:t>Самостоятельная работа</a:t>
            </a:r>
            <a:endParaRPr lang="ru-RU" sz="2800" b="1" i="1" smtClean="0">
              <a:solidFill>
                <a:srgbClr val="333399"/>
              </a:solidFill>
              <a:latin typeface="Times New Roman" pitchFamily="18" charset="0"/>
            </a:endParaRPr>
          </a:p>
          <a:p>
            <a:pPr marL="495300" indent="-495300" algn="just">
              <a:buFont typeface="Wingdings 2" pitchFamily="18" charset="2"/>
              <a:buNone/>
            </a:pPr>
            <a:r>
              <a:rPr lang="ru-RU" sz="2800" b="1" smtClean="0">
                <a:solidFill>
                  <a:srgbClr val="333399"/>
                </a:solidFill>
                <a:latin typeface="Times New Roman" pitchFamily="18" charset="0"/>
              </a:rPr>
              <a:t>5. Подведение итогов урока, домашнее задание.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WordArt 5"/>
          <p:cNvSpPr>
            <a:spLocks noChangeArrowheads="1" noChangeShapeType="1" noTextEdit="1"/>
          </p:cNvSpPr>
          <p:nvPr/>
        </p:nvSpPr>
        <p:spPr bwMode="auto">
          <a:xfrm>
            <a:off x="1258888" y="836613"/>
            <a:ext cx="62103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Проверка домашнего задания</a:t>
            </a:r>
          </a:p>
        </p:txBody>
      </p:sp>
      <p:graphicFrame>
        <p:nvGraphicFramePr>
          <p:cNvPr id="19508" name="Group 52"/>
          <p:cNvGraphicFramePr>
            <a:graphicFrameLocks noGrp="1"/>
          </p:cNvGraphicFramePr>
          <p:nvPr/>
        </p:nvGraphicFramePr>
        <p:xfrm>
          <a:off x="539750" y="1773238"/>
          <a:ext cx="8135938" cy="3927475"/>
        </p:xfrm>
        <a:graphic>
          <a:graphicData uri="http://schemas.openxmlformats.org/drawingml/2006/table">
            <a:tbl>
              <a:tblPr/>
              <a:tblGrid>
                <a:gridCol w="646113"/>
                <a:gridCol w="2378075"/>
                <a:gridCol w="1276350"/>
                <a:gridCol w="3835400"/>
              </a:tblGrid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Решить уравнения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Буквы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Ответы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Constant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cos 2x = √2/2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πn, nЄZ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Constant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5sin x = 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(-1)arcsin 6/5 + πn, nЄZ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Constant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 ( π/3 - 3x/5 ) = √3/2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 решений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Constant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2cos ( - x/2 ) = -√2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±3π/2 + 4πn, nЄZ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Constant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tg ( x+π/4 ) = 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(-1) ( -5π/9 ) + 5π/9 + 5/3πn, nЄZ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Constant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Constant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± π/8+πn, nЄZ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Constant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Constant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± arccos(-1) + 2πn, nЄZ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"/>
          <p:cNvSpPr>
            <a:spLocks noGrp="1"/>
          </p:cNvSpPr>
          <p:nvPr>
            <p:ph type="body" idx="1"/>
          </p:nvPr>
        </p:nvSpPr>
        <p:spPr>
          <a:xfrm>
            <a:off x="457200" y="836613"/>
            <a:ext cx="5915025" cy="5487987"/>
          </a:xfrm>
        </p:spPr>
        <p:txBody>
          <a:bodyPr/>
          <a:lstStyle/>
          <a:p>
            <a:pPr marL="1068388" lvl="2" indent="-400050" algn="ctr">
              <a:buFont typeface="Wingdings 2" pitchFamily="18" charset="2"/>
              <a:buNone/>
            </a:pPr>
            <a:r>
              <a:rPr lang="ru-RU" sz="3600" b="1" smtClean="0">
                <a:solidFill>
                  <a:srgbClr val="339966"/>
                </a:solidFill>
              </a:rPr>
              <a:t>1. cos 2x = √2/2</a:t>
            </a:r>
          </a:p>
          <a:p>
            <a:pPr marL="495300" indent="-495300">
              <a:buFont typeface="Wingdings 2" pitchFamily="18" charset="2"/>
              <a:buNone/>
            </a:pPr>
            <a:endParaRPr lang="ru-RU" b="1" smtClean="0">
              <a:solidFill>
                <a:srgbClr val="333399"/>
              </a:solidFill>
            </a:endParaRPr>
          </a:p>
          <a:p>
            <a:pPr marL="495300" indent="-495300">
              <a:buFont typeface="Wingdings 2" pitchFamily="18" charset="2"/>
              <a:buNone/>
            </a:pPr>
            <a:r>
              <a:rPr lang="ru-RU" b="1" smtClean="0">
                <a:solidFill>
                  <a:srgbClr val="333399"/>
                </a:solidFill>
              </a:rPr>
              <a:t>РЕШЕНИЕ:</a:t>
            </a:r>
          </a:p>
          <a:p>
            <a:pPr marL="495300" indent="-495300">
              <a:buFont typeface="Wingdings 2" pitchFamily="18" charset="2"/>
              <a:buNone/>
            </a:pPr>
            <a:r>
              <a:rPr lang="ru-RU" sz="3200" smtClean="0"/>
              <a:t>2x = ± arccos√2/2 + 2πn, nЄZ;</a:t>
            </a:r>
          </a:p>
          <a:p>
            <a:pPr marL="495300" indent="-495300">
              <a:buFont typeface="Wingdings 2" pitchFamily="18" charset="2"/>
              <a:buNone/>
            </a:pPr>
            <a:r>
              <a:rPr lang="ru-RU" sz="3200" smtClean="0"/>
              <a:t>2x = ± π/4 + 2πn, nЄZ;</a:t>
            </a:r>
          </a:p>
          <a:p>
            <a:pPr marL="495300" indent="-495300">
              <a:buFont typeface="Wingdings 2" pitchFamily="18" charset="2"/>
              <a:buNone/>
            </a:pPr>
            <a:r>
              <a:rPr lang="ru-RU" sz="3200" smtClean="0"/>
              <a:t>x = ± π/8 + πn, nЄZ;</a:t>
            </a:r>
            <a:endParaRPr lang="ru-RU" sz="3200" b="1" smtClean="0"/>
          </a:p>
          <a:p>
            <a:pPr marL="495300" indent="-495300">
              <a:buFont typeface="Wingdings 2" pitchFamily="18" charset="2"/>
              <a:buNone/>
            </a:pPr>
            <a:endParaRPr lang="ru-RU" sz="3200" b="1" smtClean="0"/>
          </a:p>
          <a:p>
            <a:pPr marL="495300" indent="-495300">
              <a:buFont typeface="Wingdings 2" pitchFamily="18" charset="2"/>
              <a:buNone/>
            </a:pPr>
            <a:r>
              <a:rPr lang="ru-RU" b="1" smtClean="0">
                <a:solidFill>
                  <a:srgbClr val="333399"/>
                </a:solidFill>
              </a:rPr>
              <a:t>ОТВЕТ: x = ± π/8 + πn, nЄZ. (М).</a:t>
            </a:r>
          </a:p>
        </p:txBody>
      </p:sp>
      <p:sp>
        <p:nvSpPr>
          <p:cNvPr id="20482" name="Oval 4"/>
          <p:cNvSpPr>
            <a:spLocks noChangeArrowheads="1"/>
          </p:cNvSpPr>
          <p:nvPr/>
        </p:nvSpPr>
        <p:spPr bwMode="auto">
          <a:xfrm>
            <a:off x="6659563" y="2349500"/>
            <a:ext cx="2089150" cy="2016125"/>
          </a:xfrm>
          <a:prstGeom prst="ellipse">
            <a:avLst/>
          </a:prstGeom>
          <a:solidFill>
            <a:srgbClr val="FF99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lvl="1" algn="ctr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</a:pPr>
            <a:endParaRPr lang="ru-RU" sz="3200">
              <a:solidFill>
                <a:srgbClr val="CC0000"/>
              </a:solidFill>
              <a:latin typeface="Times New Roman" pitchFamily="18" charset="0"/>
            </a:endParaRPr>
          </a:p>
          <a:p>
            <a:endParaRPr lang="ru-RU" sz="320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0483" name="Text Box 6"/>
          <p:cNvSpPr txBox="1">
            <a:spLocks noChangeArrowheads="1"/>
          </p:cNvSpPr>
          <p:nvPr/>
        </p:nvSpPr>
        <p:spPr bwMode="auto">
          <a:xfrm>
            <a:off x="7451725" y="3068638"/>
            <a:ext cx="57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>
                <a:solidFill>
                  <a:srgbClr val="333399"/>
                </a:solidFill>
                <a:latin typeface="Times New Roman" pitchFamily="18" charset="0"/>
              </a:rPr>
              <a:t>М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1371600"/>
          </a:xfrm>
        </p:spPr>
        <p:txBody>
          <a:bodyPr/>
          <a:lstStyle/>
          <a:p>
            <a:r>
              <a:rPr lang="ru-RU" sz="4600" b="1" smtClean="0">
                <a:solidFill>
                  <a:srgbClr val="008000"/>
                </a:solidFill>
                <a:latin typeface="Times New Roman" pitchFamily="18" charset="0"/>
              </a:rPr>
              <a:t>2. 5sin x = 6</a:t>
            </a:r>
            <a:br>
              <a:rPr lang="ru-RU" sz="4600" b="1" smtClean="0">
                <a:solidFill>
                  <a:srgbClr val="008000"/>
                </a:solidFill>
                <a:latin typeface="Times New Roman" pitchFamily="18" charset="0"/>
              </a:rPr>
            </a:br>
            <a:endParaRPr lang="ru-RU" sz="4600" b="1" smtClean="0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xfrm>
            <a:off x="457200" y="1935163"/>
            <a:ext cx="4546600" cy="4389437"/>
          </a:xfrm>
        </p:spPr>
        <p:txBody>
          <a:bodyPr/>
          <a:lstStyle/>
          <a:p>
            <a:pPr marL="495300" indent="-495300">
              <a:buFont typeface="Wingdings 2" pitchFamily="18" charset="2"/>
              <a:buNone/>
            </a:pPr>
            <a:endParaRPr lang="ru-RU" b="1" smtClean="0"/>
          </a:p>
          <a:p>
            <a:pPr marL="495300" indent="-495300">
              <a:buFont typeface="Wingdings 2" pitchFamily="18" charset="2"/>
              <a:buNone/>
            </a:pPr>
            <a:r>
              <a:rPr lang="ru-RU" b="1" smtClean="0">
                <a:solidFill>
                  <a:srgbClr val="333399"/>
                </a:solidFill>
              </a:rPr>
              <a:t>РЕШЕНИЕ:</a:t>
            </a:r>
            <a:endParaRPr lang="ru-RU" smtClean="0">
              <a:solidFill>
                <a:srgbClr val="333399"/>
              </a:solidFill>
            </a:endParaRPr>
          </a:p>
          <a:p>
            <a:pPr marL="495300" indent="-495300">
              <a:buFont typeface="Wingdings 2" pitchFamily="18" charset="2"/>
              <a:buNone/>
            </a:pPr>
            <a:r>
              <a:rPr lang="ru-RU" smtClean="0"/>
              <a:t>   </a:t>
            </a:r>
            <a:r>
              <a:rPr lang="ru-RU" sz="3200" smtClean="0">
                <a:latin typeface="Times New Roman" pitchFamily="18" charset="0"/>
              </a:rPr>
              <a:t>sin x = 6/5;</a:t>
            </a:r>
          </a:p>
          <a:p>
            <a:pPr marL="495300" indent="-495300">
              <a:buFont typeface="Wingdings 2" pitchFamily="18" charset="2"/>
              <a:buNone/>
            </a:pPr>
            <a:r>
              <a:rPr lang="ru-RU" sz="3200" smtClean="0">
                <a:latin typeface="Times New Roman" pitchFamily="18" charset="0"/>
              </a:rPr>
              <a:t>   решений нет</a:t>
            </a:r>
          </a:p>
          <a:p>
            <a:pPr marL="495300" indent="-495300"/>
            <a:endParaRPr lang="ru-RU" sz="3200" b="1" smtClean="0">
              <a:latin typeface="Times New Roman" pitchFamily="18" charset="0"/>
            </a:endParaRPr>
          </a:p>
          <a:p>
            <a:pPr marL="495300" indent="-495300">
              <a:buFont typeface="Wingdings 2" pitchFamily="18" charset="2"/>
              <a:buNone/>
            </a:pPr>
            <a:r>
              <a:rPr lang="ru-RU" b="1" smtClean="0">
                <a:solidFill>
                  <a:srgbClr val="333399"/>
                </a:solidFill>
              </a:rPr>
              <a:t>ОТВЕТ:</a:t>
            </a:r>
            <a:r>
              <a:rPr lang="ru-RU" smtClean="0">
                <a:solidFill>
                  <a:srgbClr val="333399"/>
                </a:solidFill>
              </a:rPr>
              <a:t>   </a:t>
            </a:r>
            <a:r>
              <a:rPr lang="ru-RU" b="1" smtClean="0">
                <a:solidFill>
                  <a:srgbClr val="333399"/>
                </a:solidFill>
              </a:rPr>
              <a:t>решений нет (Ы).</a:t>
            </a:r>
          </a:p>
        </p:txBody>
      </p:sp>
      <p:sp>
        <p:nvSpPr>
          <p:cNvPr id="21507" name="Oval 4"/>
          <p:cNvSpPr>
            <a:spLocks noChangeArrowheads="1"/>
          </p:cNvSpPr>
          <p:nvPr/>
        </p:nvSpPr>
        <p:spPr bwMode="auto">
          <a:xfrm>
            <a:off x="5795963" y="2492375"/>
            <a:ext cx="2376487" cy="1944688"/>
          </a:xfrm>
          <a:prstGeom prst="ellipse">
            <a:avLst/>
          </a:prstGeom>
          <a:solidFill>
            <a:srgbClr val="CCFF66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6659563" y="3068638"/>
            <a:ext cx="6810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solidFill>
                  <a:srgbClr val="CC0000"/>
                </a:solidFill>
                <a:latin typeface="Times New Roman" pitchFamily="18" charset="0"/>
              </a:rPr>
              <a:t>Ы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>
    <a:extraClrScheme>
      <a:clrScheme name="Поток 1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оток 2">
        <a:dk1>
          <a:srgbClr val="04617B"/>
        </a:dk1>
        <a:lt1>
          <a:srgbClr val="FFFFFF"/>
        </a:lt1>
        <a:dk2>
          <a:srgbClr val="00CCFF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AAE2FF"/>
        </a:accent3>
        <a:accent4>
          <a:srgbClr val="DADADA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Поток 2">
    <a:dk1>
      <a:srgbClr val="04617B"/>
    </a:dk1>
    <a:lt1>
      <a:srgbClr val="FFFFFF"/>
    </a:lt1>
    <a:dk2>
      <a:srgbClr val="00CCFF"/>
    </a:dk2>
    <a:lt2>
      <a:srgbClr val="DBF5F9"/>
    </a:lt2>
    <a:accent1>
      <a:srgbClr val="0F6FC6"/>
    </a:accent1>
    <a:accent2>
      <a:srgbClr val="009DD9"/>
    </a:accent2>
    <a:accent3>
      <a:srgbClr val="AAE2FF"/>
    </a:accent3>
    <a:accent4>
      <a:srgbClr val="DADADA"/>
    </a:accent4>
    <a:accent5>
      <a:srgbClr val="AABBDF"/>
    </a:accent5>
    <a:accent6>
      <a:srgbClr val="008EC4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544</TotalTime>
  <Words>670</Words>
  <Application>Microsoft Office PowerPoint</Application>
  <PresentationFormat>Экран (4:3)</PresentationFormat>
  <Paragraphs>174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Arial</vt:lpstr>
      <vt:lpstr>Calibri</vt:lpstr>
      <vt:lpstr>Constantia</vt:lpstr>
      <vt:lpstr>Wingdings 2</vt:lpstr>
      <vt:lpstr>Times New Roman</vt:lpstr>
      <vt:lpstr>Wingdings</vt:lpstr>
      <vt:lpstr>Поток</vt:lpstr>
      <vt:lpstr>Поток</vt:lpstr>
      <vt:lpstr>Урок алгебры в 10 классе по теме « Решение простейших тригонометрических уравнений »</vt:lpstr>
      <vt:lpstr>Цели урока:</vt:lpstr>
      <vt:lpstr>Слайд 3</vt:lpstr>
      <vt:lpstr>Слайд 4</vt:lpstr>
      <vt:lpstr>Содержание урока:</vt:lpstr>
      <vt:lpstr>План урока</vt:lpstr>
      <vt:lpstr>Слайд 7</vt:lpstr>
      <vt:lpstr>Слайд 8</vt:lpstr>
      <vt:lpstr>2. 5sin x = 6 </vt:lpstr>
      <vt:lpstr>3. sin ( π/3 - 3x/5 ) = √3/2</vt:lpstr>
      <vt:lpstr>4. 2cos ( - x/2 ) = -√2</vt:lpstr>
      <vt:lpstr>5. tg ( x + π/4 ) = 1 </vt:lpstr>
      <vt:lpstr>Слайд 13</vt:lpstr>
      <vt:lpstr>Слайд 14</vt:lpstr>
      <vt:lpstr>2. Решите уравнение: а).cos x = √3;     б). tg x = - √3;    3. Найти: arccos ( -√2/2 )  4. Найти область определения и область значений:  у = сtg x. </vt:lpstr>
      <vt:lpstr>Слайд 16</vt:lpstr>
      <vt:lpstr>tg (3x + π/4 ) +1 = 0.</vt:lpstr>
      <vt:lpstr>2cos ( 2x/3 + π/3 )  = √2;</vt:lpstr>
      <vt:lpstr>       Домашнее           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Позитроника</dc:creator>
  <cp:lastModifiedBy>1</cp:lastModifiedBy>
  <cp:revision>24</cp:revision>
  <dcterms:created xsi:type="dcterms:W3CDTF">2012-10-10T18:28:49Z</dcterms:created>
  <dcterms:modified xsi:type="dcterms:W3CDTF">2013-11-14T14:51:25Z</dcterms:modified>
</cp:coreProperties>
</file>