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80" r:id="rId5"/>
    <p:sldId id="293" r:id="rId6"/>
    <p:sldId id="282" r:id="rId7"/>
    <p:sldId id="281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CCFF66"/>
    <a:srgbClr val="FF3300"/>
    <a:srgbClr val="008000"/>
    <a:srgbClr val="FF9999"/>
    <a:srgbClr val="339933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BE06-845A-42C5-AF21-0C81524239D6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D527-1C75-49A6-9EB2-70FA75B6F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3FBF-F8B4-4EAF-9375-754997878A40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098A-3094-44BF-A165-ED162F3E5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A0B0-E222-49AE-9BEE-2FE29654D93E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17B1A-9C4C-4E3E-9DDB-7144BECFC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3DF2-2D7A-4B87-8933-C9BE75A0BF06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507A-A8B2-421C-AB0F-1D553D8D7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7798-082C-4EF7-8770-86DF0A7514F6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8DC0-E1CE-46D7-93F3-CBFBB788F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F70F-DADC-47EB-9BEB-BEB08B6C69A7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0CBA-F588-46F0-897D-E1CFBC765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B226-9474-49E7-A71C-5E204B059FA3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3536-E390-48F9-8127-31EFFC09A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D381-2D34-4CEF-94E0-E72BF131D241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82CB-AF6F-425C-A4DA-E59F0E55C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CDB1-2533-4F90-8C47-71307385BB8C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B625-C374-4105-964F-23B44E0A9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E3AE-9042-48EE-B35A-B5E112AA8D12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16C0-CDFA-4539-8382-5ED1B2C39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31FE-CE9C-4D4C-8D6C-60DFA767C81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1752-07DD-4C04-8A02-F342E2CF1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8F8E89-A370-49E8-B8FE-0E675565BB5D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82A95-682A-480E-806C-95DA5F74B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569325" cy="3241675"/>
          </a:xfrm>
        </p:spPr>
        <p:txBody>
          <a:bodyPr tIns="0" rIns="18288"/>
          <a:lstStyle/>
          <a:p>
            <a:pPr algn="ctr" eaLnBrk="1" hangingPunct="1"/>
            <a:r>
              <a:rPr lang="ru-RU" sz="4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Урок алгебры в 10 классе</a:t>
            </a:r>
            <a:br>
              <a:rPr lang="ru-RU" sz="4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</a:br>
            <a:r>
              <a:rPr lang="ru-RU" sz="4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по теме</a:t>
            </a:r>
            <a:br>
              <a:rPr lang="ru-RU" sz="4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</a:br>
            <a:r>
              <a:rPr lang="ru-RU" sz="4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 </a:t>
            </a:r>
            <a:r>
              <a:rPr lang="ru-RU" sz="4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Решение простейших</a:t>
            </a:r>
            <a:br>
              <a:rPr lang="ru-RU" sz="4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</a:br>
            <a:r>
              <a:rPr lang="ru-RU" sz="4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тригонометрических уравнений</a:t>
            </a:r>
            <a:r>
              <a:rPr lang="ru-RU" sz="4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16238" y="4508500"/>
            <a:ext cx="5724525" cy="2016125"/>
          </a:xfrm>
        </p:spPr>
        <p:txBody>
          <a:bodyPr lIns="0" rIns="18288"/>
          <a:lstStyle/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Выполнила: </a:t>
            </a:r>
          </a:p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учитель МБОУ – СОШ № 33</a:t>
            </a:r>
          </a:p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г. Тула </a:t>
            </a:r>
          </a:p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Панина Елена Юрьевна</a:t>
            </a:r>
          </a:p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endParaRPr lang="ru-RU" sz="2400" b="1" i="1" smtClean="0">
              <a:solidFill>
                <a:srgbClr val="000000"/>
              </a:solidFill>
            </a:endParaRPr>
          </a:p>
          <a:p>
            <a:pPr marL="0" indent="0" algn="r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ru-RU" sz="1800" i="1" smtClean="0"/>
              <a:t> </a:t>
            </a:r>
          </a:p>
        </p:txBody>
      </p:sp>
      <p:pic>
        <p:nvPicPr>
          <p:cNvPr id="13315" name="Picture 10" descr="Копия 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149725"/>
            <a:ext cx="20891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CC0000"/>
                </a:solidFill>
                <a:latin typeface="Times New Roman" pitchFamily="18" charset="0"/>
              </a:rPr>
              <a:t>3. sin ( π/3 - 3x/5 ) = √3/2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6707188" cy="4389437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>
                <a:solidFill>
                  <a:srgbClr val="333399"/>
                </a:solidFill>
              </a:rPr>
              <a:t>РЕШЕНИЕ: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- sin ( 3x/5 -  π/3 ) = √3/2;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   sin ( 3x/5 -  π/3 ) = - √3/2;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3x/5 -  π/3  =  (-1) arcsin ( -√3/2 ) + πn, nЄZ 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3x/5 -  π/3  =  (-1) ( - π/3  ) + πn, nЄZ 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3x/5 =  (-1) ( - π/3  ) +  π/3  + πn, nЄZ 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   3x =  (-1) ( - 5 π/3  ) + 5π/3  + 5πn, nЄZ 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latin typeface="Times New Roman" pitchFamily="18" charset="0"/>
              </a:rPr>
              <a:t>    x =  (-1) ( - 5 π/9  ) + 5π/9  + 5/3 π n, nЄZ 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7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333399"/>
                </a:solidFill>
              </a:rPr>
              <a:t>ОТВЕТ:  x =  (-1) ( - 5 π/9  ) + 5π/9  + 5/3 π n, nЄZ.(Ш)</a:t>
            </a: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6732588" y="1989138"/>
            <a:ext cx="1800225" cy="17287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380288" y="2603500"/>
            <a:ext cx="642937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3600" b="1">
                <a:solidFill>
                  <a:srgbClr val="333399"/>
                </a:solidFill>
                <a:latin typeface="Times New Roman" pitchFamily="18" charset="0"/>
              </a:rPr>
              <a:t>Ш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35038"/>
          </a:xfrm>
        </p:spPr>
        <p:txBody>
          <a:bodyPr/>
          <a:lstStyle/>
          <a:p>
            <a:pPr marL="952500" indent="-952500" algn="ctr"/>
            <a:r>
              <a:rPr lang="ru-RU" sz="4000" b="1" smtClean="0">
                <a:solidFill>
                  <a:srgbClr val="333399"/>
                </a:solidFill>
                <a:latin typeface="Times New Roman" pitchFamily="18" charset="0"/>
              </a:rPr>
              <a:t>4. 2cos ( - x/2 ) = -√2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5483225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8000"/>
                </a:solidFill>
              </a:rPr>
              <a:t>РЕШЕНИЕ:</a:t>
            </a:r>
            <a:endParaRPr lang="ru-RU" sz="2200" smtClean="0">
              <a:solidFill>
                <a:srgbClr val="008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2cos ( x/2 ) = -√2;</a:t>
            </a:r>
            <a:endParaRPr lang="ru-RU" sz="2800" b="1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cos ( x/2 ) = -√2/2;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 x/2 =  ± arccos (-√2/2) + 2πn, nЄZ;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x/2 =  ± ( π  - π/4  ) + 2πn, nЄZ;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x/2 =  ± 3π/4 + 2πn, nЄZ;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x =  ± 3π/2 + 4πn, nЄZ;</a:t>
            </a:r>
            <a:endParaRPr lang="ru-RU" sz="2800" b="1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200" b="1" smtClean="0">
              <a:solidFill>
                <a:srgbClr val="008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solidFill>
                  <a:srgbClr val="008000"/>
                </a:solidFill>
              </a:rPr>
              <a:t>ОТВЕТ: x =  ± 3π/2 + 4πn, nЄZ. (К)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6443663" y="2492375"/>
            <a:ext cx="2159000" cy="1873250"/>
          </a:xfrm>
          <a:prstGeom prst="ellipse">
            <a:avLst/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7235825" y="3040063"/>
            <a:ext cx="493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50938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009900"/>
                </a:solidFill>
                <a:latin typeface="Times New Roman" pitchFamily="18" charset="0"/>
              </a:rPr>
              <a:t>5. tg ( x + π/4 ) = 1</a:t>
            </a:r>
            <a:br>
              <a:rPr lang="ru-RU" sz="4000" b="1" smtClean="0">
                <a:solidFill>
                  <a:srgbClr val="009900"/>
                </a:solidFill>
                <a:latin typeface="Times New Roman" pitchFamily="18" charset="0"/>
              </a:rPr>
            </a:br>
            <a:endParaRPr lang="ru-RU" sz="4000" b="1" smtClean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5122863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CC0000"/>
                </a:solidFill>
                <a:latin typeface="Times New Roman" pitchFamily="18" charset="0"/>
              </a:rPr>
              <a:t>РЕШЕНИЕ: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x + π/4 = π/4+πn, nЄZ;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x = π/4 - π/4 +πn, nЄZ;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x = πn, nЄZ;</a:t>
            </a:r>
            <a:endParaRPr lang="ru-RU" sz="3200" b="1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3200" b="1" smtClean="0">
              <a:solidFill>
                <a:srgbClr val="CC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CC0000"/>
                </a:solidFill>
              </a:rPr>
              <a:t>ОТВЕТ:</a:t>
            </a:r>
            <a:r>
              <a:rPr lang="ru-RU" sz="3200" smtClean="0">
                <a:solidFill>
                  <a:srgbClr val="CC0000"/>
                </a:solidFill>
              </a:rPr>
              <a:t> </a:t>
            </a:r>
            <a:r>
              <a:rPr lang="ru-RU" sz="3200" b="1" smtClean="0">
                <a:solidFill>
                  <a:srgbClr val="CC0000"/>
                </a:solidFill>
              </a:rPr>
              <a:t>x = πn, nЄZ;(А)</a:t>
            </a: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6011863" y="2781300"/>
            <a:ext cx="2211387" cy="19446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6804025" y="3357563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>
                <a:solidFill>
                  <a:srgbClr val="333399"/>
                </a:solidFill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4"/>
          <p:cNvSpPr>
            <a:spLocks noChangeArrowheads="1" noChangeShapeType="1" noTextEdit="1"/>
          </p:cNvSpPr>
          <p:nvPr/>
        </p:nvSpPr>
        <p:spPr bwMode="auto">
          <a:xfrm>
            <a:off x="2124075" y="1268413"/>
            <a:ext cx="65532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МЫШКА</a:t>
            </a:r>
          </a:p>
        </p:txBody>
      </p:sp>
      <p:pic>
        <p:nvPicPr>
          <p:cNvPr id="25602" name="Picture 4" descr="Рисунок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76475"/>
            <a:ext cx="32194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008000"/>
                </a:solidFill>
              </a:rPr>
              <a:t>1. Задание: выбрать правильный ответ</a:t>
            </a:r>
            <a:endParaRPr lang="ru-RU" sz="3200" smtClean="0">
              <a:solidFill>
                <a:srgbClr val="008000"/>
              </a:solidFill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/>
              <a:t>  </a:t>
            </a:r>
            <a:r>
              <a:rPr lang="ru-RU" sz="3200" b="1" smtClean="0">
                <a:latin typeface="Times New Roman" pitchFamily="18" charset="0"/>
              </a:rPr>
              <a:t>sin x = 1              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                              1. π/2 +πn, nЄZ;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                               2. π + 2πn, nЄZ;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                               3. - π/2 +πn, nЄZ;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                               4.  ( - 1 ) π/2 + πn, nЄZ. </a:t>
            </a:r>
          </a:p>
          <a:p>
            <a:pPr marL="495300" indent="-495300">
              <a:buFont typeface="Wingdings 2" pitchFamily="18" charset="2"/>
              <a:buNone/>
            </a:pPr>
            <a:endParaRPr lang="ru-RU" sz="32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457200" y="620713"/>
            <a:ext cx="82296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Устная работа с классом.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0" y="1412875"/>
            <a:ext cx="8497888" cy="38877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339933"/>
                </a:solidFill>
                <a:latin typeface="Times New Roman" pitchFamily="18" charset="0"/>
              </a:rPr>
              <a:t>2. Решите уравнение:</a:t>
            </a:r>
            <a:r>
              <a:rPr lang="ru-RU" sz="3200" smtClean="0">
                <a:solidFill>
                  <a:srgbClr val="339933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339933"/>
                </a:solidFill>
                <a:latin typeface="Times New Roman" pitchFamily="18" charset="0"/>
              </a:rPr>
            </a:br>
            <a:r>
              <a:rPr lang="ru-RU" sz="4000" smtClean="0">
                <a:latin typeface="Times New Roman" pitchFamily="18" charset="0"/>
              </a:rPr>
              <a:t>а).cos x = √3;     б). tg x = - √3;  </a:t>
            </a:r>
            <a:r>
              <a:rPr lang="ru-RU" sz="4000" b="1" smtClean="0">
                <a:latin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3200" b="1" smtClean="0">
                <a:solidFill>
                  <a:srgbClr val="339933"/>
                </a:solidFill>
                <a:latin typeface="Times New Roman" pitchFamily="18" charset="0"/>
              </a:rPr>
              <a:t>3. Найти: </a:t>
            </a:r>
            <a:r>
              <a:rPr lang="ru-RU" sz="4000" b="1" smtClean="0">
                <a:solidFill>
                  <a:srgbClr val="339933"/>
                </a:solidFill>
                <a:latin typeface="Times New Roman" pitchFamily="18" charset="0"/>
              </a:rPr>
              <a:t>arccos ( -√2/2 )</a:t>
            </a:r>
            <a:r>
              <a:rPr lang="ru-RU" sz="4000" b="1" smtClean="0">
                <a:latin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3200" b="1" smtClean="0">
                <a:solidFill>
                  <a:srgbClr val="339933"/>
                </a:solidFill>
                <a:latin typeface="Times New Roman" pitchFamily="18" charset="0"/>
              </a:rPr>
              <a:t>4. Найти область определения и область значений:</a:t>
            </a:r>
            <a:br>
              <a:rPr lang="ru-RU" sz="3200" b="1" smtClean="0">
                <a:solidFill>
                  <a:srgbClr val="339933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339933"/>
                </a:solidFill>
                <a:latin typeface="Times New Roman" pitchFamily="18" charset="0"/>
              </a:rPr>
              <a:t> </a:t>
            </a:r>
            <a:r>
              <a:rPr lang="ru-RU" sz="4000" b="1" smtClean="0">
                <a:solidFill>
                  <a:srgbClr val="339933"/>
                </a:solidFill>
                <a:latin typeface="Times New Roman" pitchFamily="18" charset="0"/>
              </a:rPr>
              <a:t>у = сtg x.</a:t>
            </a:r>
            <a:br>
              <a:rPr lang="ru-RU" sz="4000" b="1" smtClean="0">
                <a:solidFill>
                  <a:srgbClr val="339933"/>
                </a:solidFill>
                <a:latin typeface="Times New Roman" pitchFamily="18" charset="0"/>
              </a:rPr>
            </a:br>
            <a:endParaRPr lang="ru-RU" sz="4000" b="1" smtClean="0">
              <a:solidFill>
                <a:srgbClr val="33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i="1" smtClean="0">
                <a:solidFill>
                  <a:srgbClr val="333399"/>
                </a:solidFill>
                <a:latin typeface="Times New Roman" pitchFamily="18" charset="0"/>
              </a:rPr>
              <a:t>1. Один учащийся решает у доски вместе с классом</a:t>
            </a:r>
            <a:r>
              <a:rPr lang="ru-RU" sz="3200" i="1" smtClean="0">
                <a:solidFill>
                  <a:srgbClr val="008000"/>
                </a:solidFill>
                <a:latin typeface="Times New Roman" pitchFamily="18" charset="0"/>
              </a:rPr>
              <a:t>        </a:t>
            </a:r>
            <a:r>
              <a:rPr lang="ru-RU" sz="320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Решите уравнение: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8000"/>
                </a:solidFill>
                <a:latin typeface="Times New Roman" pitchFamily="18" charset="0"/>
              </a:rPr>
              <a:t>                     2cos ( x/2 -  π/6 )  + √2 = 0.</a:t>
            </a:r>
          </a:p>
        </p:txBody>
      </p:sp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457200" y="704850"/>
            <a:ext cx="7786688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Этап проверки знаний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11188" y="3932238"/>
            <a:ext cx="813593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 i="1">
                <a:solidFill>
                  <a:srgbClr val="333399"/>
                </a:solidFill>
                <a:latin typeface="Times New Roman" pitchFamily="18" charset="0"/>
              </a:rPr>
              <a:t>2. Двое учащихся решают уравнения на доске ( на скрытой). Класс решает эти задания по вариантам.</a:t>
            </a:r>
          </a:p>
          <a:p>
            <a:pPr algn="just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1 вариант</a:t>
            </a:r>
            <a:r>
              <a:rPr lang="ru-RU" sz="2800" i="1">
                <a:solidFill>
                  <a:srgbClr val="333399"/>
                </a:solidFill>
                <a:latin typeface="Times New Roman" pitchFamily="18" charset="0"/>
              </a:rPr>
              <a:t>                                 </a:t>
            </a:r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2 вариант</a:t>
            </a:r>
          </a:p>
          <a:p>
            <a:pPr algn="ctr"/>
            <a:r>
              <a:rPr lang="ru-RU" sz="2800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tg (3x + π/4 ) +1 = 0.         2cos ( 2x/3 + π/3 )  = √2;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</a:rPr>
              <a:t>tg (3x + π/4 ) +1 = 0.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38943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008000"/>
                </a:solidFill>
              </a:rPr>
              <a:t>РЕШЕНИЕ: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tg (3x + π/4 ) = -1;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     3x + π/4 = -π/4 + 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     3x = -π/4 - π/4 + 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     3x = -π/2 + 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       x = -π/6 + π/3n, nЄZ;</a:t>
            </a:r>
            <a:endParaRPr lang="ru-RU" sz="3200" b="1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3200" b="1" smtClean="0">
              <a:solidFill>
                <a:srgbClr val="008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008000"/>
                </a:solidFill>
              </a:rPr>
              <a:t>ОТВЕТ: x = -π/6 + π/3n, nЄZ</a:t>
            </a:r>
            <a:r>
              <a:rPr lang="ru-RU" b="1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008000"/>
                </a:solidFill>
                <a:latin typeface="Times New Roman" pitchFamily="18" charset="0"/>
              </a:rPr>
              <a:t>2cos ( 2x/3 + π/3 )  = √2;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                                       </a:t>
            </a:r>
            <a:r>
              <a:rPr lang="ru-RU" b="1" smtClean="0">
                <a:solidFill>
                  <a:srgbClr val="CC0000"/>
                </a:solidFill>
              </a:rPr>
              <a:t>РЕШЕНИЕ:</a:t>
            </a:r>
            <a:endParaRPr lang="ru-RU" smtClean="0">
              <a:solidFill>
                <a:srgbClr val="CC0000"/>
              </a:solidFill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cos ( 2x/3 + π/3 )  = √2/2;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2x/3 + π/3 = ± arccos (√2/2) + 2πn,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2x/3 + π/3 = ± π/4 + 2πn,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2x/3 = ± π/4 - π/3 + 2πn,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2x = ± 3π/4 - π + 6πn, nЄZ;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x = ± 3π/8 - π/2 + 3πn, nЄZ.</a:t>
            </a:r>
            <a:endParaRPr lang="ru-RU" sz="3200" b="1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3200" b="1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solidFill>
                  <a:srgbClr val="CC0000"/>
                </a:solidFill>
              </a:rPr>
              <a:t>ОТВЕТ: x = ± 3π/8 - π/2 + 3πn, nЄZ.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3240087" cy="935038"/>
          </a:xfrm>
        </p:spPr>
        <p:txBody>
          <a:bodyPr/>
          <a:lstStyle/>
          <a:p>
            <a:r>
              <a:rPr lang="ru-RU" sz="3600" b="1" smtClean="0">
                <a:solidFill>
                  <a:srgbClr val="339933"/>
                </a:solidFill>
                <a:latin typeface="Times New Roman" pitchFamily="18" charset="0"/>
              </a:rPr>
              <a:t>       Домашнее </a:t>
            </a:r>
            <a:br>
              <a:rPr lang="ru-RU" sz="3600" b="1" smtClean="0">
                <a:solidFill>
                  <a:srgbClr val="339933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339933"/>
                </a:solidFill>
                <a:latin typeface="Times New Roman" pitchFamily="18" charset="0"/>
              </a:rPr>
              <a:t>          задание</a:t>
            </a:r>
          </a:p>
        </p:txBody>
      </p:sp>
      <p:graphicFrame>
        <p:nvGraphicFramePr>
          <p:cNvPr id="37141" name="Group 277"/>
          <p:cNvGraphicFramePr>
            <a:graphicFrameLocks noGrp="1"/>
          </p:cNvGraphicFramePr>
          <p:nvPr/>
        </p:nvGraphicFramePr>
        <p:xfrm>
          <a:off x="3924300" y="387350"/>
          <a:ext cx="4248150" cy="5994400"/>
        </p:xfrm>
        <a:graphic>
          <a:graphicData uri="http://schemas.openxmlformats.org/drawingml/2006/table">
            <a:tbl>
              <a:tblPr/>
              <a:tblGrid>
                <a:gridCol w="458788"/>
                <a:gridCol w="3789362"/>
              </a:tblGrid>
              <a:tr h="336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x = - √3/2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 x/2 = - √2/2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2sin x - √3 =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ctg(x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π/3 ) = √3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 4x = - √3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 на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2cos x + √2 =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( 2x - π/3 ) + 1 =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(2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 x )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cos ( 3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 + x ) = -1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3tg 4x = √3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4sin π/6 cos (x + π/3 ) = - √3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Уравнения на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( 2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x)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cos( 3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 + x ) = - 1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cos ( - πx/4 ) = √2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sin( x - π/4 ) ( sin 2x +√2 ) = 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2sin (  π/6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x/2 ) + 1 =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cos 3x + 1 ) cos x/2 =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804" name="Рисунок 4" descr="C03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28082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981075"/>
          </a:xfrm>
        </p:spPr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389438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ru-RU" b="1" smtClean="0"/>
              <a:t>	</a:t>
            </a:r>
            <a:r>
              <a:rPr lang="ru-RU" sz="2800" b="1" smtClean="0">
                <a:solidFill>
                  <a:srgbClr val="FF3300"/>
                </a:solidFill>
              </a:rPr>
              <a:t>Образовательные:</a:t>
            </a:r>
          </a:p>
          <a:p>
            <a:pPr marL="609600" indent="-609600" algn="just">
              <a:buClr>
                <a:srgbClr val="333399"/>
              </a:buClr>
              <a:buFont typeface="Wingdings" pitchFamily="2" charset="2"/>
              <a:buChar char="v"/>
            </a:pPr>
            <a:r>
              <a:rPr lang="ru-RU" sz="2400" b="1" smtClean="0">
                <a:solidFill>
                  <a:srgbClr val="333399"/>
                </a:solidFill>
                <a:latin typeface="Times New Roman" pitchFamily="18" charset="0"/>
              </a:rPr>
              <a:t>Актуализировать знания учащихся по теме «Решение простейших  тригонометрических уравнений» и обеспечить их применение при решении задач вариантов ЕГЭ;</a:t>
            </a:r>
          </a:p>
          <a:p>
            <a:pPr marL="609600" indent="-609600" algn="just">
              <a:buClr>
                <a:srgbClr val="333399"/>
              </a:buClr>
              <a:buFont typeface="Wingdings" pitchFamily="2" charset="2"/>
              <a:buNone/>
            </a:pPr>
            <a:endParaRPr lang="ru-RU" sz="2400" b="1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609600" indent="-609600" algn="just">
              <a:buClr>
                <a:srgbClr val="333399"/>
              </a:buClr>
              <a:buFont typeface="Wingdings" pitchFamily="2" charset="2"/>
              <a:buNone/>
            </a:pPr>
            <a:endParaRPr lang="ru-RU" sz="2400" b="1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609600" indent="-609600" algn="just">
              <a:buClr>
                <a:srgbClr val="333399"/>
              </a:buClr>
              <a:buFont typeface="Wingdings" pitchFamily="2" charset="2"/>
              <a:buChar char="v"/>
            </a:pPr>
            <a:r>
              <a:rPr lang="ru-RU" sz="2400" b="1" smtClean="0">
                <a:solidFill>
                  <a:srgbClr val="333399"/>
                </a:solidFill>
                <a:latin typeface="Times New Roman" pitchFamily="18" charset="0"/>
              </a:rPr>
              <a:t>Повторить, углубить, обобщить и систематизировать приобретенные знания по теме « Решение простейших тригонометрических уравнений» для дальнейшего использования при решении тригонометрических уравнений.</a:t>
            </a:r>
          </a:p>
        </p:txBody>
      </p:sp>
      <p:pic>
        <p:nvPicPr>
          <p:cNvPr id="14339" name="Picture 4" descr="i?id=84600064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76250"/>
            <a:ext cx="2159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879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i="1" smtClean="0">
                <a:solidFill>
                  <a:srgbClr val="FF3300"/>
                </a:solidFill>
              </a:rPr>
              <a:t>Развивающие: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Содействовать развитию у учащихся мыслительных операций: умение анализировать, синтезировать, сравнивать;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ru-RU" b="1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Формировать и развивать общеучебные умения и навыки: обобщение, поиск способов решения;</a:t>
            </a:r>
          </a:p>
          <a:p>
            <a:pPr marL="742950" lvl="1" indent="-285750">
              <a:buFont typeface="Wingdings" pitchFamily="2" charset="2"/>
              <a:buNone/>
            </a:pPr>
            <a:endParaRPr lang="ru-RU" b="1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v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Отрабатывать навыки самооценивания знаний и умений, выбора задания, соответствующего их уровню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6324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i="1" smtClean="0">
                <a:solidFill>
                  <a:srgbClr val="CC0000"/>
                </a:solidFill>
              </a:rPr>
              <a:t>  </a:t>
            </a:r>
            <a:r>
              <a:rPr lang="ru-RU" sz="3200" b="1" i="1" smtClean="0">
                <a:solidFill>
                  <a:srgbClr val="CC0000"/>
                </a:solidFill>
              </a:rPr>
              <a:t>Воспитательные: </a:t>
            </a:r>
          </a:p>
          <a:p>
            <a:pPr algn="ctr">
              <a:buClr>
                <a:srgbClr val="333399"/>
              </a:buClr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</a:rPr>
              <a:t>Вырабатывать внимание, самостоятельность при работе на уроке;</a:t>
            </a:r>
          </a:p>
          <a:p>
            <a:pPr>
              <a:buClr>
                <a:srgbClr val="333399"/>
              </a:buClr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</a:rPr>
              <a:t>Способствовать формированию активности и настойчивости, максимальной  </a:t>
            </a:r>
          </a:p>
          <a:p>
            <a:pPr>
              <a:buClr>
                <a:srgbClr val="333399"/>
              </a:buClr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    работоспособности;</a:t>
            </a:r>
          </a:p>
          <a:p>
            <a:pPr>
              <a:buClr>
                <a:srgbClr val="333399"/>
              </a:buClr>
              <a:buFont typeface="Wingdings" pitchFamily="2" charset="2"/>
              <a:buChar char="v"/>
            </a:pPr>
            <a:endParaRPr lang="ru-RU" sz="2400" b="1" smtClean="0">
              <a:latin typeface="Times New Roman" pitchFamily="18" charset="0"/>
            </a:endParaRPr>
          </a:p>
          <a:p>
            <a:pPr>
              <a:buClr>
                <a:srgbClr val="333399"/>
              </a:buClr>
              <a:buFont typeface="Wingdings" pitchFamily="2" charset="2"/>
              <a:buChar char="v"/>
            </a:pPr>
            <a:r>
              <a:rPr lang="ru-RU" sz="2400" b="1" smtClean="0">
                <a:latin typeface="Times New Roman" pitchFamily="18" charset="0"/>
              </a:rPr>
              <a:t>Развивать интерес к урокам</a:t>
            </a:r>
          </a:p>
          <a:p>
            <a:pPr>
              <a:buClr>
                <a:srgbClr val="333399"/>
              </a:buClr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     математики</a:t>
            </a:r>
            <a:r>
              <a:rPr lang="ru-RU" b="1" smtClean="0"/>
              <a:t>.</a:t>
            </a:r>
          </a:p>
        </p:txBody>
      </p:sp>
      <p:pic>
        <p:nvPicPr>
          <p:cNvPr id="16386" name="Picture 5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852738"/>
            <a:ext cx="31099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395288" y="1412875"/>
            <a:ext cx="8229600" cy="4840288"/>
          </a:xfrm>
        </p:spPr>
        <p:txBody>
          <a:bodyPr/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Организационный этап.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Этап проверки домашнего задания: фронтальный опрос, демонстрация решения на доске, устная работа.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Этап проверки усвоения знаний, умений  и навыков при решении простейших тригонометрических уравнений.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smtClean="0">
                <a:solidFill>
                  <a:srgbClr val="333399"/>
                </a:solidFill>
                <a:latin typeface="Times New Roman" pitchFamily="18" charset="0"/>
              </a:rPr>
              <a:t>Итог урока. Домашнее задание.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8000"/>
                </a:solidFill>
                <a:latin typeface="Times New Roman" pitchFamily="18" charset="0"/>
              </a:rPr>
              <a:t>Содержание урока:</a:t>
            </a:r>
          </a:p>
        </p:txBody>
      </p:sp>
      <p:pic>
        <p:nvPicPr>
          <p:cNvPr id="17411" name="Picture 10" descr="Копия 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365625"/>
            <a:ext cx="23891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algn="ctr"/>
            <a:r>
              <a:rPr lang="ru-RU" sz="4600" b="1" smtClean="0">
                <a:solidFill>
                  <a:srgbClr val="CC0000"/>
                </a:solidFill>
                <a:latin typeface="Constantia" pitchFamily="18" charset="0"/>
              </a:rPr>
              <a:t>План урока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 marL="495300" indent="-495300" algn="just">
              <a:buFont typeface="Wingdings 2" pitchFamily="18" charset="2"/>
              <a:buNone/>
            </a:pPr>
            <a:r>
              <a:rPr lang="ru-RU" sz="2800" b="1" smtClean="0">
                <a:solidFill>
                  <a:schemeClr val="tx2"/>
                </a:solidFill>
              </a:rPr>
              <a:t>1.  </a:t>
            </a: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Организационный момент: настрой на рабочий лад; сообщение темы урока; сообщение плана урока. </a:t>
            </a:r>
          </a:p>
          <a:p>
            <a:pPr marL="495300" indent="-495300" algn="just">
              <a:buFont typeface="Wingdings 2" pitchFamily="18" charset="2"/>
              <a:buNone/>
            </a:pP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2.  Проверка домашнего задания.</a:t>
            </a:r>
          </a:p>
          <a:p>
            <a:pPr marL="495300" indent="-495300" algn="just">
              <a:buFont typeface="Wingdings 2" pitchFamily="18" charset="2"/>
              <a:buNone/>
            </a:pP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3. Отработка алгоритма решения простейших тригонометрических уравнений во время устной работы.</a:t>
            </a:r>
          </a:p>
          <a:p>
            <a:pPr marL="495300" indent="-495300" algn="just">
              <a:buFont typeface="Wingdings 2" pitchFamily="18" charset="2"/>
              <a:buNone/>
            </a:pP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4.  Проверка знаний.</a:t>
            </a:r>
            <a:r>
              <a:rPr lang="ru-RU" sz="2800" b="1" i="1" smtClean="0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Самостоятельная работа</a:t>
            </a:r>
            <a:endParaRPr lang="ru-RU" sz="2800" b="1" i="1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495300" indent="-495300" algn="just">
              <a:buFont typeface="Wingdings 2" pitchFamily="18" charset="2"/>
              <a:buNone/>
            </a:pPr>
            <a:r>
              <a:rPr lang="ru-RU" sz="2800" b="1" smtClean="0">
                <a:solidFill>
                  <a:srgbClr val="333399"/>
                </a:solidFill>
                <a:latin typeface="Times New Roman" pitchFamily="18" charset="0"/>
              </a:rPr>
              <a:t>5. Подведение итогов урока, домашнее задание.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5"/>
          <p:cNvSpPr>
            <a:spLocks noChangeArrowheads="1" noChangeShapeType="1" noTextEdit="1"/>
          </p:cNvSpPr>
          <p:nvPr/>
        </p:nvSpPr>
        <p:spPr bwMode="auto">
          <a:xfrm>
            <a:off x="1258888" y="836613"/>
            <a:ext cx="6210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Проверка домашнего задания</a:t>
            </a:r>
          </a:p>
        </p:txBody>
      </p:sp>
      <p:graphicFrame>
        <p:nvGraphicFramePr>
          <p:cNvPr id="19508" name="Group 52"/>
          <p:cNvGraphicFramePr>
            <a:graphicFrameLocks noGrp="1"/>
          </p:cNvGraphicFramePr>
          <p:nvPr/>
        </p:nvGraphicFramePr>
        <p:xfrm>
          <a:off x="539750" y="1773238"/>
          <a:ext cx="8135938" cy="3927475"/>
        </p:xfrm>
        <a:graphic>
          <a:graphicData uri="http://schemas.openxmlformats.org/drawingml/2006/table">
            <a:tbl>
              <a:tblPr/>
              <a:tblGrid>
                <a:gridCol w="646113"/>
                <a:gridCol w="2378075"/>
                <a:gridCol w="1276350"/>
                <a:gridCol w="38354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Решить уравнения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 2x = √2/2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5sin x = 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(-1)arcsin 6/5 + 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( π/3 - 3x/5 ) = √3/2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решений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2cos ( - x/2 ) = -√2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±3π/2 + 4πn,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 ( x+π/4 ) =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(-1) ( -5π/9 ) + 5π/9 + 5/3πn,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± π/8+πn,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± arccos(-1) + 2πn, nЄZ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5915025" cy="5487987"/>
          </a:xfrm>
        </p:spPr>
        <p:txBody>
          <a:bodyPr/>
          <a:lstStyle/>
          <a:p>
            <a:pPr marL="1068388" lvl="2" indent="-400050"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339966"/>
                </a:solidFill>
              </a:rPr>
              <a:t>1. cos 2x = √2/2</a:t>
            </a:r>
          </a:p>
          <a:p>
            <a:pPr marL="495300" indent="-495300">
              <a:buFont typeface="Wingdings 2" pitchFamily="18" charset="2"/>
              <a:buNone/>
            </a:pPr>
            <a:endParaRPr lang="ru-RU" b="1" smtClean="0">
              <a:solidFill>
                <a:srgbClr val="333399"/>
              </a:solidFill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333399"/>
                </a:solidFill>
              </a:rPr>
              <a:t>РЕШЕНИЕ: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/>
              <a:t>2x = ± arccos√2/2 + 2πn, nЄZ;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/>
              <a:t>2x = ± π/4 + 2πn, nЄZ;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/>
              <a:t>x = ± π/8 + πn, nЄZ;</a:t>
            </a:r>
            <a:endParaRPr lang="ru-RU" sz="3200" b="1" smtClean="0"/>
          </a:p>
          <a:p>
            <a:pPr marL="495300" indent="-495300">
              <a:buFont typeface="Wingdings 2" pitchFamily="18" charset="2"/>
              <a:buNone/>
            </a:pPr>
            <a:endParaRPr lang="ru-RU" sz="3200" b="1" smtClean="0"/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333399"/>
                </a:solidFill>
              </a:rPr>
              <a:t>ОТВЕТ: x = ± π/8 + πn, nЄZ. (М).</a:t>
            </a:r>
          </a:p>
        </p:txBody>
      </p:sp>
      <p:sp>
        <p:nvSpPr>
          <p:cNvPr id="20482" name="Oval 4"/>
          <p:cNvSpPr>
            <a:spLocks noChangeArrowheads="1"/>
          </p:cNvSpPr>
          <p:nvPr/>
        </p:nvSpPr>
        <p:spPr bwMode="auto">
          <a:xfrm>
            <a:off x="6659563" y="2349500"/>
            <a:ext cx="2089150" cy="2016125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lvl="1"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z="3200">
              <a:solidFill>
                <a:srgbClr val="CC0000"/>
              </a:solidFill>
              <a:latin typeface="Times New Roman" pitchFamily="18" charset="0"/>
            </a:endParaRPr>
          </a:p>
          <a:p>
            <a:endParaRPr lang="ru-RU" sz="32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7451725" y="30686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99"/>
                </a:solidFill>
                <a:latin typeface="Times New Roman" pitchFamily="18" charset="0"/>
              </a:rPr>
              <a:t>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371600"/>
          </a:xfrm>
        </p:spPr>
        <p:txBody>
          <a:bodyPr/>
          <a:lstStyle/>
          <a:p>
            <a:r>
              <a:rPr lang="ru-RU" sz="4600" b="1" smtClean="0">
                <a:solidFill>
                  <a:srgbClr val="008000"/>
                </a:solidFill>
                <a:latin typeface="Times New Roman" pitchFamily="18" charset="0"/>
              </a:rPr>
              <a:t>2. 5sin x = 6</a:t>
            </a:r>
            <a:br>
              <a:rPr lang="ru-RU" sz="4600" b="1" smtClean="0">
                <a:solidFill>
                  <a:srgbClr val="008000"/>
                </a:solidFill>
                <a:latin typeface="Times New Roman" pitchFamily="18" charset="0"/>
              </a:rPr>
            </a:br>
            <a:endParaRPr lang="ru-RU" sz="46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4546600" cy="4389437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endParaRPr lang="ru-RU" b="1" smtClean="0"/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333399"/>
                </a:solidFill>
              </a:rPr>
              <a:t>РЕШЕНИЕ:</a:t>
            </a:r>
            <a:endParaRPr lang="ru-RU" smtClean="0">
              <a:solidFill>
                <a:srgbClr val="333399"/>
              </a:solidFill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3200" smtClean="0">
                <a:latin typeface="Times New Roman" pitchFamily="18" charset="0"/>
              </a:rPr>
              <a:t>sin x = 6/5;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   решений нет</a:t>
            </a:r>
          </a:p>
          <a:p>
            <a:pPr marL="495300" indent="-495300"/>
            <a:endParaRPr lang="ru-RU" sz="3200" b="1" smtClean="0">
              <a:latin typeface="Times New Roman" pitchFamily="18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b="1" smtClean="0">
                <a:solidFill>
                  <a:srgbClr val="333399"/>
                </a:solidFill>
              </a:rPr>
              <a:t>ОТВЕТ:</a:t>
            </a:r>
            <a:r>
              <a:rPr lang="ru-RU" smtClean="0">
                <a:solidFill>
                  <a:srgbClr val="333399"/>
                </a:solidFill>
              </a:rPr>
              <a:t>   </a:t>
            </a:r>
            <a:r>
              <a:rPr lang="ru-RU" b="1" smtClean="0">
                <a:solidFill>
                  <a:srgbClr val="333399"/>
                </a:solidFill>
              </a:rPr>
              <a:t>решений нет (Ы).</a:t>
            </a:r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5795963" y="2492375"/>
            <a:ext cx="2376487" cy="1944688"/>
          </a:xfrm>
          <a:prstGeom prst="ellipse">
            <a:avLst/>
          </a:prstGeom>
          <a:solidFill>
            <a:srgbClr val="CCFF66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659563" y="3068638"/>
            <a:ext cx="681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C0000"/>
                </a:solidFill>
                <a:latin typeface="Times New Roman" pitchFamily="18" charset="0"/>
              </a:rPr>
              <a:t>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ток 2">
        <a:dk1>
          <a:srgbClr val="04617B"/>
        </a:dk1>
        <a:lt1>
          <a:srgbClr val="FFFFFF"/>
        </a:lt1>
        <a:dk2>
          <a:srgbClr val="00CCFF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E2FF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оток 2">
    <a:dk1>
      <a:srgbClr val="04617B"/>
    </a:dk1>
    <a:lt1>
      <a:srgbClr val="FFFFFF"/>
    </a:lt1>
    <a:dk2>
      <a:srgbClr val="00CCFF"/>
    </a:dk2>
    <a:lt2>
      <a:srgbClr val="DBF5F9"/>
    </a:lt2>
    <a:accent1>
      <a:srgbClr val="0F6FC6"/>
    </a:accent1>
    <a:accent2>
      <a:srgbClr val="009DD9"/>
    </a:accent2>
    <a:accent3>
      <a:srgbClr val="AAE2FF"/>
    </a:accent3>
    <a:accent4>
      <a:srgbClr val="DADADA"/>
    </a:accent4>
    <a:accent5>
      <a:srgbClr val="AABBDF"/>
    </a:accent5>
    <a:accent6>
      <a:srgbClr val="008EC4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670</Words>
  <Application>Microsoft Office PowerPoint</Application>
  <PresentationFormat>Экран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Поток</vt:lpstr>
      <vt:lpstr>Урок алгебры в 10 классе по теме « Решение простейших тригонометрических уравнений »</vt:lpstr>
      <vt:lpstr>Цели урока:</vt:lpstr>
      <vt:lpstr>Слайд 3</vt:lpstr>
      <vt:lpstr>Слайд 4</vt:lpstr>
      <vt:lpstr>Содержание урока:</vt:lpstr>
      <vt:lpstr>План урока</vt:lpstr>
      <vt:lpstr>Слайд 7</vt:lpstr>
      <vt:lpstr>Слайд 8</vt:lpstr>
      <vt:lpstr>2. 5sin x = 6 </vt:lpstr>
      <vt:lpstr>3. sin ( π/3 - 3x/5 ) = √3/2</vt:lpstr>
      <vt:lpstr>4. 2cos ( - x/2 ) = -√2</vt:lpstr>
      <vt:lpstr>5. tg ( x + π/4 ) = 1 </vt:lpstr>
      <vt:lpstr>Слайд 13</vt:lpstr>
      <vt:lpstr>Слайд 14</vt:lpstr>
      <vt:lpstr>2. Решите уравнение: а).cos x = √3;     б). tg x = - √3;    3. Найти: arccos ( -√2/2 )  4. Найти область определения и область значений:  у = сtg x. </vt:lpstr>
      <vt:lpstr>Слайд 16</vt:lpstr>
      <vt:lpstr>tg (3x + π/4 ) +1 = 0.</vt:lpstr>
      <vt:lpstr>2cos ( 2x/3 + π/3 )  = √2;</vt:lpstr>
      <vt:lpstr>       Домашнее         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1</cp:lastModifiedBy>
  <cp:revision>24</cp:revision>
  <dcterms:created xsi:type="dcterms:W3CDTF">2012-10-10T18:28:49Z</dcterms:created>
  <dcterms:modified xsi:type="dcterms:W3CDTF">2013-11-14T14:51:25Z</dcterms:modified>
</cp:coreProperties>
</file>