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</p:sldMasterIdLst>
  <p:notesMasterIdLst>
    <p:notesMasterId r:id="rId25"/>
  </p:notesMasterIdLst>
  <p:sldIdLst>
    <p:sldId id="274" r:id="rId6"/>
    <p:sldId id="275" r:id="rId7"/>
    <p:sldId id="280" r:id="rId8"/>
    <p:sldId id="278" r:id="rId9"/>
    <p:sldId id="289" r:id="rId10"/>
    <p:sldId id="279" r:id="rId11"/>
    <p:sldId id="287" r:id="rId12"/>
    <p:sldId id="288" r:id="rId13"/>
    <p:sldId id="286" r:id="rId14"/>
    <p:sldId id="285" r:id="rId15"/>
    <p:sldId id="283" r:id="rId16"/>
    <p:sldId id="284" r:id="rId17"/>
    <p:sldId id="294" r:id="rId18"/>
    <p:sldId id="297" r:id="rId19"/>
    <p:sldId id="293" r:id="rId20"/>
    <p:sldId id="292" r:id="rId21"/>
    <p:sldId id="291" r:id="rId22"/>
    <p:sldId id="296" r:id="rId23"/>
    <p:sldId id="29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4" d="100"/>
          <a:sy n="104" d="100"/>
        </p:scale>
        <p:origin x="-17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B09F1-5D7C-499B-A096-9EA889DAE74A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5E5F6-7220-4A74-B2D2-EE68E83913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94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46B3-D40F-4941-A748-DF469BA4581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F6DE-41F0-4EB1-969B-6A7FD2E33A8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25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30E-798F-4FE4-BF1C-69AE41E31BF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AE1A-A364-45C0-B570-2B5685E692F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9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B0C7-EF59-42EF-B9A2-B1D084464D4B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8688-5EEC-437A-B41A-746F756C4099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22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46B3-D40F-4941-A748-DF469BA4581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F6DE-41F0-4EB1-969B-6A7FD2E33A8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725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F36A-63E2-492F-9895-8EB1D03750B5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B6E1-502A-486E-A9F6-2DFA3D8B0C05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21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289A-3EA0-45DF-9DD8-362A4130CA1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C8C5-EAD7-456B-9EB8-BCDD4927ADA2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62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615F-ED53-4E8E-97C2-C02C81472746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AA21-1E99-43AC-992C-F56BAF6626BE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95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1056-CA42-4F8A-B4A5-7721EECDBE13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F957-ADF3-4890-A668-389E8A72145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6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7E8B-83EB-4F8A-8197-F3ABAEF1CD38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FF48-4209-4A01-880A-12CA78AEFAA6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83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24B6-651A-4478-B298-F088870E237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7644-A450-4D87-9B4F-E425B4EEF6C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46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EC2D-732F-4DD1-BF76-B29144CD95C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3714-A3A6-4118-982E-9216CE120ED1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5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F36A-63E2-492F-9895-8EB1D03750B5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B6E1-502A-486E-A9F6-2DFA3D8B0C05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521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8519-8AC2-4161-A705-56C5AF43F27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8965-B6C5-4345-BB34-44FDF45FEE84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229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30E-798F-4FE4-BF1C-69AE41E31BF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AE1A-A364-45C0-B570-2B5685E692F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985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B0C7-EF59-42EF-B9A2-B1D084464D4B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8688-5EEC-437A-B41A-746F756C4099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221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46B3-D40F-4941-A748-DF469BA4581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F6DE-41F0-4EB1-969B-6A7FD2E33A8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24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F36A-63E2-492F-9895-8EB1D03750B5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B6E1-502A-486E-A9F6-2DFA3D8B0C05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457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289A-3EA0-45DF-9DD8-362A4130CA1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C8C5-EAD7-456B-9EB8-BCDD4927ADA2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73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615F-ED53-4E8E-97C2-C02C81472746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AA21-1E99-43AC-992C-F56BAF6626BE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1056-CA42-4F8A-B4A5-7721EECDBE13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F957-ADF3-4890-A668-389E8A72145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944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7E8B-83EB-4F8A-8197-F3ABAEF1CD38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FF48-4209-4A01-880A-12CA78AEFAA6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824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24B6-651A-4478-B298-F088870E237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7644-A450-4D87-9B4F-E425B4EEF6C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12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289A-3EA0-45DF-9DD8-362A4130CA1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C8C5-EAD7-456B-9EB8-BCDD4927ADA2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62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EC2D-732F-4DD1-BF76-B29144CD95C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3714-A3A6-4118-982E-9216CE120ED1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817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8519-8AC2-4161-A705-56C5AF43F27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8965-B6C5-4345-BB34-44FDF45FEE84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77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30E-798F-4FE4-BF1C-69AE41E31BF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AE1A-A364-45C0-B570-2B5685E692F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74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B0C7-EF59-42EF-B9A2-B1D084464D4B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8688-5EEC-437A-B41A-746F756C4099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83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46B3-D40F-4941-A748-DF469BA4581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F6DE-41F0-4EB1-969B-6A7FD2E33A8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24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F36A-63E2-492F-9895-8EB1D03750B5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B6E1-502A-486E-A9F6-2DFA3D8B0C05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457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289A-3EA0-45DF-9DD8-362A4130CA1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C8C5-EAD7-456B-9EB8-BCDD4927ADA2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730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615F-ED53-4E8E-97C2-C02C81472746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AA21-1E99-43AC-992C-F56BAF6626BE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1056-CA42-4F8A-B4A5-7721EECDBE13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F957-ADF3-4890-A668-389E8A72145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94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7E8B-83EB-4F8A-8197-F3ABAEF1CD38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FF48-4209-4A01-880A-12CA78AEFAA6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82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615F-ED53-4E8E-97C2-C02C81472746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AA21-1E99-43AC-992C-F56BAF6626BE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957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24B6-651A-4478-B298-F088870E237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7644-A450-4D87-9B4F-E425B4EEF6C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12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EC2D-732F-4DD1-BF76-B29144CD95C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3714-A3A6-4118-982E-9216CE120ED1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81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8519-8AC2-4161-A705-56C5AF43F27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8965-B6C5-4345-BB34-44FDF45FEE84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77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30E-798F-4FE4-BF1C-69AE41E31BF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AE1A-A364-45C0-B570-2B5685E692F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748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B0C7-EF59-42EF-B9A2-B1D084464D4B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8688-5EEC-437A-B41A-746F756C4099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8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46B3-D40F-4941-A748-DF469BA4581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EF6DE-41F0-4EB1-969B-6A7FD2E33A8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249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3F36A-63E2-492F-9895-8EB1D03750B5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7B6E1-502A-486E-A9F6-2DFA3D8B0C05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457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9289A-3EA0-45DF-9DD8-362A4130CA1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BC8C5-EAD7-456B-9EB8-BCDD4927ADA2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730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7615F-ED53-4E8E-97C2-C02C81472746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5AA21-1E99-43AC-992C-F56BAF6626BE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57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1056-CA42-4F8A-B4A5-7721EECDBE13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F957-ADF3-4890-A668-389E8A72145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9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11056-CA42-4F8A-B4A5-7721EECDBE13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F957-ADF3-4890-A668-389E8A72145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665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7E8B-83EB-4F8A-8197-F3ABAEF1CD38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FF48-4209-4A01-880A-12CA78AEFAA6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2824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24B6-651A-4478-B298-F088870E237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7644-A450-4D87-9B4F-E425B4EEF6C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122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EC2D-732F-4DD1-BF76-B29144CD95C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3714-A3A6-4118-982E-9216CE120ED1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1817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8519-8AC2-4161-A705-56C5AF43F27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8965-B6C5-4345-BB34-44FDF45FEE84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778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6030E-798F-4FE4-BF1C-69AE41E31BF9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5AE1A-A364-45C0-B570-2B5685E692FF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748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9B0C7-EF59-42EF-B9A2-B1D084464D4B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8688-5EEC-437A-B41A-746F756C4099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75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7E8B-83EB-4F8A-8197-F3ABAEF1CD38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AFF48-4209-4A01-880A-12CA78AEFAA6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83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B24B6-651A-4478-B298-F088870E237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F7644-A450-4D87-9B4F-E425B4EEF6CC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46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0EC2D-732F-4DD1-BF76-B29144CD95C1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43714-A3A6-4118-982E-9216CE120ED1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5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E8519-8AC2-4161-A705-56C5AF43F27C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8965-B6C5-4345-BB34-44FDF45FEE84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22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D2644-E0B3-4765-A177-BF989E998FC0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3341A-5D51-4371-936B-6B68F2E3AF40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2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D2644-E0B3-4765-A177-BF989E998FC0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3341A-5D51-4371-936B-6B68F2E3AF40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1729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D2644-E0B3-4765-A177-BF989E998FC0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3341A-5D51-4371-936B-6B68F2E3AF40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5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D2644-E0B3-4765-A177-BF989E998FC0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3341A-5D51-4371-936B-6B68F2E3AF40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5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atMod val="220000"/>
                <a:alpha val="19000"/>
              </a:schemeClr>
            </a:gs>
            <a:gs pos="100000">
              <a:schemeClr val="bg2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D2644-E0B3-4765-A177-BF989E998FC0}" type="datetimeFigureOut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14.03.2013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53341A-5D51-4371-936B-6B68F2E3AF40}" type="slidenum">
              <a:rPr lang="ru-RU">
                <a:solidFill>
                  <a:srgbClr val="FFF3AB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AB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5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fontAlgn="base">
        <a:spcBef>
          <a:spcPct val="20000"/>
        </a:spcBef>
        <a:spcAft>
          <a:spcPct val="0"/>
        </a:spcAft>
        <a:buClr>
          <a:srgbClr val="A04DA3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fontAlgn="base">
        <a:spcBef>
          <a:spcPct val="20000"/>
        </a:spcBef>
        <a:spcAft>
          <a:spcPct val="0"/>
        </a:spcAft>
        <a:buClr>
          <a:srgbClr val="C0000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1124745"/>
            <a:ext cx="55446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Формирование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познавательных умений 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в процессе освоения</a:t>
            </a:r>
            <a:b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</a:b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учебной темы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7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044624" y="620688"/>
            <a:ext cx="102971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C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Интеллектуально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4C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-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C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преобразовательная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C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деятельность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82340"/>
            <a:ext cx="63195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Информативный вариант</a:t>
            </a:r>
            <a:r>
              <a:rPr lang="ru-RU" sz="3200" i="1" dirty="0">
                <a:solidFill>
                  <a:srgbClr val="C00000"/>
                </a:solidFill>
                <a:latin typeface="Times New Roman"/>
                <a:ea typeface="Times New Roman"/>
              </a:rPr>
              <a:t>  </a:t>
            </a:r>
            <a:endParaRPr lang="ru-RU" sz="3200" i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Определите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окончание, которое должно иметь слово в тексте письма Джона и выделите его графически, используя материал предложенный учителем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Дорогой/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ая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Маша! Меня зовут Джон. Я живу в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далёкой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страна/е Америки/е Я хотел приехать лето/ом в твоя/ой город. У вас есть красивая/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ое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метро, много прекрасных/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ый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музей/ев Можно долго гулять по городе/у в белые/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  <a:ea typeface="Times New Roman"/>
              </a:rPr>
              <a:t>ый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ночь/и. Я хочу угостить тебя горячая/им шоколада/ом. 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Твоя/ой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Джон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37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324545" y="548680"/>
            <a:ext cx="8658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Интеллектуально - преобразовательная </a:t>
            </a:r>
          </a:p>
          <a:p>
            <a:pPr lvl="0" algn="ctr">
              <a:defRPr/>
            </a:pPr>
            <a:r>
              <a:rPr lang="ru-RU" sz="32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деятельность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720840"/>
            <a:ext cx="660762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b="1" i="1" dirty="0">
                <a:solidFill>
                  <a:srgbClr val="C00000"/>
                </a:solidFill>
                <a:latin typeface="Times New Roman"/>
                <a:ea typeface="Times New Roman"/>
              </a:rPr>
              <a:t>Импровизационный вариант </a:t>
            </a:r>
            <a:endParaRPr lang="ru-RU" sz="2800" b="1" i="1" dirty="0" smtClean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Определите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окончание, которое должно иметь существительное в письме Джона и внесите исправления, используя приобретённые знания и умения темы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Дорогой Маша! Меня зовут Джон. Я живу в далёкой страна Америк. Я хотела приехать лето в твоя город. У вас есть красивый метро, много прекрасная музей. Можно долго гулять по городу в белая ночь. Я хочу угостить тебя горячая шоколад. </a:t>
            </a:r>
            <a:endParaRPr lang="ru-RU" sz="2400" dirty="0">
              <a:latin typeface="Times New Roman"/>
              <a:ea typeface="Times New Roman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 Твоя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Джон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537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72889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396" y="476672"/>
            <a:ext cx="8287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Интеллектуально - преобразовательная </a:t>
            </a:r>
          </a:p>
          <a:p>
            <a:pPr lvl="0" algn="ctr">
              <a:defRPr/>
            </a:pPr>
            <a:r>
              <a:rPr lang="ru-RU" sz="32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деятельность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553890"/>
            <a:ext cx="7416824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i="1" kern="0" dirty="0">
                <a:solidFill>
                  <a:srgbClr val="C00000"/>
                </a:solidFill>
                <a:latin typeface="Times New Roman"/>
                <a:cs typeface="Times New Roman"/>
              </a:rPr>
              <a:t>Эвристический вариант</a:t>
            </a:r>
            <a:endParaRPr lang="ru-RU" sz="2800" kern="0" dirty="0">
              <a:solidFill>
                <a:srgbClr val="C00000"/>
              </a:solidFill>
              <a:latin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Напишите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письмо зарубежному другу, который изучает русский язык, о своём городе, используя имена существительные единственного, множественного числа, женского, мужского и среднего рода.</a:t>
            </a:r>
            <a:endParaRPr lang="ru-RU" sz="2400" dirty="0">
              <a:effectLst/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026" name="Picture 2" descr="C:\Documents and Settings\Елена\Рабочий стол\2011-01 (янв)\DSCN07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916" y="4263969"/>
            <a:ext cx="3045959" cy="2284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Елена\Рабочий стол\2011-01 (янв)\DSCN07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9906">
            <a:off x="115412" y="4706898"/>
            <a:ext cx="2256929" cy="169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Елена\Рабочий стол\2011-01 (янв)\DSCN077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698">
            <a:off x="7257594" y="5466084"/>
            <a:ext cx="1680865" cy="1260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7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08" y="1481882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49" y="1412776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5" y="404664"/>
            <a:ext cx="84912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Интеллектуально - преобразовательная </a:t>
            </a:r>
          </a:p>
          <a:p>
            <a:pPr lvl="0" algn="ctr">
              <a:defRPr/>
            </a:pPr>
            <a:r>
              <a:rPr lang="ru-RU" sz="32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деятельность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5" y="1530018"/>
            <a:ext cx="8352929" cy="4659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Информативный вариант выбрали </a:t>
            </a:r>
            <a:endParaRPr lang="ru-RU" sz="2800" b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30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учащихся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        </a:t>
            </a: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Импровизационный –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53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учащихся</a:t>
            </a: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Эвристический –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26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учащихся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2800" b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2800" b="1" kern="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 descr="C:\Documents and Settings\Елена\Рабочий стол\2011-01 (янв)\DSCN08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6252">
            <a:off x="197751" y="4225064"/>
            <a:ext cx="2786127" cy="208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Елена\Рабочий стол\2011-01 (янв)\DSCN0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1244">
            <a:off x="5761061" y="4365104"/>
            <a:ext cx="3115847" cy="233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Елена\Рабочий стол\2011-01 (янв)\DSCN08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2752">
            <a:off x="2973144" y="4273972"/>
            <a:ext cx="2664694" cy="199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573016"/>
            <a:ext cx="30305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6995120" cy="5962992"/>
          </a:xfrm>
        </p:spPr>
        <p:txBody>
          <a:bodyPr/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/>
              </a:rPr>
              <a:t>Познавательные умения</a:t>
            </a:r>
            <a:br>
              <a:rPr lang="ru-RU" sz="4000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/>
              </a:rPr>
              <a:t/>
            </a:r>
            <a:br>
              <a:rPr lang="ru-RU" sz="4000" dirty="0" smtClean="0">
                <a:solidFill>
                  <a:srgbClr val="C00000"/>
                </a:solidFill>
                <a:latin typeface="Times New Roman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*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раскрывать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значение выражения «имя существительное», «женский род», «мужской род», «средний род», «единственное число», «множественное число», «начальная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форма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существительного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», «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окончание», «нулевое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окончание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» и использовать их в активном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словаре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/>
            </a:r>
            <a:br>
              <a:rPr lang="ru-RU" sz="12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200" dirty="0" smtClean="0">
                <a:solidFill>
                  <a:srgbClr val="000000"/>
                </a:solidFill>
                <a:latin typeface="Times New Roman"/>
              </a:rPr>
              <a:t>*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определять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род имен существительных и обосновывать свое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мнение;                                                * определять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различие существительных мужского, среднего, женского рода и обосновывать свое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мнение;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* определять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нулевое окончание существительного и обосновывать свое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мнение;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* использовать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приобретенные знания для составления и оформления письма зарубежному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другу;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* выбирать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вариант выполнения задания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;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* определять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число имен существительных и обосновывать свое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мнение;</a:t>
            </a:r>
            <a:br>
              <a:rPr lang="ru-RU" sz="1600" dirty="0" smtClean="0">
                <a:solidFill>
                  <a:srgbClr val="000000"/>
                </a:solidFill>
                <a:latin typeface="Times New Roman"/>
              </a:rPr>
            </a:br>
            <a:r>
              <a:rPr lang="ru-RU" sz="1600" dirty="0" smtClean="0">
                <a:solidFill>
                  <a:srgbClr val="000000"/>
                </a:solidFill>
                <a:latin typeface="Times New Roman"/>
              </a:rPr>
              <a:t>* определять </a:t>
            </a:r>
            <a:r>
              <a:rPr lang="ru-RU" sz="1600" dirty="0">
                <a:solidFill>
                  <a:srgbClr val="000000"/>
                </a:solidFill>
                <a:latin typeface="Times New Roman"/>
              </a:rPr>
              <a:t>родовое окончание существительного и обосновывать свое мнение</a:t>
            </a:r>
            <a:endParaRPr lang="ru-RU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212976"/>
            <a:ext cx="161607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19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80527" y="620688"/>
            <a:ext cx="7200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kern="0" dirty="0" smtClean="0">
              <a:solidFill>
                <a:srgbClr val="C00000">
                  <a:lumMod val="75000"/>
                </a:srgb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76672"/>
            <a:ext cx="6390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Рефлексивная деятельность</a:t>
            </a:r>
            <a:endParaRPr kumimoji="0" lang="ru-RU" sz="3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61448"/>
            <a:ext cx="662473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lvl="0" indent="-6096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Выполнили рефлексивные задания успешно: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- на самоанализ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109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человек: </a:t>
            </a: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   успешно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86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человек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   испытывали трудности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23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человека;</a:t>
            </a: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на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самооценку - 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109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человек: </a:t>
            </a: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успешно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92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человека, </a:t>
            </a: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609600" lvl="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испытывали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трудности </a:t>
            </a:r>
            <a:r>
              <a:rPr lang="ru-RU" sz="28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17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человек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0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332656"/>
            <a:ext cx="6462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Результаты апробации</a:t>
            </a:r>
            <a:endParaRPr kumimoji="0" lang="ru-RU" sz="4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40543"/>
            <a:ext cx="646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32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В результате апробации были очевидны изменения школьников: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610203"/>
            <a:ext cx="64636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проявляются активность, уверенность,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самостоятельность учащихся;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учащиеся – субъекты образовательного процесса; 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в речи учащихся появляется свободное изложение собственного суждения; </a:t>
            </a:r>
            <a:b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• наблюдается коммуникация школьника со сверстниками и учителем; </a:t>
            </a:r>
            <a:endParaRPr 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476673"/>
            <a:ext cx="6390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kern="0" dirty="0">
                <a:solidFill>
                  <a:srgbClr val="800000"/>
                </a:solidFill>
                <a:latin typeface="Times New Roman"/>
                <a:cs typeface="Times New Roman"/>
              </a:rPr>
              <a:t>Результаты апробации</a:t>
            </a:r>
            <a:endParaRPr lang="ru-RU" sz="4000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84559"/>
            <a:ext cx="69048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Апробация технологии и </a:t>
            </a:r>
            <a:r>
              <a:rPr lang="ru-RU" sz="28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технологической   карты </a:t>
            </a:r>
            <a:r>
              <a:rPr lang="ru-RU" sz="2800" kern="0" dirty="0">
                <a:solidFill>
                  <a:srgbClr val="000000"/>
                </a:solidFill>
                <a:latin typeface="Times New Roman"/>
                <a:cs typeface="Times New Roman"/>
              </a:rPr>
              <a:t>показала, что технологическая карта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2569554"/>
            <a:ext cx="726484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обеспечивает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учителя современным средством организации образовательного процесса 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позволяет раскрыть творческий потенциал школьников;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целенаправленно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информационно- интеллектуальную компетентность учащихся;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объективно оценивать результаты обучения;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продуктивно расходовать учебное время;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-сохранить </a:t>
            </a:r>
            <a:r>
              <a:rPr lang="ru-RU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здоровье всех участников образовательного процесса, за счет оптимизации нагрузки;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9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Итоговый</a:t>
            </a:r>
            <a:endParaRPr lang="ru-RU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844825"/>
            <a:ext cx="63367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kern="0" dirty="0" smtClean="0">
                <a:solidFill>
                  <a:schemeClr val="bg2">
                    <a:lumMod val="10000"/>
                  </a:schemeClr>
                </a:solidFill>
                <a:latin typeface="Palatino Linotype"/>
              </a:rPr>
              <a:t>Благодаря обучению на курсе ТРИИК мы приобрели: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kern="0" dirty="0" smtClean="0">
                <a:solidFill>
                  <a:schemeClr val="bg2">
                    <a:lumMod val="10000"/>
                  </a:schemeClr>
                </a:solidFill>
                <a:latin typeface="Palatino Linotype"/>
              </a:rPr>
              <a:t>знания в области проектирования технологической карты;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b="1" kern="0" dirty="0">
                <a:solidFill>
                  <a:schemeClr val="bg2">
                    <a:lumMod val="10000"/>
                  </a:schemeClr>
                </a:solidFill>
                <a:latin typeface="Palatino Linotype"/>
              </a:rPr>
              <a:t>н</a:t>
            </a:r>
            <a:r>
              <a:rPr lang="ru-RU" b="1" kern="0" dirty="0" smtClean="0">
                <a:solidFill>
                  <a:schemeClr val="bg2">
                    <a:lumMod val="10000"/>
                  </a:schemeClr>
                </a:solidFill>
                <a:latin typeface="Palatino Linotype"/>
              </a:rPr>
              <a:t>аучились организовывать учебный процесс на основе заданий в системе « знание», «понимание», «умение», «диагностика» в соответствии с новыми требованиями</a:t>
            </a:r>
          </a:p>
          <a:p>
            <a:pPr>
              <a:defRPr/>
            </a:pPr>
            <a:endParaRPr lang="ru-RU" b="1" kern="0" dirty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b="1" kern="0" dirty="0" smtClean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b="1" kern="0" dirty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b="1" kern="0" dirty="0" smtClean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b="1" kern="0" dirty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b="1" kern="0" dirty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b="1" kern="0" dirty="0" smtClean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b="1" kern="0" dirty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b="1" kern="0" dirty="0" smtClean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b="1" kern="0" dirty="0">
              <a:solidFill>
                <a:schemeClr val="bg2">
                  <a:lumMod val="10000"/>
                </a:schemeClr>
              </a:solidFill>
              <a:latin typeface="Palatino Linotype"/>
            </a:endParaRPr>
          </a:p>
          <a:p>
            <a:pPr>
              <a:defRPr/>
            </a:pPr>
            <a:endParaRPr lang="ru-RU" kern="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303053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1"/>
            <a:ext cx="5544616" cy="526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57" y="2348880"/>
            <a:ext cx="161607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78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620688"/>
            <a:ext cx="6912768" cy="744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>Познавательные умения </a:t>
            </a:r>
            <a:b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</a:b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Palatino Linotype"/>
                <a:ea typeface="+mj-ea"/>
                <a:cs typeface="+mj-cs"/>
              </a:rPr>
              <a:t>по стандарту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000000"/>
                </a:solidFill>
                <a:ea typeface="Calibri"/>
              </a:rPr>
              <a:t>- осуществлять </a:t>
            </a:r>
            <a:r>
              <a:rPr lang="ru-RU" sz="2000" dirty="0">
                <a:solidFill>
                  <a:srgbClr val="000000"/>
                </a:solidFill>
                <a:ea typeface="Calibri"/>
              </a:rPr>
              <a:t>поиск необходимой информации для выполнения учебных </a:t>
            </a:r>
            <a:r>
              <a:rPr lang="ru-RU" sz="2000" dirty="0" smtClean="0">
                <a:solidFill>
                  <a:srgbClr val="000000"/>
                </a:solidFill>
                <a:ea typeface="Calibri"/>
              </a:rPr>
              <a:t>заданий;</a:t>
            </a:r>
          </a:p>
          <a:p>
            <a:pPr lvl="0">
              <a:defRPr/>
            </a:pPr>
            <a:r>
              <a:rPr lang="ru-RU" sz="2000" dirty="0" smtClean="0">
                <a:solidFill>
                  <a:srgbClr val="000000"/>
                </a:solidFill>
                <a:ea typeface="Calibri"/>
              </a:rPr>
              <a:t>- строить </a:t>
            </a:r>
            <a:r>
              <a:rPr lang="ru-RU" sz="2000" dirty="0">
                <a:solidFill>
                  <a:srgbClr val="000000"/>
                </a:solidFill>
                <a:ea typeface="Calibri"/>
              </a:rPr>
              <a:t>речевое высказывание в устной и письменной </a:t>
            </a:r>
            <a:r>
              <a:rPr lang="ru-RU" sz="2000" dirty="0" smtClean="0">
                <a:solidFill>
                  <a:srgbClr val="000000"/>
                </a:solidFill>
                <a:ea typeface="Calibri"/>
              </a:rPr>
              <a:t>форме;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Palatino Linotype"/>
              <a:ea typeface="+mj-ea"/>
              <a:cs typeface="+mj-cs"/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000000"/>
                </a:solidFill>
              </a:rPr>
              <a:t>- проводить </a:t>
            </a:r>
            <a:r>
              <a:rPr lang="ru-RU" sz="2000" dirty="0">
                <a:solidFill>
                  <a:srgbClr val="000000"/>
                </a:solidFill>
              </a:rPr>
              <a:t>сравнения и классификацию по заданным </a:t>
            </a:r>
            <a:r>
              <a:rPr lang="ru-RU" sz="2000" dirty="0" smtClean="0">
                <a:solidFill>
                  <a:srgbClr val="000000"/>
                </a:solidFill>
              </a:rPr>
              <a:t>критериям;</a:t>
            </a:r>
            <a:r>
              <a:rPr lang="ru-RU" sz="2000" dirty="0">
                <a:solidFill>
                  <a:srgbClr val="000000"/>
                </a:solidFill>
                <a:ea typeface="Calibri"/>
              </a:rPr>
              <a:t> </a:t>
            </a:r>
            <a:endParaRPr lang="ru-RU" sz="2000" dirty="0" smtClean="0">
              <a:solidFill>
                <a:srgbClr val="000000"/>
              </a:solidFill>
              <a:ea typeface="Calibri"/>
            </a:endParaRPr>
          </a:p>
          <a:p>
            <a:pPr lvl="0">
              <a:defRPr/>
            </a:pPr>
            <a:r>
              <a:rPr lang="ru-RU" sz="2000" dirty="0" smtClean="0">
                <a:solidFill>
                  <a:srgbClr val="000000"/>
                </a:solidFill>
                <a:ea typeface="Calibri"/>
              </a:rPr>
              <a:t>- устанавливать </a:t>
            </a:r>
            <a:r>
              <a:rPr lang="ru-RU" sz="2000" dirty="0">
                <a:solidFill>
                  <a:srgbClr val="000000"/>
                </a:solidFill>
                <a:ea typeface="Calibri"/>
              </a:rPr>
              <a:t>причинно-следственные </a:t>
            </a:r>
            <a:r>
              <a:rPr lang="ru-RU" sz="2000" dirty="0" smtClean="0">
                <a:solidFill>
                  <a:srgbClr val="000000"/>
                </a:solidFill>
                <a:ea typeface="Calibri"/>
              </a:rPr>
              <a:t>связи;</a:t>
            </a:r>
            <a:r>
              <a:rPr lang="ru-RU" sz="2000" dirty="0">
                <a:solidFill>
                  <a:srgbClr val="000000"/>
                </a:solidFill>
                <a:ea typeface="Calibri"/>
              </a:rPr>
              <a:t/>
            </a:r>
            <a:br>
              <a:rPr lang="ru-RU" sz="2000" dirty="0">
                <a:solidFill>
                  <a:srgbClr val="000000"/>
                </a:solidFill>
                <a:ea typeface="Calibri"/>
              </a:rPr>
            </a:br>
            <a:r>
              <a:rPr lang="ru-RU" sz="2000" dirty="0" smtClean="0">
                <a:solidFill>
                  <a:srgbClr val="000000"/>
                </a:solidFill>
                <a:ea typeface="Calibri"/>
              </a:rPr>
              <a:t>- </a:t>
            </a:r>
            <a:r>
              <a:rPr lang="ru-RU" sz="2000" dirty="0" smtClean="0">
                <a:solidFill>
                  <a:srgbClr val="000000"/>
                </a:solidFill>
              </a:rPr>
              <a:t>осуществлять </a:t>
            </a:r>
            <a:r>
              <a:rPr lang="ru-RU" sz="2000" dirty="0">
                <a:solidFill>
                  <a:srgbClr val="000000"/>
                </a:solidFill>
              </a:rPr>
              <a:t>подведение под понятие на основе распознания объектов, выделения существенных </a:t>
            </a:r>
            <a:r>
              <a:rPr lang="ru-RU" sz="2000" dirty="0" smtClean="0">
                <a:solidFill>
                  <a:srgbClr val="000000"/>
                </a:solidFill>
              </a:rPr>
              <a:t>признаков;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solidFill>
                  <a:srgbClr val="000000"/>
                </a:solidFill>
              </a:rPr>
              <a:t>- использовать знаково-символические средства - алгоритмы для решения задач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b="1" kern="0" dirty="0">
              <a:solidFill>
                <a:schemeClr val="accent4">
                  <a:lumMod val="75000"/>
                </a:schemeClr>
              </a:solidFill>
              <a:latin typeface="Palatino Linotype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Palatino Linotype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>
              <a:solidFill>
                <a:schemeClr val="accent4">
                  <a:lumMod val="75000"/>
                </a:schemeClr>
              </a:solidFill>
              <a:latin typeface="Palatino Linotype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Palatino Linotype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kern="0" dirty="0">
              <a:solidFill>
                <a:schemeClr val="accent4">
                  <a:lumMod val="75000"/>
                </a:schemeClr>
              </a:solidFill>
              <a:latin typeface="Palatino Linotype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Palatino Linotype"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57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6120680" cy="5372575"/>
          </a:xfrm>
        </p:spPr>
        <p:txBody>
          <a:bodyPr/>
          <a:lstStyle/>
          <a:p>
            <a:pPr algn="ctr"/>
            <a:r>
              <a:rPr lang="ru-RU" sz="2800" kern="0" cap="none" dirty="0">
                <a:ln>
                  <a:noFill/>
                </a:ln>
                <a:solidFill>
                  <a:srgbClr val="800000"/>
                </a:solidFill>
                <a:effectLst/>
                <a:latin typeface="Times New Roman"/>
                <a:cs typeface="Times New Roman"/>
              </a:rPr>
              <a:t>3</a:t>
            </a: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класс 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Русский язык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УМК «Школа России»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ТЕХНОЛОГИЧЕСКАЯ КАРТА ТЕМЫ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400" kern="0" cap="none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Род имён существительных</a:t>
            </a:r>
            <a:r>
              <a:rPr lang="en-US" sz="2400" kern="0" cap="none" dirty="0">
                <a:ln>
                  <a:noFill/>
                </a:ln>
                <a:solidFill>
                  <a:srgbClr val="B00000"/>
                </a:solidFill>
                <a:effectLst/>
                <a:latin typeface="Times New Roman"/>
                <a:cs typeface="Times New Roman"/>
              </a:rPr>
              <a:t/>
            </a:r>
            <a:br>
              <a:rPr lang="en-US" sz="2400" kern="0" cap="none" dirty="0">
                <a:ln>
                  <a:noFill/>
                </a:ln>
                <a:solidFill>
                  <a:srgbClr val="B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B00000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2000" kern="0" cap="none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(4 часа)</a:t>
            </a:r>
            <a:r>
              <a:rPr lang="ru-RU" sz="2000" b="0" kern="0" cap="none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> </a:t>
            </a:r>
            <a:r>
              <a:rPr lang="ru-RU" sz="2000" kern="0" cap="none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  <a:t/>
            </a:r>
            <a:br>
              <a:rPr lang="ru-RU" sz="2000" kern="0" cap="none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Авторы разработки: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Ганеева</a:t>
            </a: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Ольга Алексеевна 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учитель начальных классов ГБОУ СОШ № 398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Гончарова Ирина Николаевна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учитель начальных классов ГБОУ СОШ № 270 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Муль</a:t>
            </a: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Полина Владимировна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учитель начальных классов ГБОУ СОШ № 270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Рзаева</a:t>
            </a: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Галина Александровна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учитель начальных классов ГБОУ СОШ №237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Хямяляйнен</a:t>
            </a: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 Екатерина Юрьевна</a:t>
            </a:r>
            <a:b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</a:br>
            <a:r>
              <a:rPr lang="ru-RU" sz="2000" kern="0" cap="none" dirty="0">
                <a:ln>
                  <a:noFill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учитель начальных классов ГБОУ СОШ №237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5904656" cy="10081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kern="0" dirty="0">
                <a:solidFill>
                  <a:srgbClr val="800000"/>
                </a:solidFill>
                <a:latin typeface="Times New Roman"/>
                <a:ea typeface="+mj-ea"/>
                <a:cs typeface="Times New Roman"/>
              </a:rPr>
              <a:t>Тема технологической </a:t>
            </a:r>
            <a:r>
              <a:rPr lang="ru-RU" sz="2800" b="1" kern="0" dirty="0" smtClean="0">
                <a:solidFill>
                  <a:srgbClr val="800000"/>
                </a:solidFill>
                <a:latin typeface="Times New Roman"/>
                <a:ea typeface="+mj-ea"/>
                <a:cs typeface="Times New Roman"/>
              </a:rPr>
              <a:t>карты</a:t>
            </a:r>
          </a:p>
          <a:p>
            <a:pPr algn="ctr"/>
            <a:r>
              <a:rPr lang="ru-RU" sz="2800" b="1" kern="0" dirty="0" smtClean="0">
                <a:solidFill>
                  <a:srgbClr val="800000"/>
                </a:solidFill>
                <a:latin typeface="Times New Roman"/>
                <a:ea typeface="+mj-ea"/>
                <a:cs typeface="Times New Roman"/>
              </a:rPr>
              <a:t> </a:t>
            </a:r>
            <a:r>
              <a:rPr lang="ru-RU" sz="2800" b="1" kern="0" dirty="0">
                <a:solidFill>
                  <a:srgbClr val="800000"/>
                </a:solidFill>
                <a:latin typeface="Times New Roman"/>
                <a:ea typeface="+mj-ea"/>
                <a:cs typeface="Times New Roman"/>
              </a:rPr>
              <a:t>и авторы разработки</a:t>
            </a:r>
            <a:r>
              <a:rPr lang="ru-RU" sz="2400" b="1" kern="0" dirty="0">
                <a:solidFill>
                  <a:srgbClr val="800000"/>
                </a:solidFill>
                <a:latin typeface="Times New Roman"/>
                <a:ea typeface="+mj-ea"/>
                <a:cs typeface="Times New Roman"/>
              </a:rPr>
              <a:t/>
            </a:r>
            <a:br>
              <a:rPr lang="ru-RU" sz="2400" b="1" kern="0" dirty="0">
                <a:solidFill>
                  <a:srgbClr val="800000"/>
                </a:solidFill>
                <a:latin typeface="Times New Roman"/>
                <a:ea typeface="+mj-ea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4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7" descr="df5daa35757f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76050"/>
            <a:ext cx="29162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76328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Самоопределение </a:t>
            </a:r>
            <a:r>
              <a:rPr lang="ru-RU" sz="3600" b="1" kern="0" dirty="0">
                <a:solidFill>
                  <a:srgbClr val="800000"/>
                </a:solidFill>
                <a:latin typeface="Times New Roman"/>
                <a:ea typeface="+mj-ea"/>
                <a:cs typeface="Times New Roman"/>
              </a:rPr>
              <a:t>в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деятельности</a:t>
            </a:r>
            <a: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/>
              </a:rPr>
              <a:t/>
            </a:r>
            <a:br>
              <a:rPr kumimoji="0" lang="ru-RU" sz="4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+mj-ea"/>
                <a:cs typeface="Times New Roman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938338"/>
            <a:ext cx="8280920" cy="3925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algn="ctr" fontAlgn="base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200" b="1" kern="0" dirty="0">
                <a:solidFill>
                  <a:srgbClr val="C00000"/>
                </a:solidFill>
                <a:latin typeface="Times New Roman"/>
                <a:cs typeface="Times New Roman"/>
              </a:rPr>
              <a:t>Ситуативное </a:t>
            </a:r>
            <a:r>
              <a:rPr lang="ru-RU" sz="3200" b="1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задание</a:t>
            </a:r>
          </a:p>
          <a:p>
            <a:pPr marL="342900" lvl="0" fontAlgn="base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Дорогой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Маша! Меня зовут Джон. Я живу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далёкой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страна Америк. Я хотела приехать лето в твоя город.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 есть красивый метро, много прекрасная музей. Можно долго гулять по городу в белая ночь. Я хочу угостить тебя горячая шоколад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   Твоя Джон</a:t>
            </a:r>
            <a:endParaRPr lang="ru-RU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sz="2400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</a:t>
            </a:r>
            <a:r>
              <a:rPr lang="ru-RU" sz="2400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Ребята, есть ли у вас желание помочь Маше  научить   Джона правильно  писать и говорить по - </a:t>
            </a:r>
            <a:r>
              <a:rPr lang="ru-RU" sz="2400" kern="0" dirty="0" err="1" smtClean="0">
                <a:solidFill>
                  <a:srgbClr val="C00000"/>
                </a:solidFill>
                <a:latin typeface="Times New Roman"/>
                <a:cs typeface="Times New Roman"/>
              </a:rPr>
              <a:t>русски</a:t>
            </a:r>
            <a:r>
              <a:rPr lang="ru-RU" sz="2400" kern="0" dirty="0" smtClean="0">
                <a:solidFill>
                  <a:srgbClr val="C00000"/>
                </a:solidFill>
                <a:latin typeface="Times New Roman"/>
                <a:cs typeface="Times New Roman"/>
              </a:rPr>
              <a:t>?</a:t>
            </a:r>
            <a:endParaRPr lang="ru-RU" sz="2400" kern="0" dirty="0">
              <a:solidFill>
                <a:srgbClr val="C00000"/>
              </a:solidFill>
              <a:latin typeface="Times New Roman"/>
              <a:cs typeface="Times New Roman"/>
            </a:endParaRPr>
          </a:p>
        </p:txBody>
      </p:sp>
      <p:pic>
        <p:nvPicPr>
          <p:cNvPr id="9" name="Picture 2" descr="ucheniki_w450_h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13325"/>
            <a:ext cx="1728192" cy="179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Documents and Settings\Елена\Рабочий стол\2011-01 (янв)\DSCN07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884913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76672"/>
            <a:ext cx="73452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Учебно-познавательная</a:t>
            </a: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деятельность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628799"/>
            <a:ext cx="68407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Блок А. </a:t>
            </a:r>
            <a:r>
              <a:rPr lang="ru-RU" sz="2800" b="1" kern="0" dirty="0" smtClean="0">
                <a:solidFill>
                  <a:srgbClr val="4C0000"/>
                </a:solidFill>
                <a:latin typeface="Times New Roman"/>
                <a:cs typeface="Times New Roman"/>
              </a:rPr>
              <a:t>Род имён существительных.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kern="0" dirty="0" smtClean="0">
                <a:solidFill>
                  <a:srgbClr val="4C0000"/>
                </a:solidFill>
                <a:latin typeface="Times New Roman"/>
                <a:cs typeface="Times New Roman"/>
              </a:rPr>
              <a:t>Блок </a:t>
            </a:r>
            <a:r>
              <a:rPr lang="ru-RU" sz="28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Б. </a:t>
            </a:r>
            <a:r>
              <a:rPr lang="ru-RU" sz="2800" b="1" kern="0" dirty="0" smtClean="0">
                <a:solidFill>
                  <a:srgbClr val="4C0000"/>
                </a:solidFill>
                <a:latin typeface="Times New Roman"/>
                <a:cs typeface="Times New Roman"/>
              </a:rPr>
              <a:t>Род имён существительных множественного числа 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kern="0" dirty="0" smtClean="0">
                <a:solidFill>
                  <a:srgbClr val="4C0000"/>
                </a:solidFill>
                <a:latin typeface="Times New Roman"/>
                <a:cs typeface="Times New Roman"/>
              </a:rPr>
              <a:t>Блок </a:t>
            </a:r>
            <a:r>
              <a:rPr lang="ru-RU" sz="28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В. </a:t>
            </a:r>
            <a:r>
              <a:rPr lang="ru-RU" sz="2800" b="1" kern="0" dirty="0" smtClean="0">
                <a:solidFill>
                  <a:srgbClr val="4C0000"/>
                </a:solidFill>
                <a:latin typeface="Times New Roman"/>
                <a:cs typeface="Times New Roman"/>
              </a:rPr>
              <a:t>Определение рода имён существительных.</a:t>
            </a:r>
            <a:endParaRPr lang="ru-RU" sz="2800" b="1" kern="0" dirty="0">
              <a:solidFill>
                <a:srgbClr val="4C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Блок Г. </a:t>
            </a:r>
            <a:r>
              <a:rPr lang="ru-RU" sz="2800" b="1" kern="0" dirty="0" smtClean="0">
                <a:solidFill>
                  <a:srgbClr val="4C0000"/>
                </a:solidFill>
                <a:latin typeface="Times New Roman"/>
                <a:cs typeface="Times New Roman"/>
              </a:rPr>
              <a:t>Родовые окончания имён существительных.</a:t>
            </a:r>
            <a:endParaRPr lang="ru-RU" sz="2800" b="1" kern="0" dirty="0">
              <a:solidFill>
                <a:srgbClr val="4C0000"/>
              </a:solidFill>
              <a:latin typeface="Times New Roman"/>
              <a:cs typeface="Times New Roman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sz="2800" b="1" kern="0" dirty="0" smtClean="0">
                <a:solidFill>
                  <a:srgbClr val="4C0000"/>
                </a:solidFill>
                <a:latin typeface="Times New Roman"/>
                <a:cs typeface="Times New Roman"/>
              </a:rPr>
              <a:t>Блок </a:t>
            </a:r>
            <a:r>
              <a:rPr lang="ru-RU" sz="2800" b="1" kern="0" dirty="0">
                <a:solidFill>
                  <a:srgbClr val="4C0000"/>
                </a:solidFill>
                <a:latin typeface="Times New Roman"/>
                <a:cs typeface="Times New Roman"/>
              </a:rPr>
              <a:t>К. Диагностика качества освоения темы.</a:t>
            </a:r>
          </a:p>
        </p:txBody>
      </p:sp>
    </p:spTree>
    <p:extLst>
      <p:ext uri="{BB962C8B-B14F-4D97-AF65-F5344CB8AC3E}">
        <p14:creationId xmlns:p14="http://schemas.microsoft.com/office/powerpoint/2010/main" val="4537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70648" cy="1143000"/>
          </a:xfrm>
        </p:spPr>
        <p:txBody>
          <a:bodyPr/>
          <a:lstStyle/>
          <a:p>
            <a:pPr algn="ctr"/>
            <a:r>
              <a:rPr lang="ru-RU" sz="3200" b="1" kern="0" dirty="0">
                <a:solidFill>
                  <a:srgbClr val="800000"/>
                </a:solidFill>
                <a:latin typeface="Times New Roman"/>
                <a:cs typeface="Times New Roman"/>
              </a:rPr>
              <a:t>Учебно-познавательная деятельность</a:t>
            </a:r>
            <a:br>
              <a:rPr lang="ru-RU" sz="3200" b="1" kern="0" dirty="0">
                <a:solidFill>
                  <a:srgbClr val="800000"/>
                </a:solidFill>
                <a:latin typeface="Times New Roman"/>
                <a:cs typeface="Times New Roman"/>
              </a:rPr>
            </a:br>
            <a:r>
              <a:rPr lang="ru-RU" sz="3200" b="1" kern="0" dirty="0" smtClean="0">
                <a:solidFill>
                  <a:srgbClr val="800000"/>
                </a:solidFill>
                <a:latin typeface="Times New Roman"/>
                <a:cs typeface="Times New Roman"/>
              </a:rPr>
              <a:t>блока 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735737"/>
            <a:ext cx="853244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1.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Задание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5(З)</a:t>
            </a:r>
            <a:endParaRPr lang="ru-RU" sz="20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Расскажите способ определения рода имени существительного,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используя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различные варианты слов.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tabLst>
                <a:tab pos="685800" algn="l"/>
              </a:tabLst>
            </a:pP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2. Задание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6 (П)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tabLst>
                <a:tab pos="685800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Можно ли утверждать, что слово «счастье» имеет  мужской род?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Обоснуйте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своё мнение.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Times New Roman"/>
              </a:rPr>
              <a:t>3.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Задание </a:t>
            </a:r>
            <a:r>
              <a:rPr lang="ru-RU" sz="2000" b="1" i="1" dirty="0">
                <a:solidFill>
                  <a:srgbClr val="000000"/>
                </a:solidFill>
                <a:latin typeface="Times New Roman"/>
                <a:ea typeface="Times New Roman"/>
              </a:rPr>
              <a:t>7(У) </a:t>
            </a:r>
            <a:endParaRPr lang="ru-RU" sz="20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Определите род каждого существительного: огонь, фабрика,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трактор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улица, переулок, площадь, библиотека, платье,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местность,                                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место, метель, район, лебедь, озеро, рюкзак, пальто, аллея,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трамвай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село,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музей.                                                                                                                             Представьте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своё решение,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используя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карточку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с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названием каждого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рода</a:t>
            </a:r>
            <a:endParaRPr lang="ru-RU" sz="2000" b="1" i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2400" b="1" i="1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/>
              <a:ea typeface="Times New Roman"/>
            </a:endParaRPr>
          </a:p>
          <a:p>
            <a:pPr lvl="1"/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849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094843"/>
              </p:ext>
            </p:extLst>
          </p:nvPr>
        </p:nvGraphicFramePr>
        <p:xfrm>
          <a:off x="451893" y="1628800"/>
          <a:ext cx="5920308" cy="4312487"/>
        </p:xfrm>
        <a:graphic>
          <a:graphicData uri="http://schemas.openxmlformats.org/drawingml/2006/table">
            <a:tbl>
              <a:tblPr/>
              <a:tblGrid>
                <a:gridCol w="1416247"/>
                <a:gridCol w="1289715"/>
                <a:gridCol w="1451947"/>
                <a:gridCol w="1762399"/>
              </a:tblGrid>
              <a:tr h="819447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 учащихся выполнивших                                диагностическое</a:t>
                      </a:r>
                      <a:r>
                        <a:rPr lang="ru-RU" sz="16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задание 109 учеников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Выполнили правильно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Выполнили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 ошибками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Не справились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с заданием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5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Блок А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67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5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Блок</a:t>
                      </a:r>
                      <a:r>
                        <a:rPr lang="ru-RU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Б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69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35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5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r>
                        <a:rPr lang="ru-RU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Блок В</a:t>
                      </a:r>
                      <a:endParaRPr lang="ru-RU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5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Блок Г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24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52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Блок Д</a:t>
                      </a: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65       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43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alatino Linotype"/>
                        </a:defRPr>
                      </a:lvl9pPr>
                    </a:lstStyle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45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Блок 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Text" lastClr="000000"/>
                      </a:solidFill>
                      <a:prstDash val="soli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E599">
                              <a:lumMod val="10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74 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35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Text" lastClr="000000"/>
                      </a:solidFill>
                      <a:prstDash val="solid"/>
                    </a:lnR>
                    <a:lnT w="12700" cmpd="sng">
                      <a:solidFill>
                        <a:sysClr val="windowText" lastClr="000000"/>
                      </a:solidFill>
                      <a:prstDash val="solid"/>
                    </a:lnT>
                    <a:lnB w="12700" cmpd="sng">
                      <a:solidFill>
                        <a:sysClr val="windowText" lastClr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476672"/>
            <a:ext cx="82809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Результаты учащихся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по диагностике и контролю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37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6673"/>
            <a:ext cx="61205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4C000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Контрольное задание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28343"/>
            <a:ext cx="6606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Диктант </a:t>
            </a:r>
            <a:endParaRPr lang="ru-RU" sz="2400" dirty="0">
              <a:latin typeface="Times New Roman"/>
              <a:ea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Был летний день. Светило яркое солнышко. Смотрю на голубое небо. По небу плывёт белое облако. Высоко над облаком кружит белогрудая ласточка. </a:t>
            </a:r>
            <a:endParaRPr lang="ru-RU" sz="2400" dirty="0">
              <a:latin typeface="Times New Roman"/>
              <a:ea typeface="Times New Roman"/>
            </a:endParaRPr>
          </a:p>
          <a:p>
            <a:pPr indent="436245"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Times New Roman"/>
              </a:rPr>
              <a:t>Перевожу взгляд на поле, лес, реку. На одном берегу реки стоит деревня, а на другом вижу стадо коров. Мальчики ловят в реке рыбу. Они уже поймали окуня, леща, карася и щуку. Весело играют на лугу малыши. Девочки собирают душистый клевер. Как хорошо летом в деревне!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Грамматические задания: </a:t>
            </a:r>
            <a:endParaRPr lang="ru-RU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1.Обозначьте в тексте имена существительные.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2.Определите род имён существительных и выделите графически окончание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537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Иятта\Рабочий стол\ЭТО СРОЧНО\Новая папка\свиток.gif"/>
          <p:cNvPicPr>
            <a:picLocks noChangeAspect="1" noChangeArrowheads="1"/>
          </p:cNvPicPr>
          <p:nvPr/>
        </p:nvPicPr>
        <p:blipFill>
          <a:blip r:embed="rId2">
            <a:lum bright="-3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43250"/>
            <a:ext cx="3028950" cy="320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2" descr="C:\Documents and Settings\Иятта\Рабочий стол\ЭТО СРОЧНО\Новая папка\чернильница.gif"/>
          <p:cNvPicPr>
            <a:picLocks noChangeAspect="1" noChangeArrowheads="1"/>
          </p:cNvPicPr>
          <p:nvPr/>
        </p:nvPicPr>
        <p:blipFill>
          <a:blip r:embed="rId3">
            <a:lum brigh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357563"/>
            <a:ext cx="16192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" y="404664"/>
            <a:ext cx="88868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Результаты учащихся </a:t>
            </a:r>
            <a:endParaRPr lang="ru-RU" sz="3200" b="1" dirty="0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контролю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17817"/>
            <a:ext cx="5544616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Контрольное задание выполнили: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на «5» - </a:t>
            </a:r>
            <a:r>
              <a:rPr lang="ru-RU" sz="2800" b="1" kern="0" dirty="0" smtClean="0">
                <a:solidFill>
                  <a:srgbClr val="B00000"/>
                </a:solidFill>
                <a:latin typeface="Times New Roman"/>
                <a:cs typeface="Times New Roman"/>
              </a:rPr>
              <a:t>42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учащихся;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на «4» - </a:t>
            </a:r>
            <a:r>
              <a:rPr lang="ru-RU" sz="2800" b="1" kern="0" dirty="0" smtClean="0">
                <a:solidFill>
                  <a:srgbClr val="B00000"/>
                </a:solidFill>
                <a:latin typeface="Times New Roman"/>
                <a:cs typeface="Times New Roman"/>
              </a:rPr>
              <a:t>47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учащихся;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на «3» - </a:t>
            </a:r>
            <a:r>
              <a:rPr lang="ru-RU" sz="2800" b="1" kern="0" dirty="0" smtClean="0">
                <a:solidFill>
                  <a:srgbClr val="B00000"/>
                </a:solidFill>
                <a:latin typeface="Times New Roman"/>
                <a:cs typeface="Times New Roman"/>
              </a:rPr>
              <a:t>19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учащихся;</a:t>
            </a:r>
          </a:p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sz="2800" b="1" kern="0" dirty="0">
                <a:solidFill>
                  <a:srgbClr val="000000"/>
                </a:solidFill>
                <a:latin typeface="Times New Roman"/>
                <a:cs typeface="Times New Roman"/>
              </a:rPr>
              <a:t>на «2» - </a:t>
            </a:r>
            <a:r>
              <a:rPr lang="ru-RU" sz="2800" b="1" kern="0" dirty="0" smtClean="0">
                <a:solidFill>
                  <a:srgbClr val="B00000"/>
                </a:solidFill>
                <a:latin typeface="Times New Roman"/>
                <a:cs typeface="Times New Roman"/>
              </a:rPr>
              <a:t>1</a:t>
            </a:r>
            <a:r>
              <a:rPr lang="ru-RU" sz="2800" b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учащийся.</a:t>
            </a:r>
            <a:endParaRPr lang="ru-RU" sz="2800" b="1" kern="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37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1">
  <a:themeElements>
    <a:clrScheme name="Другая 21">
      <a:dk1>
        <a:srgbClr val="934B21"/>
      </a:dk1>
      <a:lt1>
        <a:sysClr val="window" lastClr="FFFFFF"/>
      </a:lt1>
      <a:dk2>
        <a:srgbClr val="FFE599"/>
      </a:dk2>
      <a:lt2>
        <a:srgbClr val="FFF3AB"/>
      </a:lt2>
      <a:accent1>
        <a:srgbClr val="53548A"/>
      </a:accent1>
      <a:accent2>
        <a:srgbClr val="438086"/>
      </a:accent2>
      <a:accent3>
        <a:srgbClr val="A04DA3"/>
      </a:accent3>
      <a:accent4>
        <a:srgbClr val="C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479</TotalTime>
  <Words>803</Words>
  <Application>Microsoft Office PowerPoint</Application>
  <PresentationFormat>Экран (4:3)</PresentationFormat>
  <Paragraphs>138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Тема1</vt:lpstr>
      <vt:lpstr>1_Тема1</vt:lpstr>
      <vt:lpstr>3_Тема1</vt:lpstr>
      <vt:lpstr>4_Тема1</vt:lpstr>
      <vt:lpstr>5_Тема1</vt:lpstr>
      <vt:lpstr>Презентация PowerPoint</vt:lpstr>
      <vt:lpstr>Презентация PowerPoint</vt:lpstr>
      <vt:lpstr>3 класс  Русский язык УМК «Школа России» ТЕХНОЛОГИЧЕСКАЯ КАРТА ТЕМЫ Род имён существительных  (4 часа)  Авторы разработки: Ганеева Ольга Алексеевна  учитель начальных классов ГБОУ СОШ № 398 Гончарова Ирина Николаевна  учитель начальных классов ГБОУ СОШ № 270  Муль Полина Владимировна учитель начальных классов ГБОУ СОШ № 270 Рзаева Галина Александровна учитель начальных классов ГБОУ СОШ №237 Хямяляйнен Екатерина Юрьевна учитель начальных классов ГБОУ СОШ №237</vt:lpstr>
      <vt:lpstr>Презентация PowerPoint</vt:lpstr>
      <vt:lpstr>Презентация PowerPoint</vt:lpstr>
      <vt:lpstr>Учебно-познавательная деятельность блока 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Познавательные умения  * раскрывать значение выражения «имя существительное», «женский род», «мужской род», «средний род», «единственное число», «множественное число», «начальная форма существительного», «окончание», «нулевое окончание» и использовать их в активном словаре * определять род имен существительных и обосновывать свое мнение;                                                * определять различие существительных мужского, среднего, женского рода и обосновывать свое мнение; * определять нулевое окончание существительного и обосновывать свое мнение; * использовать приобретенные знания для составления и оформления письма зарубежному другу; * выбирать вариант выполнения задания; * определять число имен существительных и обосновывать свое мнение; * определять родовое окончание существительного и обосновывать свое мнение</vt:lpstr>
      <vt:lpstr>Презентация PowerPoint</vt:lpstr>
      <vt:lpstr>Презентация PowerPoint</vt:lpstr>
      <vt:lpstr>Презентация PowerPoint</vt:lpstr>
      <vt:lpstr>Итоговый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Рзаева</dc:creator>
  <cp:lastModifiedBy>Елена Рзаева</cp:lastModifiedBy>
  <cp:revision>56</cp:revision>
  <dcterms:created xsi:type="dcterms:W3CDTF">2013-02-24T14:41:00Z</dcterms:created>
  <dcterms:modified xsi:type="dcterms:W3CDTF">2013-03-14T17:43:46Z</dcterms:modified>
</cp:coreProperties>
</file>