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6" r:id="rId6"/>
    <p:sldId id="267" r:id="rId7"/>
    <p:sldId id="260" r:id="rId8"/>
    <p:sldId id="261" r:id="rId9"/>
    <p:sldId id="262" r:id="rId10"/>
    <p:sldId id="265" r:id="rId11"/>
    <p:sldId id="263" r:id="rId12"/>
    <p:sldId id="264" r:id="rId13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6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DCB53-5838-4BE6-928F-9461EB1A8D4C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4B644-87A4-475E-B305-8B40B09DC6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9735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B644-87A4-475E-B305-8B40B09DC67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85719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B644-87A4-475E-B305-8B40B09DC67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5449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B644-87A4-475E-B305-8B40B09DC67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5449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B644-87A4-475E-B305-8B40B09DC67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5449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B644-87A4-475E-B305-8B40B09DC67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5449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B644-87A4-475E-B305-8B40B09DC67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5449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B644-87A4-475E-B305-8B40B09DC67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5449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B644-87A4-475E-B305-8B40B09DC67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5449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B644-87A4-475E-B305-8B40B09DC67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5449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B644-87A4-475E-B305-8B40B09DC67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5449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B644-87A4-475E-B305-8B40B09DC67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5449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B644-87A4-475E-B305-8B40B09DC67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5449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8D87-9A73-453C-9014-4DC0FD4536BA}" type="datetime1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7907-0516-454E-BB26-B94F1AAC7A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0381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9D5F-BB8A-479C-8F68-DD59FEC5E685}" type="datetime1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7907-0516-454E-BB26-B94F1AAC7A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0868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225F-8160-4FC8-ABD4-E4802F29A333}" type="datetime1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7907-0516-454E-BB26-B94F1AAC7A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3072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BF8B3-94D9-4233-86D1-577F2AFFDD2A}" type="datetime1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7907-0516-454E-BB26-B94F1AAC7A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9851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F51D-9E6F-4729-9E0A-7D0B095A925C}" type="datetime1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7907-0516-454E-BB26-B94F1AAC7A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549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0FD49-D5B2-45DC-88FE-B9C989D88A55}" type="datetime1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7907-0516-454E-BB26-B94F1AAC7A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9332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B5646-0076-4E0E-973B-498B6A45A8A7}" type="datetime1">
              <a:rPr lang="ru-RU" smtClean="0"/>
              <a:pPr/>
              <a:t>06.11.2013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7907-0516-454E-BB26-B94F1AAC7A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8352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E0DEB-0ABF-4D64-AD91-AFFE53874AFB}" type="datetime1">
              <a:rPr lang="ru-RU" smtClean="0"/>
              <a:pPr/>
              <a:t>06.11.2013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7907-0516-454E-BB26-B94F1AAC7A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4210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24B0-2FF2-40E5-9846-49D46514C2EE}" type="datetime1">
              <a:rPr lang="ru-RU" smtClean="0"/>
              <a:pPr/>
              <a:t>06.11.2013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7907-0516-454E-BB26-B94F1AAC7A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375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65926-5EE7-45F1-AD27-52E5B9963DAA}" type="datetime1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7907-0516-454E-BB26-B94F1AAC7A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4224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7E5B-6A53-4264-90FF-121C882E1B36}" type="datetime1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7907-0516-454E-BB26-B94F1AAC7A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8598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9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22189-3468-4A9E-AFDF-EF9391972AFF}" type="datetime1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07907-0516-454E-BB26-B94F1AAC7A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3028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-429659" y="539827"/>
            <a:ext cx="8923663" cy="4847421"/>
          </a:xfrm>
          <a:prstGeom prst="flowChartProcess">
            <a:avLst/>
          </a:prstGeom>
          <a:solidFill>
            <a:schemeClr val="lt1">
              <a:alpha val="53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160" b="11567"/>
          <a:stretch/>
        </p:blipFill>
        <p:spPr>
          <a:xfrm>
            <a:off x="4032173" y="3422416"/>
            <a:ext cx="5134406" cy="3475095"/>
          </a:xfrm>
          <a:prstGeom prst="rect">
            <a:avLst/>
          </a:prstGeom>
        </p:spPr>
      </p:pic>
      <p:sp>
        <p:nvSpPr>
          <p:cNvPr id="10" name="Блок-схема: процесс 9"/>
          <p:cNvSpPr/>
          <p:nvPr/>
        </p:nvSpPr>
        <p:spPr>
          <a:xfrm>
            <a:off x="7620000" y="5853912"/>
            <a:ext cx="1772355" cy="581431"/>
          </a:xfrm>
          <a:prstGeom prst="flowChartProcess">
            <a:avLst/>
          </a:prstGeom>
          <a:solidFill>
            <a:schemeClr val="lt1">
              <a:alpha val="53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12800" y="1011626"/>
            <a:ext cx="65169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Урок</a:t>
            </a:r>
          </a:p>
          <a:p>
            <a:r>
              <a:rPr lang="ru-RU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</a:t>
            </a:r>
            <a:r>
              <a:rPr lang="ru-RU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усского  языка</a:t>
            </a:r>
            <a:endParaRPr lang="ru-RU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2800" y="3332869"/>
            <a:ext cx="345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11 ноября 2013 года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161867" y="5962064"/>
            <a:ext cx="432506" cy="365125"/>
          </a:xfrm>
        </p:spPr>
        <p:txBody>
          <a:bodyPr/>
          <a:lstStyle/>
          <a:p>
            <a:fld id="{71807907-0516-454E-BB26-B94F1AAC7A81}" type="slidenum">
              <a:rPr lang="ru-RU" sz="1400" smtClean="0">
                <a:solidFill>
                  <a:srgbClr val="00B0F0"/>
                </a:solidFill>
              </a:rPr>
              <a:pPr/>
              <a:t>1</a:t>
            </a:fld>
            <a:endParaRPr lang="ru-RU" sz="1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033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процесс 9"/>
          <p:cNvSpPr/>
          <p:nvPr/>
        </p:nvSpPr>
        <p:spPr>
          <a:xfrm>
            <a:off x="7608711" y="5978091"/>
            <a:ext cx="1772355" cy="581431"/>
          </a:xfrm>
          <a:prstGeom prst="flowChartProcess">
            <a:avLst/>
          </a:prstGeom>
          <a:solidFill>
            <a:schemeClr val="lt1">
              <a:alpha val="53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907" r="36432" b="34370"/>
          <a:stretch/>
        </p:blipFill>
        <p:spPr>
          <a:xfrm rot="20104988">
            <a:off x="6697891" y="5123683"/>
            <a:ext cx="3009731" cy="1683913"/>
          </a:xfrm>
          <a:prstGeom prst="rect">
            <a:avLst/>
          </a:prstGeom>
        </p:spPr>
      </p:pic>
      <p:sp>
        <p:nvSpPr>
          <p:cNvPr id="4" name="Блок-схема: процесс 3"/>
          <p:cNvSpPr/>
          <p:nvPr/>
        </p:nvSpPr>
        <p:spPr>
          <a:xfrm>
            <a:off x="493486" y="1973944"/>
            <a:ext cx="8476343" cy="4014006"/>
          </a:xfrm>
          <a:prstGeom prst="flowChartProcess">
            <a:avLst/>
          </a:prstGeom>
          <a:solidFill>
            <a:schemeClr val="lt1">
              <a:alpha val="53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О</a:t>
            </a:r>
            <a:r>
              <a:rPr lang="ru-RU" i="1" dirty="0" smtClean="0"/>
              <a:t>ди</a:t>
            </a:r>
            <a:r>
              <a:rPr lang="ru-RU" b="1" i="1" dirty="0" smtClean="0">
                <a:solidFill>
                  <a:srgbClr val="FF0000"/>
                </a:solidFill>
              </a:rPr>
              <a:t>нн</a:t>
            </a:r>
            <a:r>
              <a:rPr lang="ru-RU" i="1" dirty="0" smtClean="0"/>
              <a:t>а</a:t>
            </a:r>
            <a:r>
              <a:rPr lang="ru-RU" b="1" i="1" dirty="0" smtClean="0">
                <a:solidFill>
                  <a:srgbClr val="FF0000"/>
                </a:solidFill>
              </a:rPr>
              <a:t>д</a:t>
            </a:r>
            <a:r>
              <a:rPr lang="ru-RU" i="1" dirty="0" smtClean="0"/>
              <a:t>цатое н</a:t>
            </a:r>
            <a:r>
              <a:rPr lang="ru-RU" b="1" i="1" dirty="0" smtClean="0">
                <a:solidFill>
                  <a:srgbClr val="FF0000"/>
                </a:solidFill>
              </a:rPr>
              <a:t>о</a:t>
            </a:r>
            <a:r>
              <a:rPr lang="ru-RU" i="1" dirty="0" smtClean="0"/>
              <a:t>ября.</a:t>
            </a:r>
            <a:endParaRPr lang="ru-RU" i="1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7907-0516-454E-BB26-B94F1AAC7A81}" type="slidenum">
              <a:rPr lang="ru-RU" sz="1400" smtClean="0">
                <a:solidFill>
                  <a:srgbClr val="00B0F0"/>
                </a:solidFill>
              </a:rPr>
              <a:pPr/>
              <a:t>10</a:t>
            </a:fld>
            <a:endParaRPr lang="ru-RU" sz="1400" dirty="0">
              <a:solidFill>
                <a:srgbClr val="00B0F0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-688622" y="1456266"/>
            <a:ext cx="9832622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37029" y="1341989"/>
            <a:ext cx="8439362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Корень — с дорогой </a:t>
            </a:r>
            <a:r>
              <a:rPr kumimoji="0" lang="ru-RU" sz="4800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нится,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боре приставка таится,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Суффикс как в слове днев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Целым же — в космос проник.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572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процесс 9"/>
          <p:cNvSpPr/>
          <p:nvPr/>
        </p:nvSpPr>
        <p:spPr>
          <a:xfrm>
            <a:off x="7608711" y="5978091"/>
            <a:ext cx="1772355" cy="581431"/>
          </a:xfrm>
          <a:prstGeom prst="flowChartProcess">
            <a:avLst/>
          </a:prstGeom>
          <a:solidFill>
            <a:schemeClr val="lt1">
              <a:alpha val="53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907" r="36432" b="34370"/>
          <a:stretch/>
        </p:blipFill>
        <p:spPr>
          <a:xfrm rot="20104988">
            <a:off x="6668861" y="5094655"/>
            <a:ext cx="3009731" cy="1683913"/>
          </a:xfrm>
          <a:prstGeom prst="rect">
            <a:avLst/>
          </a:prstGeom>
        </p:spPr>
      </p:pic>
      <p:sp>
        <p:nvSpPr>
          <p:cNvPr id="4" name="Блок-схема: процесс 3"/>
          <p:cNvSpPr/>
          <p:nvPr/>
        </p:nvSpPr>
        <p:spPr>
          <a:xfrm>
            <a:off x="420915" y="1915886"/>
            <a:ext cx="8548914" cy="3796291"/>
          </a:xfrm>
          <a:prstGeom prst="flowChartProcess">
            <a:avLst/>
          </a:prstGeom>
          <a:solidFill>
            <a:schemeClr val="lt1">
              <a:alpha val="53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Домик, пригород, берёзка, рыбак, переход, отлёт.</a:t>
            </a:r>
            <a:endParaRPr lang="ru-RU" sz="4800" b="1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О</a:t>
            </a:r>
            <a:r>
              <a:rPr lang="ru-RU" i="1" dirty="0" smtClean="0"/>
              <a:t>ди</a:t>
            </a:r>
            <a:r>
              <a:rPr lang="ru-RU" b="1" i="1" dirty="0" smtClean="0">
                <a:solidFill>
                  <a:srgbClr val="FF0000"/>
                </a:solidFill>
              </a:rPr>
              <a:t>нн</a:t>
            </a:r>
            <a:r>
              <a:rPr lang="ru-RU" i="1" dirty="0" smtClean="0"/>
              <a:t>а</a:t>
            </a:r>
            <a:r>
              <a:rPr lang="ru-RU" b="1" i="1" dirty="0" smtClean="0">
                <a:solidFill>
                  <a:srgbClr val="FF0000"/>
                </a:solidFill>
              </a:rPr>
              <a:t>д</a:t>
            </a:r>
            <a:r>
              <a:rPr lang="ru-RU" i="1" dirty="0" smtClean="0"/>
              <a:t>цатое н</a:t>
            </a:r>
            <a:r>
              <a:rPr lang="ru-RU" b="1" i="1" dirty="0" smtClean="0">
                <a:solidFill>
                  <a:srgbClr val="FF0000"/>
                </a:solidFill>
              </a:rPr>
              <a:t>о</a:t>
            </a:r>
            <a:r>
              <a:rPr lang="ru-RU" i="1" dirty="0" smtClean="0"/>
              <a:t>ября.</a:t>
            </a:r>
            <a:endParaRPr lang="ru-RU" i="1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7907-0516-454E-BB26-B94F1AAC7A81}" type="slidenum">
              <a:rPr lang="ru-RU" sz="1400" smtClean="0">
                <a:solidFill>
                  <a:srgbClr val="00B0F0"/>
                </a:solidFill>
              </a:rPr>
              <a:pPr/>
              <a:t>11</a:t>
            </a:fld>
            <a:endParaRPr lang="ru-RU" sz="1400" dirty="0">
              <a:solidFill>
                <a:srgbClr val="00B0F0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-688622" y="1456266"/>
            <a:ext cx="9832622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3572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процесс 9"/>
          <p:cNvSpPr/>
          <p:nvPr/>
        </p:nvSpPr>
        <p:spPr>
          <a:xfrm>
            <a:off x="7608711" y="5978091"/>
            <a:ext cx="1772355" cy="581431"/>
          </a:xfrm>
          <a:prstGeom prst="flowChartProcess">
            <a:avLst/>
          </a:prstGeom>
          <a:solidFill>
            <a:schemeClr val="lt1">
              <a:alpha val="53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907" r="36432" b="34370"/>
          <a:stretch/>
        </p:blipFill>
        <p:spPr>
          <a:xfrm rot="20104988">
            <a:off x="6668861" y="5094655"/>
            <a:ext cx="3009731" cy="1683913"/>
          </a:xfrm>
          <a:prstGeom prst="rect">
            <a:avLst/>
          </a:prstGeom>
        </p:spPr>
      </p:pic>
      <p:sp>
        <p:nvSpPr>
          <p:cNvPr id="4" name="Блок-схема: процесс 3"/>
          <p:cNvSpPr/>
          <p:nvPr/>
        </p:nvSpPr>
        <p:spPr>
          <a:xfrm>
            <a:off x="420915" y="1915886"/>
            <a:ext cx="8548914" cy="3796291"/>
          </a:xfrm>
          <a:prstGeom prst="flowChartProcess">
            <a:avLst/>
          </a:prstGeom>
          <a:solidFill>
            <a:schemeClr val="lt1">
              <a:alpha val="53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О</a:t>
            </a:r>
            <a:r>
              <a:rPr lang="ru-RU" i="1" dirty="0" smtClean="0"/>
              <a:t>ди</a:t>
            </a:r>
            <a:r>
              <a:rPr lang="ru-RU" b="1" i="1" dirty="0" smtClean="0">
                <a:solidFill>
                  <a:srgbClr val="FF0000"/>
                </a:solidFill>
              </a:rPr>
              <a:t>нн</a:t>
            </a:r>
            <a:r>
              <a:rPr lang="ru-RU" i="1" dirty="0" smtClean="0"/>
              <a:t>а</a:t>
            </a:r>
            <a:r>
              <a:rPr lang="ru-RU" b="1" i="1" dirty="0" smtClean="0">
                <a:solidFill>
                  <a:srgbClr val="FF0000"/>
                </a:solidFill>
              </a:rPr>
              <a:t>д</a:t>
            </a:r>
            <a:r>
              <a:rPr lang="ru-RU" i="1" dirty="0" smtClean="0"/>
              <a:t>цатое н</a:t>
            </a:r>
            <a:r>
              <a:rPr lang="ru-RU" b="1" i="1" dirty="0" smtClean="0">
                <a:solidFill>
                  <a:srgbClr val="FF0000"/>
                </a:solidFill>
              </a:rPr>
              <a:t>о</a:t>
            </a:r>
            <a:r>
              <a:rPr lang="ru-RU" i="1" dirty="0" smtClean="0"/>
              <a:t>ября.</a:t>
            </a:r>
            <a:endParaRPr lang="ru-RU" i="1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7907-0516-454E-BB26-B94F1AAC7A81}" type="slidenum">
              <a:rPr lang="ru-RU" sz="1400" smtClean="0">
                <a:solidFill>
                  <a:srgbClr val="00B0F0"/>
                </a:solidFill>
              </a:rPr>
              <a:pPr/>
              <a:t>12</a:t>
            </a:fld>
            <a:endParaRPr lang="ru-RU" sz="1400" dirty="0">
              <a:solidFill>
                <a:srgbClr val="00B0F0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-688622" y="1456266"/>
            <a:ext cx="9832622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3572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процесс 9"/>
          <p:cNvSpPr/>
          <p:nvPr/>
        </p:nvSpPr>
        <p:spPr>
          <a:xfrm>
            <a:off x="7608711" y="5978091"/>
            <a:ext cx="1772355" cy="581431"/>
          </a:xfrm>
          <a:prstGeom prst="flowChartProcess">
            <a:avLst/>
          </a:prstGeom>
          <a:solidFill>
            <a:schemeClr val="lt1">
              <a:alpha val="53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907" r="36432" b="34370"/>
          <a:stretch/>
        </p:blipFill>
        <p:spPr>
          <a:xfrm rot="20104988">
            <a:off x="6668861" y="5094655"/>
            <a:ext cx="3009731" cy="1683913"/>
          </a:xfrm>
          <a:prstGeom prst="rect">
            <a:avLst/>
          </a:prstGeom>
        </p:spPr>
      </p:pic>
      <p:sp>
        <p:nvSpPr>
          <p:cNvPr id="4" name="Блок-схема: процесс 3"/>
          <p:cNvSpPr/>
          <p:nvPr/>
        </p:nvSpPr>
        <p:spPr>
          <a:xfrm>
            <a:off x="246743" y="1915886"/>
            <a:ext cx="8723085" cy="3796291"/>
          </a:xfrm>
          <a:prstGeom prst="flowChartProcess">
            <a:avLst/>
          </a:prstGeom>
          <a:solidFill>
            <a:schemeClr val="lt1">
              <a:alpha val="53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О</a:t>
            </a:r>
            <a:r>
              <a:rPr lang="ru-RU" i="1" dirty="0" smtClean="0"/>
              <a:t>ди</a:t>
            </a:r>
            <a:r>
              <a:rPr lang="ru-RU" b="1" i="1" dirty="0" smtClean="0">
                <a:solidFill>
                  <a:srgbClr val="FF0000"/>
                </a:solidFill>
              </a:rPr>
              <a:t>нн</a:t>
            </a:r>
            <a:r>
              <a:rPr lang="ru-RU" i="1" dirty="0" smtClean="0"/>
              <a:t>а</a:t>
            </a:r>
            <a:r>
              <a:rPr lang="ru-RU" b="1" i="1" dirty="0" smtClean="0">
                <a:solidFill>
                  <a:srgbClr val="FF0000"/>
                </a:solidFill>
              </a:rPr>
              <a:t>д</a:t>
            </a:r>
            <a:r>
              <a:rPr lang="ru-RU" i="1" dirty="0" smtClean="0"/>
              <a:t>цатое н</a:t>
            </a:r>
            <a:r>
              <a:rPr lang="ru-RU" b="1" i="1" dirty="0" smtClean="0">
                <a:solidFill>
                  <a:srgbClr val="FF0000"/>
                </a:solidFill>
              </a:rPr>
              <a:t>о</a:t>
            </a:r>
            <a:r>
              <a:rPr lang="ru-RU" i="1" dirty="0" smtClean="0"/>
              <a:t>ября.</a:t>
            </a:r>
            <a:endParaRPr lang="ru-RU" i="1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7907-0516-454E-BB26-B94F1AAC7A81}" type="slidenum">
              <a:rPr lang="ru-RU" sz="1400" smtClean="0">
                <a:solidFill>
                  <a:srgbClr val="00B0F0"/>
                </a:solidFill>
              </a:rPr>
              <a:pPr/>
              <a:t>2</a:t>
            </a:fld>
            <a:endParaRPr lang="ru-RU" sz="1400" dirty="0">
              <a:solidFill>
                <a:srgbClr val="00B0F0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-688622" y="1456266"/>
            <a:ext cx="9832622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35428" y="1928246"/>
            <a:ext cx="8708571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marR="0" lvl="0" indent="-914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Землю согрело, не опоздай </a:t>
            </a:r>
          </a:p>
          <a:p>
            <a:pPr marL="914400" marR="0" lvl="0" indent="-914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  посевом.</a:t>
            </a:r>
          </a:p>
          <a:p>
            <a:pPr marL="914400" marR="0" lvl="0" indent="-914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Разлитую воду не соберёшь.</a:t>
            </a:r>
            <a:endParaRPr kumimoji="0" lang="ru-RU" sz="6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572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процесс 9"/>
          <p:cNvSpPr/>
          <p:nvPr/>
        </p:nvSpPr>
        <p:spPr>
          <a:xfrm>
            <a:off x="7608711" y="5978091"/>
            <a:ext cx="1772355" cy="581431"/>
          </a:xfrm>
          <a:prstGeom prst="flowChartProcess">
            <a:avLst/>
          </a:prstGeom>
          <a:solidFill>
            <a:schemeClr val="lt1">
              <a:alpha val="53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907" r="36432" b="34370"/>
          <a:stretch/>
        </p:blipFill>
        <p:spPr>
          <a:xfrm rot="20104988">
            <a:off x="6668861" y="5094655"/>
            <a:ext cx="3009731" cy="1683913"/>
          </a:xfrm>
          <a:prstGeom prst="rect">
            <a:avLst/>
          </a:prstGeom>
        </p:spPr>
      </p:pic>
      <p:sp>
        <p:nvSpPr>
          <p:cNvPr id="4" name="Блок-схема: процесс 3"/>
          <p:cNvSpPr/>
          <p:nvPr/>
        </p:nvSpPr>
        <p:spPr>
          <a:xfrm>
            <a:off x="246743" y="1915886"/>
            <a:ext cx="8723085" cy="3796291"/>
          </a:xfrm>
          <a:prstGeom prst="flowChartProcess">
            <a:avLst/>
          </a:prstGeom>
          <a:solidFill>
            <a:schemeClr val="lt1">
              <a:alpha val="53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О</a:t>
            </a:r>
            <a:r>
              <a:rPr lang="ru-RU" i="1" dirty="0" smtClean="0"/>
              <a:t>ди</a:t>
            </a:r>
            <a:r>
              <a:rPr lang="ru-RU" b="1" i="1" dirty="0" smtClean="0">
                <a:solidFill>
                  <a:srgbClr val="FF0000"/>
                </a:solidFill>
              </a:rPr>
              <a:t>нн</a:t>
            </a:r>
            <a:r>
              <a:rPr lang="ru-RU" i="1" dirty="0" smtClean="0"/>
              <a:t>а</a:t>
            </a:r>
            <a:r>
              <a:rPr lang="ru-RU" b="1" i="1" dirty="0" smtClean="0">
                <a:solidFill>
                  <a:srgbClr val="FF0000"/>
                </a:solidFill>
              </a:rPr>
              <a:t>д</a:t>
            </a:r>
            <a:r>
              <a:rPr lang="ru-RU" i="1" dirty="0" smtClean="0"/>
              <a:t>цатое н</a:t>
            </a:r>
            <a:r>
              <a:rPr lang="ru-RU" b="1" i="1" dirty="0" smtClean="0">
                <a:solidFill>
                  <a:srgbClr val="FF0000"/>
                </a:solidFill>
              </a:rPr>
              <a:t>о</a:t>
            </a:r>
            <a:r>
              <a:rPr lang="ru-RU" i="1" dirty="0" smtClean="0"/>
              <a:t>ября.</a:t>
            </a:r>
            <a:endParaRPr lang="ru-RU" i="1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7907-0516-454E-BB26-B94F1AAC7A81}" type="slidenum">
              <a:rPr lang="ru-RU" sz="1400" smtClean="0">
                <a:solidFill>
                  <a:srgbClr val="00B0F0"/>
                </a:solidFill>
              </a:rPr>
              <a:pPr/>
              <a:t>3</a:t>
            </a:fld>
            <a:endParaRPr lang="ru-RU" sz="1400" dirty="0">
              <a:solidFill>
                <a:srgbClr val="00B0F0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-688622" y="1456266"/>
            <a:ext cx="9832622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35428" y="2866965"/>
            <a:ext cx="8708571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lvl="0" indent="-914400" fontAlgn="base">
              <a:spcBef>
                <a:spcPct val="0"/>
              </a:spcBef>
              <a:spcAft>
                <a:spcPct val="0"/>
              </a:spcAft>
            </a:pPr>
            <a:r>
              <a:rPr lang="ru-RU" sz="6600" dirty="0" smtClean="0"/>
              <a:t>Столик, пенёк, лётчик.</a:t>
            </a:r>
            <a:endParaRPr kumimoji="0" lang="ru-RU" sz="6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572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процесс 9"/>
          <p:cNvSpPr/>
          <p:nvPr/>
        </p:nvSpPr>
        <p:spPr>
          <a:xfrm>
            <a:off x="7608711" y="5978091"/>
            <a:ext cx="1772355" cy="581431"/>
          </a:xfrm>
          <a:prstGeom prst="flowChartProcess">
            <a:avLst/>
          </a:prstGeom>
          <a:solidFill>
            <a:schemeClr val="lt1">
              <a:alpha val="53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907" r="36432" b="34370"/>
          <a:stretch/>
        </p:blipFill>
        <p:spPr>
          <a:xfrm rot="20104988">
            <a:off x="6668861" y="5094655"/>
            <a:ext cx="3009731" cy="1683913"/>
          </a:xfrm>
          <a:prstGeom prst="rect">
            <a:avLst/>
          </a:prstGeom>
        </p:spPr>
      </p:pic>
      <p:sp>
        <p:nvSpPr>
          <p:cNvPr id="4" name="Блок-схема: процесс 3"/>
          <p:cNvSpPr/>
          <p:nvPr/>
        </p:nvSpPr>
        <p:spPr>
          <a:xfrm>
            <a:off x="420915" y="1915886"/>
            <a:ext cx="8548914" cy="3796291"/>
          </a:xfrm>
          <a:prstGeom prst="flowChartProcess">
            <a:avLst/>
          </a:prstGeom>
          <a:solidFill>
            <a:schemeClr val="lt1">
              <a:alpha val="53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О</a:t>
            </a:r>
            <a:r>
              <a:rPr lang="ru-RU" i="1" dirty="0" smtClean="0"/>
              <a:t>ди</a:t>
            </a:r>
            <a:r>
              <a:rPr lang="ru-RU" b="1" i="1" dirty="0" smtClean="0">
                <a:solidFill>
                  <a:srgbClr val="FF0000"/>
                </a:solidFill>
              </a:rPr>
              <a:t>нн</a:t>
            </a:r>
            <a:r>
              <a:rPr lang="ru-RU" i="1" dirty="0" smtClean="0"/>
              <a:t>а</a:t>
            </a:r>
            <a:r>
              <a:rPr lang="ru-RU" b="1" i="1" dirty="0" smtClean="0">
                <a:solidFill>
                  <a:srgbClr val="FF0000"/>
                </a:solidFill>
              </a:rPr>
              <a:t>д</a:t>
            </a:r>
            <a:r>
              <a:rPr lang="ru-RU" i="1" dirty="0" smtClean="0"/>
              <a:t>цатое н</a:t>
            </a:r>
            <a:r>
              <a:rPr lang="ru-RU" b="1" i="1" dirty="0" smtClean="0">
                <a:solidFill>
                  <a:srgbClr val="FF0000"/>
                </a:solidFill>
              </a:rPr>
              <a:t>о</a:t>
            </a:r>
            <a:r>
              <a:rPr lang="ru-RU" i="1" dirty="0" smtClean="0"/>
              <a:t>ября.</a:t>
            </a:r>
            <a:endParaRPr lang="ru-RU" i="1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7907-0516-454E-BB26-B94F1AAC7A81}" type="slidenum">
              <a:rPr lang="ru-RU" sz="1400" smtClean="0">
                <a:solidFill>
                  <a:srgbClr val="00B0F0"/>
                </a:solidFill>
              </a:rPr>
              <a:pPr/>
              <a:t>4</a:t>
            </a:fld>
            <a:endParaRPr lang="ru-RU" sz="1400" dirty="0">
              <a:solidFill>
                <a:srgbClr val="00B0F0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-688622" y="1456266"/>
            <a:ext cx="9832622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19314" y="1740153"/>
            <a:ext cx="8824685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indent="-9144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/>
              <a:t>Тема </a:t>
            </a:r>
            <a:r>
              <a:rPr lang="ru-RU" sz="5400" b="1" dirty="0" smtClean="0"/>
              <a:t>урока</a:t>
            </a:r>
          </a:p>
          <a:p>
            <a:pPr marL="914400" indent="-9144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  <a:t>«Что </a:t>
            </a: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  <a:t>такое су</a:t>
            </a:r>
            <a:r>
              <a:rPr lang="ru-RU" sz="5400" b="1" dirty="0" smtClean="0">
                <a:solidFill>
                  <a:srgbClr val="FF0000"/>
                </a:solidFill>
              </a:rPr>
              <a:t>фф</a:t>
            </a: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  <a:t>икс? </a:t>
            </a:r>
            <a:endParaRPr lang="ru-RU" sz="5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914400" indent="-9144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  <a:t>Как </a:t>
            </a: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  <a:t>найти в слове су</a:t>
            </a:r>
            <a:r>
              <a:rPr lang="ru-RU" sz="5400" b="1" dirty="0" smtClean="0">
                <a:solidFill>
                  <a:srgbClr val="FF0000"/>
                </a:solidFill>
              </a:rPr>
              <a:t>фф</a:t>
            </a: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  <a:t>икс?»</a:t>
            </a:r>
            <a:endParaRPr lang="ru-RU" sz="5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914400" lvl="0" indent="-914400" fontAlgn="base">
              <a:spcBef>
                <a:spcPct val="0"/>
              </a:spcBef>
              <a:spcAft>
                <a:spcPct val="0"/>
              </a:spcAft>
            </a:pPr>
            <a:endParaRPr kumimoji="0" lang="ru-RU" sz="6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572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процесс 9"/>
          <p:cNvSpPr/>
          <p:nvPr/>
        </p:nvSpPr>
        <p:spPr>
          <a:xfrm>
            <a:off x="7608711" y="5978091"/>
            <a:ext cx="1772355" cy="581431"/>
          </a:xfrm>
          <a:prstGeom prst="flowChartProcess">
            <a:avLst/>
          </a:prstGeom>
          <a:solidFill>
            <a:schemeClr val="lt1">
              <a:alpha val="53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907" r="36432" b="34370"/>
          <a:stretch/>
        </p:blipFill>
        <p:spPr>
          <a:xfrm rot="20104988">
            <a:off x="6668861" y="5094655"/>
            <a:ext cx="3009731" cy="1683913"/>
          </a:xfrm>
          <a:prstGeom prst="rect">
            <a:avLst/>
          </a:prstGeom>
        </p:spPr>
      </p:pic>
      <p:sp>
        <p:nvSpPr>
          <p:cNvPr id="4" name="Блок-схема: процесс 3"/>
          <p:cNvSpPr/>
          <p:nvPr/>
        </p:nvSpPr>
        <p:spPr>
          <a:xfrm>
            <a:off x="420915" y="1915886"/>
            <a:ext cx="8548914" cy="3796291"/>
          </a:xfrm>
          <a:prstGeom prst="flowChartProcess">
            <a:avLst/>
          </a:prstGeom>
          <a:solidFill>
            <a:schemeClr val="lt1">
              <a:alpha val="53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Суффикс</a:t>
            </a:r>
            <a:r>
              <a:rPr lang="ru-RU" sz="2800" dirty="0" smtClean="0"/>
              <a:t> – это неизменяемая часть слова, которая находится 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</a:rPr>
              <a:t>после корня </a:t>
            </a:r>
            <a:r>
              <a:rPr lang="ru-RU" sz="2800" dirty="0" smtClean="0"/>
              <a:t>и служит для образования 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</a:rPr>
              <a:t>новых слов </a:t>
            </a:r>
            <a:r>
              <a:rPr lang="ru-RU" sz="2800" dirty="0" smtClean="0"/>
              <a:t>и форм слова: 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б</a:t>
            </a:r>
            <a:r>
              <a:rPr lang="ru-RU" sz="2800" dirty="0" smtClean="0"/>
              <a:t>арабан  -  барабанщик </a:t>
            </a:r>
            <a:endParaRPr lang="ru-RU" sz="2800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О</a:t>
            </a:r>
            <a:r>
              <a:rPr lang="ru-RU" i="1" dirty="0" smtClean="0"/>
              <a:t>ди</a:t>
            </a:r>
            <a:r>
              <a:rPr lang="ru-RU" b="1" i="1" dirty="0" smtClean="0">
                <a:solidFill>
                  <a:srgbClr val="FF0000"/>
                </a:solidFill>
              </a:rPr>
              <a:t>нн</a:t>
            </a:r>
            <a:r>
              <a:rPr lang="ru-RU" i="1" dirty="0" smtClean="0"/>
              <a:t>а</a:t>
            </a:r>
            <a:r>
              <a:rPr lang="ru-RU" b="1" i="1" dirty="0" smtClean="0">
                <a:solidFill>
                  <a:srgbClr val="FF0000"/>
                </a:solidFill>
              </a:rPr>
              <a:t>д</a:t>
            </a:r>
            <a:r>
              <a:rPr lang="ru-RU" i="1" dirty="0" smtClean="0"/>
              <a:t>цатое н</a:t>
            </a:r>
            <a:r>
              <a:rPr lang="ru-RU" b="1" i="1" dirty="0" smtClean="0">
                <a:solidFill>
                  <a:srgbClr val="FF0000"/>
                </a:solidFill>
              </a:rPr>
              <a:t>о</a:t>
            </a:r>
            <a:r>
              <a:rPr lang="ru-RU" i="1" dirty="0" smtClean="0"/>
              <a:t>ября.</a:t>
            </a:r>
            <a:endParaRPr lang="ru-RU" i="1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7907-0516-454E-BB26-B94F1AAC7A81}" type="slidenum">
              <a:rPr lang="ru-RU" sz="1400" smtClean="0">
                <a:solidFill>
                  <a:srgbClr val="00B0F0"/>
                </a:solidFill>
              </a:rPr>
              <a:pPr/>
              <a:t>5</a:t>
            </a:fld>
            <a:endParaRPr lang="ru-RU" sz="1400" dirty="0">
              <a:solidFill>
                <a:srgbClr val="00B0F0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-688622" y="1456266"/>
            <a:ext cx="9832622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3572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процесс 9"/>
          <p:cNvSpPr/>
          <p:nvPr/>
        </p:nvSpPr>
        <p:spPr>
          <a:xfrm>
            <a:off x="7608711" y="5978091"/>
            <a:ext cx="1772355" cy="581431"/>
          </a:xfrm>
          <a:prstGeom prst="flowChartProcess">
            <a:avLst/>
          </a:prstGeom>
          <a:solidFill>
            <a:schemeClr val="lt1">
              <a:alpha val="53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907" r="36432" b="34370"/>
          <a:stretch/>
        </p:blipFill>
        <p:spPr>
          <a:xfrm rot="20104988">
            <a:off x="6668861" y="5094655"/>
            <a:ext cx="3009731" cy="1683913"/>
          </a:xfrm>
          <a:prstGeom prst="rect">
            <a:avLst/>
          </a:prstGeom>
        </p:spPr>
      </p:pic>
      <p:sp>
        <p:nvSpPr>
          <p:cNvPr id="4" name="Блок-схема: процесс 3"/>
          <p:cNvSpPr/>
          <p:nvPr/>
        </p:nvSpPr>
        <p:spPr>
          <a:xfrm>
            <a:off x="420915" y="1915886"/>
            <a:ext cx="8548914" cy="3796291"/>
          </a:xfrm>
          <a:prstGeom prst="flowChartProcess">
            <a:avLst/>
          </a:prstGeom>
          <a:solidFill>
            <a:schemeClr val="lt1">
              <a:alpha val="53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О</a:t>
            </a:r>
            <a:r>
              <a:rPr lang="ru-RU" i="1" dirty="0" smtClean="0"/>
              <a:t>ди</a:t>
            </a:r>
            <a:r>
              <a:rPr lang="ru-RU" b="1" i="1" dirty="0" smtClean="0">
                <a:solidFill>
                  <a:srgbClr val="FF0000"/>
                </a:solidFill>
              </a:rPr>
              <a:t>нн</a:t>
            </a:r>
            <a:r>
              <a:rPr lang="ru-RU" i="1" dirty="0" smtClean="0"/>
              <a:t>а</a:t>
            </a:r>
            <a:r>
              <a:rPr lang="ru-RU" b="1" i="1" dirty="0" smtClean="0">
                <a:solidFill>
                  <a:srgbClr val="FF0000"/>
                </a:solidFill>
              </a:rPr>
              <a:t>д</a:t>
            </a:r>
            <a:r>
              <a:rPr lang="ru-RU" i="1" dirty="0" smtClean="0"/>
              <a:t>цатое н</a:t>
            </a:r>
            <a:r>
              <a:rPr lang="ru-RU" b="1" i="1" dirty="0" smtClean="0">
                <a:solidFill>
                  <a:srgbClr val="FF0000"/>
                </a:solidFill>
              </a:rPr>
              <a:t>о</a:t>
            </a:r>
            <a:r>
              <a:rPr lang="ru-RU" i="1" dirty="0" smtClean="0"/>
              <a:t>ября.</a:t>
            </a:r>
            <a:endParaRPr lang="ru-RU" i="1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7907-0516-454E-BB26-B94F1AAC7A81}" type="slidenum">
              <a:rPr lang="ru-RU" sz="1400" smtClean="0">
                <a:solidFill>
                  <a:srgbClr val="00B0F0"/>
                </a:solidFill>
              </a:rPr>
              <a:pPr/>
              <a:t>6</a:t>
            </a:fld>
            <a:endParaRPr lang="ru-RU" sz="1400" dirty="0">
              <a:solidFill>
                <a:srgbClr val="00B0F0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-688622" y="1456266"/>
            <a:ext cx="9832622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4" name="Picture 2" descr="http://tverigrad.ru/wp-content/uploads/2012/06/%D1%82%D0%B2%D0%B5%D1%80%D1%8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460" y="1901372"/>
            <a:ext cx="1678084" cy="2422035"/>
          </a:xfrm>
          <a:prstGeom prst="rect">
            <a:avLst/>
          </a:prstGeom>
          <a:noFill/>
        </p:spPr>
      </p:pic>
      <p:pic>
        <p:nvPicPr>
          <p:cNvPr id="33796" name="Picture 4" descr="http://www.saletur.ru/galery/tfoto/big/1454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25257"/>
            <a:ext cx="3761494" cy="2532743"/>
          </a:xfrm>
          <a:prstGeom prst="rect">
            <a:avLst/>
          </a:prstGeom>
          <a:noFill/>
        </p:spPr>
      </p:pic>
      <p:pic>
        <p:nvPicPr>
          <p:cNvPr id="33801" name="Picture 9" descr="http://freelance.ru/img/portfolio/pics/00/0A/4F/67567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44916" y="1872343"/>
            <a:ext cx="3010504" cy="2467429"/>
          </a:xfrm>
          <a:prstGeom prst="rect">
            <a:avLst/>
          </a:prstGeom>
          <a:noFill/>
        </p:spPr>
      </p:pic>
      <p:pic>
        <p:nvPicPr>
          <p:cNvPr id="33803" name="Picture 11" descr="http://www.fantasyway.ru/Images/Products/route_2245_14856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48315" y="4339772"/>
            <a:ext cx="2739571" cy="2788556"/>
          </a:xfrm>
          <a:prstGeom prst="rect">
            <a:avLst/>
          </a:prstGeom>
          <a:noFill/>
        </p:spPr>
      </p:pic>
      <p:pic>
        <p:nvPicPr>
          <p:cNvPr id="33805" name="Picture 13" descr="http://paplauskaja.net/wp-content/uploads/2012/10/aero_02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76800" y="1625601"/>
            <a:ext cx="4267200" cy="3071130"/>
          </a:xfrm>
          <a:prstGeom prst="rect">
            <a:avLst/>
          </a:prstGeom>
          <a:noFill/>
        </p:spPr>
      </p:pic>
      <p:pic>
        <p:nvPicPr>
          <p:cNvPr id="15" name="Picture 7" descr="http://test1.life-capital.ru/attach/image/image_1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67584" y="4695371"/>
            <a:ext cx="3076416" cy="21626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3572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процесс 9"/>
          <p:cNvSpPr/>
          <p:nvPr/>
        </p:nvSpPr>
        <p:spPr>
          <a:xfrm>
            <a:off x="7608711" y="5978091"/>
            <a:ext cx="1772355" cy="581431"/>
          </a:xfrm>
          <a:prstGeom prst="flowChartProcess">
            <a:avLst/>
          </a:prstGeom>
          <a:solidFill>
            <a:schemeClr val="lt1">
              <a:alpha val="53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907" r="36432" b="34370"/>
          <a:stretch/>
        </p:blipFill>
        <p:spPr>
          <a:xfrm rot="20104988">
            <a:off x="6668861" y="5094655"/>
            <a:ext cx="3009731" cy="1683913"/>
          </a:xfrm>
          <a:prstGeom prst="rect">
            <a:avLst/>
          </a:prstGeom>
        </p:spPr>
      </p:pic>
      <p:sp>
        <p:nvSpPr>
          <p:cNvPr id="4" name="Блок-схема: процесс 3"/>
          <p:cNvSpPr/>
          <p:nvPr/>
        </p:nvSpPr>
        <p:spPr>
          <a:xfrm>
            <a:off x="420915" y="1915886"/>
            <a:ext cx="8548914" cy="3796291"/>
          </a:xfrm>
          <a:prstGeom prst="flowChartProcess">
            <a:avLst/>
          </a:prstGeom>
          <a:solidFill>
            <a:schemeClr val="lt1">
              <a:alpha val="53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О</a:t>
            </a:r>
            <a:r>
              <a:rPr lang="ru-RU" i="1" dirty="0" smtClean="0"/>
              <a:t>ди</a:t>
            </a:r>
            <a:r>
              <a:rPr lang="ru-RU" b="1" i="1" dirty="0" smtClean="0">
                <a:solidFill>
                  <a:srgbClr val="FF0000"/>
                </a:solidFill>
              </a:rPr>
              <a:t>нн</a:t>
            </a:r>
            <a:r>
              <a:rPr lang="ru-RU" i="1" dirty="0" smtClean="0"/>
              <a:t>а</a:t>
            </a:r>
            <a:r>
              <a:rPr lang="ru-RU" b="1" i="1" dirty="0" smtClean="0">
                <a:solidFill>
                  <a:srgbClr val="FF0000"/>
                </a:solidFill>
              </a:rPr>
              <a:t>д</a:t>
            </a:r>
            <a:r>
              <a:rPr lang="ru-RU" i="1" dirty="0" smtClean="0"/>
              <a:t>цатое н</a:t>
            </a:r>
            <a:r>
              <a:rPr lang="ru-RU" b="1" i="1" dirty="0" smtClean="0">
                <a:solidFill>
                  <a:srgbClr val="FF0000"/>
                </a:solidFill>
              </a:rPr>
              <a:t>о</a:t>
            </a:r>
            <a:r>
              <a:rPr lang="ru-RU" i="1" dirty="0" smtClean="0"/>
              <a:t>ября.</a:t>
            </a:r>
            <a:endParaRPr lang="ru-RU" i="1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7907-0516-454E-BB26-B94F1AAC7A81}" type="slidenum">
              <a:rPr lang="ru-RU" sz="1400" smtClean="0">
                <a:solidFill>
                  <a:srgbClr val="00B0F0"/>
                </a:solidFill>
              </a:rPr>
              <a:pPr/>
              <a:t>7</a:t>
            </a:fld>
            <a:endParaRPr lang="ru-RU" sz="1400" dirty="0">
              <a:solidFill>
                <a:srgbClr val="00B0F0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-688622" y="1456266"/>
            <a:ext cx="9832622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08000" y="2115451"/>
            <a:ext cx="869032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Корень мой находится в цене.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очерке найдите приставку мне.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Суффикс мой в тетрадке вы встречали,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Вся же в дневнике я и в журнале.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572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процесс 9"/>
          <p:cNvSpPr/>
          <p:nvPr/>
        </p:nvSpPr>
        <p:spPr>
          <a:xfrm>
            <a:off x="7608711" y="5978091"/>
            <a:ext cx="1772355" cy="581431"/>
          </a:xfrm>
          <a:prstGeom prst="flowChartProcess">
            <a:avLst/>
          </a:prstGeom>
          <a:solidFill>
            <a:schemeClr val="lt1">
              <a:alpha val="53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907" r="36432" b="34370"/>
          <a:stretch/>
        </p:blipFill>
        <p:spPr>
          <a:xfrm rot="20104988">
            <a:off x="6668861" y="5094655"/>
            <a:ext cx="3009731" cy="1683913"/>
          </a:xfrm>
          <a:prstGeom prst="rect">
            <a:avLst/>
          </a:prstGeom>
        </p:spPr>
      </p:pic>
      <p:sp>
        <p:nvSpPr>
          <p:cNvPr id="4" name="Блок-схема: процесс 3"/>
          <p:cNvSpPr/>
          <p:nvPr/>
        </p:nvSpPr>
        <p:spPr>
          <a:xfrm>
            <a:off x="420915" y="1915886"/>
            <a:ext cx="8548914" cy="3796291"/>
          </a:xfrm>
          <a:prstGeom prst="flowChartProcess">
            <a:avLst/>
          </a:prstGeom>
          <a:solidFill>
            <a:schemeClr val="lt1">
              <a:alpha val="53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О</a:t>
            </a:r>
            <a:r>
              <a:rPr lang="ru-RU" i="1" dirty="0" smtClean="0"/>
              <a:t>ди</a:t>
            </a:r>
            <a:r>
              <a:rPr lang="ru-RU" b="1" i="1" dirty="0" smtClean="0">
                <a:solidFill>
                  <a:srgbClr val="FF0000"/>
                </a:solidFill>
              </a:rPr>
              <a:t>нн</a:t>
            </a:r>
            <a:r>
              <a:rPr lang="ru-RU" i="1" dirty="0" smtClean="0"/>
              <a:t>а</a:t>
            </a:r>
            <a:r>
              <a:rPr lang="ru-RU" b="1" i="1" dirty="0" smtClean="0">
                <a:solidFill>
                  <a:srgbClr val="FF0000"/>
                </a:solidFill>
              </a:rPr>
              <a:t>д</a:t>
            </a:r>
            <a:r>
              <a:rPr lang="ru-RU" i="1" dirty="0" smtClean="0"/>
              <a:t>цатое н</a:t>
            </a:r>
            <a:r>
              <a:rPr lang="ru-RU" b="1" i="1" dirty="0" smtClean="0">
                <a:solidFill>
                  <a:srgbClr val="FF0000"/>
                </a:solidFill>
              </a:rPr>
              <a:t>о</a:t>
            </a:r>
            <a:r>
              <a:rPr lang="ru-RU" i="1" dirty="0" smtClean="0"/>
              <a:t>ября.</a:t>
            </a:r>
            <a:endParaRPr lang="ru-RU" i="1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7907-0516-454E-BB26-B94F1AAC7A81}" type="slidenum">
              <a:rPr lang="ru-RU" sz="1400" smtClean="0">
                <a:solidFill>
                  <a:srgbClr val="00B0F0"/>
                </a:solidFill>
              </a:rPr>
              <a:pPr/>
              <a:t>8</a:t>
            </a:fld>
            <a:endParaRPr lang="ru-RU" sz="1400" dirty="0">
              <a:solidFill>
                <a:srgbClr val="00B0F0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-688622" y="1456266"/>
            <a:ext cx="9832622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08000" y="2115451"/>
            <a:ext cx="869032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Корень мой находится в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черке найдите приставку мне.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Суффикс мой в тетрад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 вы встречали,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Вся же в дневнике я и в журнале.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572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процесс 9"/>
          <p:cNvSpPr/>
          <p:nvPr/>
        </p:nvSpPr>
        <p:spPr>
          <a:xfrm>
            <a:off x="7608711" y="5978091"/>
            <a:ext cx="1772355" cy="581431"/>
          </a:xfrm>
          <a:prstGeom prst="flowChartProcess">
            <a:avLst/>
          </a:prstGeom>
          <a:solidFill>
            <a:schemeClr val="lt1">
              <a:alpha val="53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907" r="36432" b="34370"/>
          <a:stretch/>
        </p:blipFill>
        <p:spPr>
          <a:xfrm rot="20104988">
            <a:off x="6697891" y="5123683"/>
            <a:ext cx="3009731" cy="1683913"/>
          </a:xfrm>
          <a:prstGeom prst="rect">
            <a:avLst/>
          </a:prstGeom>
        </p:spPr>
      </p:pic>
      <p:sp>
        <p:nvSpPr>
          <p:cNvPr id="4" name="Блок-схема: процесс 3"/>
          <p:cNvSpPr/>
          <p:nvPr/>
        </p:nvSpPr>
        <p:spPr>
          <a:xfrm>
            <a:off x="493486" y="1973944"/>
            <a:ext cx="8476343" cy="4014006"/>
          </a:xfrm>
          <a:prstGeom prst="flowChartProcess">
            <a:avLst/>
          </a:prstGeom>
          <a:solidFill>
            <a:schemeClr val="lt1">
              <a:alpha val="53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О</a:t>
            </a:r>
            <a:r>
              <a:rPr lang="ru-RU" i="1" dirty="0" smtClean="0"/>
              <a:t>ди</a:t>
            </a:r>
            <a:r>
              <a:rPr lang="ru-RU" b="1" i="1" dirty="0" smtClean="0">
                <a:solidFill>
                  <a:srgbClr val="FF0000"/>
                </a:solidFill>
              </a:rPr>
              <a:t>нн</a:t>
            </a:r>
            <a:r>
              <a:rPr lang="ru-RU" i="1" dirty="0" smtClean="0"/>
              <a:t>а</a:t>
            </a:r>
            <a:r>
              <a:rPr lang="ru-RU" b="1" i="1" dirty="0" smtClean="0">
                <a:solidFill>
                  <a:srgbClr val="FF0000"/>
                </a:solidFill>
              </a:rPr>
              <a:t>д</a:t>
            </a:r>
            <a:r>
              <a:rPr lang="ru-RU" i="1" dirty="0" smtClean="0"/>
              <a:t>цатое н</a:t>
            </a:r>
            <a:r>
              <a:rPr lang="ru-RU" b="1" i="1" dirty="0" smtClean="0">
                <a:solidFill>
                  <a:srgbClr val="FF0000"/>
                </a:solidFill>
              </a:rPr>
              <a:t>о</a:t>
            </a:r>
            <a:r>
              <a:rPr lang="ru-RU" i="1" dirty="0" smtClean="0"/>
              <a:t>ября.</a:t>
            </a:r>
            <a:endParaRPr lang="ru-RU" i="1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7907-0516-454E-BB26-B94F1AAC7A81}" type="slidenum">
              <a:rPr lang="ru-RU" sz="1400" smtClean="0">
                <a:solidFill>
                  <a:srgbClr val="00B0F0"/>
                </a:solidFill>
              </a:rPr>
              <a:pPr/>
              <a:t>9</a:t>
            </a:fld>
            <a:endParaRPr lang="ru-RU" sz="1400" dirty="0">
              <a:solidFill>
                <a:srgbClr val="00B0F0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-688622" y="1456266"/>
            <a:ext cx="9832622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37029" y="1341989"/>
            <a:ext cx="8439362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Корень — с дорогой роднится,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сборе приставка таится,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Суффикс как в слове дневник.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Целым же — в космос проник.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572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44c5f19aee541358911e23a1e57cf2cf1ad38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</TotalTime>
  <Words>238</Words>
  <Application>Microsoft Office PowerPoint</Application>
  <PresentationFormat>Экран (4:3)</PresentationFormat>
  <Paragraphs>68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Одиннадцатое ноября.</vt:lpstr>
      <vt:lpstr>Одиннадцатое ноября.</vt:lpstr>
      <vt:lpstr>Одиннадцатое ноября.</vt:lpstr>
      <vt:lpstr>Одиннадцатое ноября.</vt:lpstr>
      <vt:lpstr>Одиннадцатое ноября.</vt:lpstr>
      <vt:lpstr>Одиннадцатое ноября.</vt:lpstr>
      <vt:lpstr>Одиннадцатое ноября.</vt:lpstr>
      <vt:lpstr>Одиннадцатое ноября.</vt:lpstr>
      <vt:lpstr>Одиннадцатое ноября.</vt:lpstr>
      <vt:lpstr>Одиннадцатое ноября.</vt:lpstr>
      <vt:lpstr>Одиннадцатое ноября.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Учитель</cp:lastModifiedBy>
  <cp:revision>20</cp:revision>
  <dcterms:created xsi:type="dcterms:W3CDTF">2013-06-20T13:52:17Z</dcterms:created>
  <dcterms:modified xsi:type="dcterms:W3CDTF">2013-11-06T07:38:40Z</dcterms:modified>
</cp:coreProperties>
</file>